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57" r:id="rId6"/>
    <p:sldId id="258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70" r:id="rId18"/>
    <p:sldId id="280" r:id="rId19"/>
    <p:sldId id="282" r:id="rId20"/>
    <p:sldId id="269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C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744F2F-089F-404F-B01D-BA84F19FCF17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81E24A-B960-4A2F-82DE-0B9FA9701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H:\&#1044;&#1083;&#1103;%20&#1091;&#1088;&#1086;&#1082;&#1086;&#1074;%20&#1084;&#1091;&#1079;&#1099;&#1082;&#1080;\&#1082;&#1083;&#1072;&#1089;&#1089;&#1099;\&#1091;&#1088;&#1086;&#1082;&#1080;%20&#1084;&#1091;&#1079;&#1099;&#1082;&#1080;\2%20&#1082;&#1083;&#1072;&#1089;&#1089;\3%20&#1095;&#1077;&#1090;&#1074;&#1077;&#1088;&#1090;&#1100;\&#1044;&#1080;&#1088;&#1080;&#1078;&#1077;&#1088;\&#1091;&#1088;&#1086;&#1082;_2-3-5_&#1044;&#1080;&#1088;&#1080;&#1078;&#1077;&#1088;\&#1055;&#1088;&#1080;&#1075;&#1083;&#1072;&#1089;&#1080;&#1090;&#1077;%20&#1087;&#1077;&#1089;&#1077;&#1085;&#1082;&#1091;.pptx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87788" y="1052513"/>
            <a:ext cx="52562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Взмахнёт волшебной палочкой,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музыка звучит,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Палочка застынет,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 весь оркестр молчит.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Палочка подскажет, кому пора вступать,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Палочка укажет,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Как музыке звучать.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Палочка волшебная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Оркестром управляет,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А как назвать волшебника,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Кто, ребята, знает?...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50825" y="1125538"/>
            <a:ext cx="3384550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Угадай!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3744416" cy="37376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Ж. Б. </a:t>
            </a:r>
            <a:r>
              <a:rPr lang="ru-RU" sz="2800" b="1" dirty="0" err="1" smtClean="0"/>
              <a:t>Люлли</a:t>
            </a:r>
            <a:r>
              <a:rPr lang="ru-RU" sz="2800" b="1" dirty="0" smtClean="0"/>
              <a:t> </a:t>
            </a:r>
          </a:p>
          <a:p>
            <a:pPr marL="0" indent="0" algn="ctr">
              <a:buNone/>
            </a:pPr>
            <a:r>
              <a:rPr lang="ru-RU" sz="2800" dirty="0" smtClean="0"/>
              <a:t>во время </a:t>
            </a:r>
            <a:r>
              <a:rPr lang="ru-RU" sz="2800" dirty="0" err="1" smtClean="0"/>
              <a:t>дирижирования</a:t>
            </a:r>
            <a:r>
              <a:rPr lang="ru-RU" sz="2800" dirty="0" smtClean="0"/>
              <a:t> наконечником трости нанёс себе рану, оказавшуюся смертельной.</a:t>
            </a:r>
            <a:endParaRPr lang="ru-RU" sz="2800" dirty="0"/>
          </a:p>
        </p:txBody>
      </p:sp>
      <p:pic>
        <p:nvPicPr>
          <p:cNvPr id="4" name="Рисунок 3" descr="Jean-Baptiste_Lull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692696"/>
            <a:ext cx="412279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5076056" cy="6597352"/>
          </a:xfrm>
        </p:spPr>
        <p:txBody>
          <a:bodyPr>
            <a:normAutofit/>
          </a:bodyPr>
          <a:lstStyle/>
          <a:p>
            <a:r>
              <a:rPr lang="ru-RU" dirty="0" smtClean="0"/>
              <a:t>А в итальянской опере дирижеров было двое: один, скрипач, руководил оркестром, другой, </a:t>
            </a:r>
            <a:r>
              <a:rPr lang="ru-RU" dirty="0" err="1" smtClean="0"/>
              <a:t>клавесинист</a:t>
            </a:r>
            <a:r>
              <a:rPr lang="ru-RU" dirty="0" smtClean="0"/>
              <a:t>, - певцами. Место за клавесином было опасным, там обычно сидел автор оперы. Ему частенько приходилось испытывать на себе реакцию публики на его произведении. Если темпераментным итальянцам не нравилась музыка, в несчастного автора летели гнилые помидоры и тухлые яйца.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84984"/>
            <a:ext cx="27880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2638905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67736" y="0"/>
            <a:ext cx="23762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Джузеппе </a:t>
            </a:r>
            <a:r>
              <a:rPr lang="ru-RU" sz="1400" b="1" dirty="0" err="1" smtClean="0">
                <a:solidFill>
                  <a:schemeClr val="tx1"/>
                </a:solidFill>
              </a:rPr>
              <a:t>Доменико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Скарлатти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6309320"/>
            <a:ext cx="23762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Антонио Вивальди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4608512" cy="56955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19 веке </a:t>
            </a:r>
            <a:r>
              <a:rPr lang="ru-RU" sz="2800" dirty="0" smtClean="0"/>
              <a:t>состав симфонического оркестра увеличился, и стало просто невозможно одновременно играть на инструменте и дирижировать. И вот тогда первый скрипач оркестра, его называли концертмейстер, отложил свою скрипку и стал </a:t>
            </a:r>
            <a:r>
              <a:rPr lang="ru-RU" sz="2800" b="1" dirty="0" smtClean="0"/>
              <a:t>дирижером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wpzirav9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548681"/>
            <a:ext cx="3631137" cy="556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2204864"/>
          </a:xfrm>
        </p:spPr>
        <p:txBody>
          <a:bodyPr>
            <a:noAutofit/>
          </a:bodyPr>
          <a:lstStyle/>
          <a:p>
            <a:r>
              <a:rPr lang="ru-RU" sz="2000" dirty="0" smtClean="0"/>
              <a:t>Чаще всего инструментом </a:t>
            </a:r>
            <a:r>
              <a:rPr lang="ru-RU" sz="2000" dirty="0" err="1" smtClean="0"/>
              <a:t>дирижирования</a:t>
            </a:r>
            <a:r>
              <a:rPr lang="ru-RU" sz="2000" dirty="0" smtClean="0"/>
              <a:t> был скрипичный смычок или несколько нотных листков, свернутых в рулон. Некоторые маэстро выбирали более габаритные предметы – композитор Мендельсон дирижировал тростью, обтянутой кожей, а Гектор Берлиоз и вовсе считал идеальным предметом обычную сучковатую ветку.</a:t>
            </a:r>
            <a:endParaRPr lang="ru-RU" sz="2000" dirty="0"/>
          </a:p>
        </p:txBody>
      </p:sp>
      <p:pic>
        <p:nvPicPr>
          <p:cNvPr id="7" name="Содержимое 6" descr="220px-Mendelssohn_Barthold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102039" cy="4145452"/>
          </a:xfrm>
        </p:spPr>
      </p:pic>
      <p:pic>
        <p:nvPicPr>
          <p:cNvPr id="8" name="Содержимое 7" descr="250px-Hector_Berlio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52" y="2276872"/>
            <a:ext cx="3168352" cy="4042817"/>
          </a:xfrm>
        </p:spPr>
      </p:pic>
      <p:sp>
        <p:nvSpPr>
          <p:cNvPr id="9" name="TextBox 8"/>
          <p:cNvSpPr txBox="1"/>
          <p:nvPr/>
        </p:nvSpPr>
        <p:spPr>
          <a:xfrm>
            <a:off x="467544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Гектор Берлиоз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63093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Феликс Мендельсон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320480" cy="706090"/>
          </a:xfrm>
        </p:spPr>
        <p:txBody>
          <a:bodyPr/>
          <a:lstStyle/>
          <a:p>
            <a:pPr algn="ctr"/>
            <a:r>
              <a:rPr lang="ru-RU" b="1" dirty="0" err="1" smtClean="0"/>
              <a:t>Рихард</a:t>
            </a:r>
            <a:r>
              <a:rPr lang="ru-RU" b="1" dirty="0" smtClean="0"/>
              <a:t> Вагнер.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4114800" cy="57606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Однако все дирижеры стояли  всегда  лицом к публике - показывать ей спину считалось неприличным.</a:t>
            </a:r>
          </a:p>
          <a:p>
            <a:r>
              <a:rPr lang="ru-RU" sz="3200" dirty="0" smtClean="0"/>
              <a:t> Первым традицию нарушил </a:t>
            </a:r>
            <a:r>
              <a:rPr lang="ru-RU" sz="3200" b="1" dirty="0" err="1" smtClean="0"/>
              <a:t>Рихард</a:t>
            </a:r>
            <a:r>
              <a:rPr lang="ru-RU" sz="3200" b="1" dirty="0" smtClean="0"/>
              <a:t> Вагнер.</a:t>
            </a:r>
            <a:endParaRPr lang="ru-RU" sz="3200" b="1" dirty="0"/>
          </a:p>
        </p:txBody>
      </p:sp>
      <p:pic>
        <p:nvPicPr>
          <p:cNvPr id="5" name="Содержимое 4" descr="1280735903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96752"/>
            <a:ext cx="3620114" cy="4935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 небольшую деревянную палочку для </a:t>
            </a:r>
            <a:r>
              <a:rPr lang="ru-RU" b="1" dirty="0" err="1" smtClean="0"/>
              <a:t>дирижирования</a:t>
            </a:r>
            <a:r>
              <a:rPr lang="ru-RU" b="1" dirty="0" smtClean="0"/>
              <a:t> впервые применили композиторы и дирижеры</a:t>
            </a:r>
            <a:endParaRPr lang="ru-RU" b="1" dirty="0"/>
          </a:p>
        </p:txBody>
      </p:sp>
      <p:pic>
        <p:nvPicPr>
          <p:cNvPr id="5" name="Содержимое 4" descr="weber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41684"/>
            <a:ext cx="2857500" cy="3810000"/>
          </a:xfrm>
        </p:spPr>
      </p:pic>
      <p:pic>
        <p:nvPicPr>
          <p:cNvPr id="6" name="Содержимое 5" descr="2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2857500" cy="3810000"/>
          </a:xfrm>
        </p:spPr>
      </p:pic>
      <p:sp>
        <p:nvSpPr>
          <p:cNvPr id="7" name="TextBox 6"/>
          <p:cNvSpPr txBox="1"/>
          <p:nvPr/>
        </p:nvSpPr>
        <p:spPr>
          <a:xfrm>
            <a:off x="395536" y="60021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Карл Вебер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62181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Людвиг Шпор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50825" y="692150"/>
            <a:ext cx="811847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35938" cy="7413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139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EE2D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Симфонический оркестр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2" y="1162050"/>
            <a:ext cx="8650874" cy="514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Современные инструменты дирижера: партитура и палочка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09611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0"/>
            <a:ext cx="493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кумент 5">
            <a:hlinkClick r:id="rId5" action="ppaction://hlinkpres?slideindex=1&amp;slidetitle=Пригласите песенку" highlightClick="1"/>
          </p:cNvPr>
          <p:cNvSpPr/>
          <p:nvPr/>
        </p:nvSpPr>
        <p:spPr>
          <a:xfrm>
            <a:off x="8316416" y="6165304"/>
            <a:ext cx="576064" cy="692696"/>
          </a:xfrm>
          <a:prstGeom prst="actionButton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353425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EE2D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показывает дирижер?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84538"/>
            <a:ext cx="41052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268413"/>
            <a:ext cx="522922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32213"/>
            <a:ext cx="444658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60350"/>
            <a:ext cx="375443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42481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500438"/>
            <a:ext cx="4057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205038"/>
            <a:ext cx="3460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62261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356100" y="3500438"/>
            <a:ext cx="4533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rizho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6065"/>
            <a:ext cx="6855884" cy="6771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6453336"/>
            <a:ext cx="8075240" cy="404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Самые известные дирижеры нашей страны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668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Театр-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мир сказок, удивительных приключений и превращений.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3C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Опера- в нём действующие лица поют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сопровождении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оркестра.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3C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Балет- в нём все герои танцуют в сопровождении оркестра.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3C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Дирижёр- руководит оркестром.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3C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73C1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73C1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Большой театр оперы и балета - Москва </a:t>
            </a:r>
            <a:endParaRPr lang="ru-RU" dirty="0">
              <a:solidFill>
                <a:srgbClr val="273C1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/>
          <a:srcRect r="16483"/>
          <a:stretch>
            <a:fillRect/>
          </a:stretch>
        </p:blipFill>
        <p:spPr bwMode="auto">
          <a:xfrm>
            <a:off x="5508625" y="188913"/>
            <a:ext cx="34671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65475"/>
            <a:ext cx="48339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323850" y="1557338"/>
            <a:ext cx="5472113" cy="1441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EE2D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Дирижёр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9638" y="4797152"/>
            <a:ext cx="4424362" cy="14890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оперы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балета</a:t>
            </a:r>
          </a:p>
        </p:txBody>
      </p:sp>
      <p:sp>
        <p:nvSpPr>
          <p:cNvPr id="5123" name="WordArt 13"/>
          <p:cNvSpPr>
            <a:spLocks noChangeArrowheads="1" noChangeShapeType="1" noTextEdit="1"/>
          </p:cNvSpPr>
          <p:nvPr/>
        </p:nvSpPr>
        <p:spPr bwMode="auto">
          <a:xfrm>
            <a:off x="2124075" y="2349500"/>
            <a:ext cx="7019925" cy="6492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234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Волшебная </a:t>
            </a:r>
          </a:p>
          <a:p>
            <a:pPr algn="ctr"/>
            <a:r>
              <a:rPr lang="ru-RU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палочка</a:t>
            </a:r>
          </a:p>
          <a:p>
            <a:pPr algn="ctr"/>
            <a:r>
              <a:rPr lang="ru-RU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дирижера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 пришли в театр и заняли свои места в зале.</a:t>
            </a:r>
            <a:endParaRPr lang="ru-RU" sz="2800" dirty="0"/>
          </a:p>
        </p:txBody>
      </p:sp>
      <p:pic>
        <p:nvPicPr>
          <p:cNvPr id="4" name="Рисунок 3" descr="img_7099_izmen.raz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54" y="764704"/>
            <a:ext cx="8064335" cy="5616623"/>
          </a:xfrm>
          <a:prstGeom prst="rect">
            <a:avLst/>
          </a:prstGeom>
        </p:spPr>
      </p:pic>
      <p:pic>
        <p:nvPicPr>
          <p:cNvPr id="5" name="Рисунок 4" descr="118074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064896" cy="6051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cde1_5bf7979a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6024"/>
            <a:ext cx="9144000" cy="63093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b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/>
              <a:t>Спектакль еще не начался. Но внизу перед сценой уже собрались музыканты.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 слышите, они настраивают свои инструменты.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stroika orkest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492500" y="37163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838" y="1557338"/>
            <a:ext cx="6888162" cy="41322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Дирижёр</a:t>
            </a: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(от фр. diriger — управлять, направлять, руководить) — </a:t>
            </a:r>
            <a:r>
              <a:rPr lang="ru-RU" b="1" i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 музыкального коллектива.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7057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Кто это – дирижёр?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5076056" cy="6309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Эту тоненькую палочку иногда называют волшебной. Ведь один ее взмах может вызвать гром литавр и звуки труб, пение скрипок и нежные трели флейт. </a:t>
            </a:r>
            <a:br>
              <a:rPr lang="ru-RU" dirty="0" smtClean="0"/>
            </a:br>
            <a:r>
              <a:rPr lang="ru-RU" b="1" dirty="0" smtClean="0"/>
              <a:t>Волшебной палочка </a:t>
            </a:r>
            <a:r>
              <a:rPr lang="ru-RU" dirty="0" smtClean="0"/>
              <a:t>становится только </a:t>
            </a:r>
            <a:r>
              <a:rPr lang="ru-RU" b="1" dirty="0" smtClean="0"/>
              <a:t>в руках дирижера. </a:t>
            </a:r>
            <a:r>
              <a:rPr lang="ru-RU" dirty="0" smtClean="0"/>
              <a:t>Он нужен в опере и в симфоническом оркестре, в хоре и в ансамбле - везде, где музыку исполняет большой коллектив.</a:t>
            </a:r>
            <a:endParaRPr lang="ru-RU" dirty="0"/>
          </a:p>
        </p:txBody>
      </p:sp>
      <p:pic>
        <p:nvPicPr>
          <p:cNvPr id="3" name="Рисунок 2" descr="conducto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381500" cy="571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8448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древнегреческом театре главной фигурой был </a:t>
            </a:r>
            <a:r>
              <a:rPr lang="ru-RU" sz="2400" b="1" dirty="0" smtClean="0"/>
              <a:t>корифей</a:t>
            </a:r>
            <a:r>
              <a:rPr lang="ru-RU" sz="2400" dirty="0" smtClean="0"/>
              <a:t> - он дирижировал хором, ему подчинялись и музыканты. Ритм корифеи отбивали подошвой, окованной железом, а дирижировали руками.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89351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440</TotalTime>
  <Words>445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Вы пришли в театр и заняли свои места в зале.</vt:lpstr>
      <vt:lpstr>Слайд 6</vt:lpstr>
      <vt:lpstr>Слайд 7</vt:lpstr>
      <vt:lpstr>Эту тоненькую палочку иногда называют волшебной. Ведь один ее взмах может вызвать гром литавр и звуки труб, пение скрипок и нежные трели флейт.  Волшебной палочка становится только в руках дирижера. Он нужен в опере и в симфоническом оркестре, в хоре и в ансамбле - везде, где музыку исполняет большой коллектив.</vt:lpstr>
      <vt:lpstr>В древнегреческом театре главной фигурой был корифей - он дирижировал хором, ему подчинялись и музыканты. Ритм корифеи отбивали подошвой, окованной железом, а дирижировали руками.</vt:lpstr>
      <vt:lpstr>Слайд 10</vt:lpstr>
      <vt:lpstr>Слайд 11</vt:lpstr>
      <vt:lpstr>Слайд 12</vt:lpstr>
      <vt:lpstr>Чаще всего инструментом дирижирования был скрипичный смычок или несколько нотных листков, свернутых в рулон. Некоторые маэстро выбирали более габаритные предметы – композитор Мендельсон дирижировал тростью, обтянутой кожей, а Гектор Берлиоз и вовсе считал идеальным предметом обычную сучковатую ветку.</vt:lpstr>
      <vt:lpstr>Рихард Вагнер.</vt:lpstr>
      <vt:lpstr>А небольшую деревянную палочку для дирижирования впервые применили композиторы и дирижеры</vt:lpstr>
      <vt:lpstr>Слайд 16</vt:lpstr>
      <vt:lpstr>Слайд 17</vt:lpstr>
      <vt:lpstr>Слайд 18</vt:lpstr>
      <vt:lpstr>Слайд 19</vt:lpstr>
      <vt:lpstr>Самые известные дирижеры нашей страны</vt:lpstr>
      <vt:lpstr>Слайд 21</vt:lpstr>
    </vt:vector>
  </TitlesOfParts>
  <Company>МОУ Мосальская СОШ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оркестру дирижер?</dc:title>
  <dc:creator>Дом</dc:creator>
  <cp:lastModifiedBy>Секретарь</cp:lastModifiedBy>
  <cp:revision>28</cp:revision>
  <dcterms:created xsi:type="dcterms:W3CDTF">2012-02-12T14:38:51Z</dcterms:created>
  <dcterms:modified xsi:type="dcterms:W3CDTF">2020-04-10T03:17:15Z</dcterms:modified>
</cp:coreProperties>
</file>