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E24ED-E825-4693-B716-652E00DA1B4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D659F-04F8-4C57-8C6D-A355B2DD5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8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659F-04F8-4C57-8C6D-A355B2DD524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7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34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86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0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49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2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94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2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8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49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7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01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5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4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4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4B809D-BE60-4FF5-9778-FB7E0B50B6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2B6AEB-2533-43C4-8DF0-8740A370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3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D1A45-E3E3-4B8C-822F-AAE28183B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Здравствуйте ребята!</a:t>
            </a:r>
            <a:br>
              <a:rPr lang="ru-RU" dirty="0"/>
            </a:br>
            <a:r>
              <a:rPr lang="ru-RU" dirty="0"/>
              <a:t>Начнем урок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82638F-8909-426B-94EF-3DE760B87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Длина окружности. Площадь круга</a:t>
            </a:r>
          </a:p>
        </p:txBody>
      </p:sp>
    </p:spTree>
    <p:extLst>
      <p:ext uri="{BB962C8B-B14F-4D97-AF65-F5344CB8AC3E}">
        <p14:creationId xmlns:p14="http://schemas.microsoft.com/office/powerpoint/2010/main" val="182784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428E41E-1AC4-4A74-A8C9-B2E8ECC3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75" y="2521258"/>
            <a:ext cx="2737890" cy="34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FD16B-ADA2-483B-8E43-FB0105CC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Задачи 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806A9-53AA-41D0-AD0B-95C51A0BF3D2}"/>
              </a:ext>
            </a:extLst>
          </p:cNvPr>
          <p:cNvSpPr txBox="1"/>
          <p:nvPr/>
        </p:nvSpPr>
        <p:spPr>
          <a:xfrm>
            <a:off x="1295402" y="2521258"/>
            <a:ext cx="679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Вычислите площадь круга радиуса 0,2 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48B66-EDDB-4F87-9720-C894DB6E42E1}"/>
              </a:ext>
            </a:extLst>
          </p:cNvPr>
          <p:cNvSpPr txBox="1"/>
          <p:nvPr/>
        </p:nvSpPr>
        <p:spPr>
          <a:xfrm>
            <a:off x="1295402" y="2957174"/>
            <a:ext cx="22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Дано: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2055A-34A2-453E-A951-A093DB99B693}"/>
              </a:ext>
            </a:extLst>
          </p:cNvPr>
          <p:cNvSpPr txBox="1"/>
          <p:nvPr/>
        </p:nvSpPr>
        <p:spPr>
          <a:xfrm>
            <a:off x="1295402" y="3346829"/>
            <a:ext cx="426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</a:t>
            </a:r>
            <a:r>
              <a:rPr lang="ru-RU" dirty="0"/>
              <a:t>0,2</a:t>
            </a:r>
            <a:r>
              <a:rPr lang="en-US" dirty="0"/>
              <a:t> </a:t>
            </a:r>
            <a:r>
              <a:rPr lang="ru-RU" dirty="0"/>
              <a:t>м</a:t>
            </a:r>
          </a:p>
          <a:p>
            <a:r>
              <a:rPr lang="ru-RU" dirty="0">
                <a:sym typeface="Symbol" panose="05050102010706020507" pitchFamily="18" charset="2"/>
              </a:rPr>
              <a:t> = 3,14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6C301-F911-492B-A1D8-EACFF19B7C9A}"/>
              </a:ext>
            </a:extLst>
          </p:cNvPr>
          <p:cNvSpPr txBox="1"/>
          <p:nvPr/>
        </p:nvSpPr>
        <p:spPr>
          <a:xfrm>
            <a:off x="1295401" y="3996638"/>
            <a:ext cx="22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Решение: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4D4E9-AC33-40E3-B732-81689DAF83EF}"/>
              </a:ext>
            </a:extLst>
          </p:cNvPr>
          <p:cNvSpPr txBox="1"/>
          <p:nvPr/>
        </p:nvSpPr>
        <p:spPr>
          <a:xfrm>
            <a:off x="1295400" y="4336769"/>
            <a:ext cx="22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Формула: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C8A1D5D-6CD7-49DF-8C7D-5D4FDA04A8AF}"/>
                  </a:ext>
                </a:extLst>
              </p:cNvPr>
              <p:cNvSpPr/>
              <p:nvPr/>
            </p:nvSpPr>
            <p:spPr>
              <a:xfrm>
                <a:off x="2315610" y="4336769"/>
                <a:ext cx="1060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C8A1D5D-6CD7-49DF-8C7D-5D4FDA04A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10" y="4336769"/>
                <a:ext cx="10602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52EFA0F-CD52-419C-B17A-468ACCCBE039}"/>
                  </a:ext>
                </a:extLst>
              </p:cNvPr>
              <p:cNvSpPr/>
              <p:nvPr/>
            </p:nvSpPr>
            <p:spPr>
              <a:xfrm>
                <a:off x="1162235" y="4729876"/>
                <a:ext cx="5883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Подставим значения в формулу: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∗3,14∗</m:t>
                      </m:r>
                      <m:sSup>
                        <m:sSupPr>
                          <m:ctrlPr>
                            <a:rPr lang="ru-RU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e>
                          </m:d>
                        </m:e>
                        <m:sup>
                          <m:r>
                            <a:rPr lang="ru-RU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52EFA0F-CD52-419C-B17A-468ACCCBE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235" y="4729876"/>
                <a:ext cx="588379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88B848-9A3A-4CB1-BA32-3CD951BB9E6E}"/>
                  </a:ext>
                </a:extLst>
              </p:cNvPr>
              <p:cNvSpPr txBox="1"/>
              <p:nvPr/>
            </p:nvSpPr>
            <p:spPr>
              <a:xfrm>
                <a:off x="6934965" y="4706101"/>
                <a:ext cx="1291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accent1">
                        <a:lumMod val="75000"/>
                      </a:schemeClr>
                    </a:solidFill>
                  </a:rPr>
                  <a:t>0, 2512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88B848-9A3A-4CB1-BA32-3CD951BB9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965" y="4706101"/>
                <a:ext cx="1291906" cy="369332"/>
              </a:xfrm>
              <a:prstGeom prst="rect">
                <a:avLst/>
              </a:prstGeom>
              <a:blipFill>
                <a:blip r:embed="rId5"/>
                <a:stretch>
                  <a:fillRect l="-4245" t="-819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93CA80A-F94B-4200-BE08-104A641854F0}"/>
                  </a:ext>
                </a:extLst>
              </p:cNvPr>
              <p:cNvSpPr/>
              <p:nvPr/>
            </p:nvSpPr>
            <p:spPr>
              <a:xfrm>
                <a:off x="1295400" y="5165792"/>
                <a:ext cx="2329420" cy="669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accent1">
                        <a:lumMod val="75000"/>
                      </a:schemeClr>
                    </a:solidFill>
                  </a:rPr>
                  <a:t>Ответ: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ru-RU" dirty="0">
                    <a:solidFill>
                      <a:schemeClr val="accent1">
                        <a:lumMod val="75000"/>
                      </a:schemeClr>
                    </a:solidFill>
                  </a:rPr>
                  <a:t> = 0, 2512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93CA80A-F94B-4200-BE08-104A64185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65792"/>
                <a:ext cx="2329420" cy="669992"/>
              </a:xfrm>
              <a:prstGeom prst="rect">
                <a:avLst/>
              </a:prstGeom>
              <a:blipFill>
                <a:blip r:embed="rId6"/>
                <a:stretch>
                  <a:fillRect l="-2356" t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6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AD1DD1-0B77-4494-90BE-87A7F4577AF8}"/>
              </a:ext>
            </a:extLst>
          </p:cNvPr>
          <p:cNvSpPr txBox="1"/>
          <p:nvPr/>
        </p:nvSpPr>
        <p:spPr>
          <a:xfrm>
            <a:off x="1848035" y="816744"/>
            <a:ext cx="849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3. Как изменится длина окружности, если ее радиус увеличить в 4 раза?</a:t>
            </a:r>
          </a:p>
        </p:txBody>
      </p:sp>
    </p:spTree>
    <p:extLst>
      <p:ext uri="{BB962C8B-B14F-4D97-AF65-F5344CB8AC3E}">
        <p14:creationId xmlns:p14="http://schemas.microsoft.com/office/powerpoint/2010/main" val="248263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7533C0-A0C7-4E94-8B7E-E97E8A00E6EA}"/>
              </a:ext>
            </a:extLst>
          </p:cNvPr>
          <p:cNvSpPr/>
          <p:nvPr/>
        </p:nvSpPr>
        <p:spPr>
          <a:xfrm>
            <a:off x="1589102" y="852256"/>
            <a:ext cx="9863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4. Определите диаметр окружности, если ее длина равна 15,7 </a:t>
            </a:r>
            <a:r>
              <a:rPr lang="ru-RU" sz="2400" b="1" dirty="0" err="1"/>
              <a:t>дм</a:t>
            </a:r>
            <a:r>
              <a:rPr lang="ru-RU" sz="2400" b="1" dirty="0"/>
              <a:t>. Помни: π=3,14</a:t>
            </a:r>
          </a:p>
        </p:txBody>
      </p:sp>
    </p:spTree>
    <p:extLst>
      <p:ext uri="{BB962C8B-B14F-4D97-AF65-F5344CB8AC3E}">
        <p14:creationId xmlns:p14="http://schemas.microsoft.com/office/powerpoint/2010/main" val="243397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81AE9-CBE6-4274-8335-C86F02B85CFD}"/>
              </a:ext>
            </a:extLst>
          </p:cNvPr>
          <p:cNvSpPr txBox="1"/>
          <p:nvPr/>
        </p:nvSpPr>
        <p:spPr>
          <a:xfrm>
            <a:off x="878890" y="834501"/>
            <a:ext cx="4643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Вариант 1</a:t>
            </a:r>
          </a:p>
          <a:p>
            <a:pPr marL="342900" indent="-342900">
              <a:buAutoNum type="arabicPeriod"/>
            </a:pPr>
            <a:r>
              <a:rPr lang="ru-RU" sz="2400" dirty="0"/>
              <a:t>Найди длину окружности, радиус которой равен 3 см.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Найди площадь круга, радиус которого равен 4 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77D36-0995-48E7-AA40-F4D54EF223C3}"/>
              </a:ext>
            </a:extLst>
          </p:cNvPr>
          <p:cNvSpPr txBox="1"/>
          <p:nvPr/>
        </p:nvSpPr>
        <p:spPr>
          <a:xfrm>
            <a:off x="5967274" y="835981"/>
            <a:ext cx="4643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Вариант 2</a:t>
            </a:r>
          </a:p>
          <a:p>
            <a:pPr marL="342900" indent="-342900">
              <a:buAutoNum type="arabicPeriod"/>
            </a:pPr>
            <a:r>
              <a:rPr lang="ru-RU" sz="2400" dirty="0"/>
              <a:t>Найди длину окружности, радиус которой равен 5 см.</a:t>
            </a:r>
          </a:p>
          <a:p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Найди площадь круга, радиус которого равен 2 м.</a:t>
            </a:r>
          </a:p>
        </p:txBody>
      </p:sp>
    </p:spTree>
    <p:extLst>
      <p:ext uri="{BB962C8B-B14F-4D97-AF65-F5344CB8AC3E}">
        <p14:creationId xmlns:p14="http://schemas.microsoft.com/office/powerpoint/2010/main" val="297241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>
            <a:extLst>
              <a:ext uri="{FF2B5EF4-FFF2-40B4-BE49-F238E27FC236}">
                <a16:creationId xmlns:a16="http://schemas.microsoft.com/office/drawing/2014/main" id="{21ED29E8-A0BB-42D0-878A-F32EBC3CC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4" y="697720"/>
            <a:ext cx="5548544" cy="54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E6332-EDAE-4715-A0DA-B54FD937140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59613" y="895350"/>
            <a:ext cx="6815137" cy="1514475"/>
          </a:xfrm>
        </p:spPr>
        <p:txBody>
          <a:bodyPr/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123606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31990-66AA-4AE2-BE8D-1B06BE77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11" y="760459"/>
            <a:ext cx="9601196" cy="1303867"/>
          </a:xfrm>
        </p:spPr>
        <p:txBody>
          <a:bodyPr/>
          <a:lstStyle/>
          <a:p>
            <a:r>
              <a:rPr lang="ru-RU" dirty="0"/>
              <a:t>Вспомним!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8D25D-898C-4804-AE9F-3C9826864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581616" cy="4881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dirty="0"/>
              <a:t>Что такое окружность 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C39730-87D6-4A59-BC54-68D8C90325A7}"/>
              </a:ext>
            </a:extLst>
          </p:cNvPr>
          <p:cNvSpPr/>
          <p:nvPr/>
        </p:nvSpPr>
        <p:spPr>
          <a:xfrm>
            <a:off x="1295401" y="2967335"/>
            <a:ext cx="9251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Ответ: </a:t>
            </a:r>
            <a:r>
              <a:rPr lang="ru-RU" sz="2000" dirty="0"/>
              <a:t>геометрическая фигура </a:t>
            </a:r>
            <a:r>
              <a:rPr lang="ru-RU" sz="2000" dirty="0">
                <a:solidFill>
                  <a:srgbClr val="FF0000"/>
                </a:solidFill>
              </a:rPr>
              <a:t>на плоскости</a:t>
            </a:r>
            <a:r>
              <a:rPr lang="ru-RU" sz="2000" dirty="0"/>
              <a:t>, состоящая из всех точек, расположенных </a:t>
            </a:r>
            <a:r>
              <a:rPr lang="ru-RU" sz="2000" dirty="0">
                <a:solidFill>
                  <a:srgbClr val="FF0000"/>
                </a:solidFill>
              </a:rPr>
              <a:t>на заданном </a:t>
            </a:r>
            <a:r>
              <a:rPr lang="ru-RU" sz="2000" dirty="0"/>
              <a:t>расстоянии </a:t>
            </a:r>
            <a:r>
              <a:rPr lang="ru-RU" sz="2000" dirty="0">
                <a:solidFill>
                  <a:srgbClr val="FF0000"/>
                </a:solidFill>
              </a:rPr>
              <a:t>от</a:t>
            </a:r>
            <a:r>
              <a:rPr lang="ru-RU" sz="2000" dirty="0"/>
              <a:t> ее </a:t>
            </a:r>
            <a:r>
              <a:rPr lang="ru-RU" sz="2000" dirty="0">
                <a:solidFill>
                  <a:srgbClr val="FF0000"/>
                </a:solidFill>
              </a:rPr>
              <a:t>центра</a:t>
            </a:r>
            <a:r>
              <a:rPr lang="ru-RU" sz="2000" dirty="0"/>
              <a:t>.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8E24F93-6DB7-4AC1-B3F1-9BC47DB74153}"/>
              </a:ext>
            </a:extLst>
          </p:cNvPr>
          <p:cNvSpPr txBox="1">
            <a:spLocks/>
          </p:cNvSpPr>
          <p:nvPr/>
        </p:nvSpPr>
        <p:spPr>
          <a:xfrm>
            <a:off x="1221511" y="3703995"/>
            <a:ext cx="4581616" cy="488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dirty="0"/>
              <a:t>Приведите примеры окружности ?</a:t>
            </a:r>
          </a:p>
          <a:p>
            <a:pPr marL="0" indent="0">
              <a:buFont typeface="Arial"/>
              <a:buNone/>
            </a:pPr>
            <a:endParaRPr lang="ru-RU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6E15C22D-B4A4-4F18-916C-932375505A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04AAEEF9-A38A-47B1-B4AB-6116013890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9E1E43D-992C-44CB-8CA3-8EEA96545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16958" r="62783" b="50000"/>
          <a:stretch/>
        </p:blipFill>
        <p:spPr bwMode="auto">
          <a:xfrm>
            <a:off x="928638" y="4149399"/>
            <a:ext cx="2690382" cy="19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4AE7A35-431F-40C1-8851-C6FC4BC05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99" r="58803"/>
          <a:stretch/>
        </p:blipFill>
        <p:spPr bwMode="auto">
          <a:xfrm>
            <a:off x="3911893" y="4085624"/>
            <a:ext cx="2907820" cy="19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AD02508-B4F2-4F07-8400-31CD51F13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 t="60505" r="1326" b="3430"/>
          <a:stretch/>
        </p:blipFill>
        <p:spPr bwMode="auto">
          <a:xfrm>
            <a:off x="7386221" y="3782413"/>
            <a:ext cx="3264672" cy="225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D2DDB-B2E6-4096-9B21-06EAE8CE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Вспомним!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FB655-8B6C-4635-BA98-19B39BFF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720482" cy="505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800" dirty="0"/>
              <a:t>Что такое круг?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F5581-8E2D-4FCC-9812-239EC341E76E}"/>
              </a:ext>
            </a:extLst>
          </p:cNvPr>
          <p:cNvSpPr txBox="1"/>
          <p:nvPr/>
        </p:nvSpPr>
        <p:spPr>
          <a:xfrm>
            <a:off x="1233256" y="3062796"/>
            <a:ext cx="1016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Ответ: </a:t>
            </a:r>
            <a:r>
              <a:rPr lang="ru-RU" sz="2400" dirty="0"/>
              <a:t>часть плоскости, лежащая внутри окружности или ограниченная окружностью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328AE-0CD7-4A66-A346-33A14C844EA9}"/>
              </a:ext>
            </a:extLst>
          </p:cNvPr>
          <p:cNvSpPr txBox="1"/>
          <p:nvPr/>
        </p:nvSpPr>
        <p:spPr>
          <a:xfrm>
            <a:off x="1233256" y="3839593"/>
            <a:ext cx="518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sz="2400" dirty="0"/>
              <a:t>Приведите примеры круга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D4248E-6892-4A30-BEF9-C91428B5B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14591" r="69491" b="50375"/>
          <a:stretch/>
        </p:blipFill>
        <p:spPr bwMode="auto">
          <a:xfrm>
            <a:off x="2352581" y="4301258"/>
            <a:ext cx="2154407" cy="187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E9653F2-3E4A-4F1D-AB4C-9C9299928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60324" r="62589" b="2006"/>
          <a:stretch/>
        </p:blipFill>
        <p:spPr bwMode="auto">
          <a:xfrm>
            <a:off x="5142029" y="4301258"/>
            <a:ext cx="2175208" cy="16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B8FA7A6-93DF-474F-9E2B-2B02E4E43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4" t="55987" r="1521"/>
          <a:stretch/>
        </p:blipFill>
        <p:spPr bwMode="auto">
          <a:xfrm>
            <a:off x="7685014" y="4301258"/>
            <a:ext cx="1944210" cy="19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9E7C55-B577-4745-9014-99F1C3A67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86" t="42201" r="35777" b="17929"/>
          <a:stretch/>
        </p:blipFill>
        <p:spPr>
          <a:xfrm>
            <a:off x="2358500" y="675053"/>
            <a:ext cx="7474999" cy="55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70B1C1-FBDD-4BB7-B4AE-F3DE1BEEA562}"/>
              </a:ext>
            </a:extLst>
          </p:cNvPr>
          <p:cNvSpPr txBox="1"/>
          <p:nvPr/>
        </p:nvSpPr>
        <p:spPr>
          <a:xfrm>
            <a:off x="2012272" y="843379"/>
            <a:ext cx="816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Основные элементы окружности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4E6D6C9-8745-4EE7-B7E3-43C989DAB647}"/>
              </a:ext>
            </a:extLst>
          </p:cNvPr>
          <p:cNvSpPr/>
          <p:nvPr/>
        </p:nvSpPr>
        <p:spPr>
          <a:xfrm>
            <a:off x="1651247" y="2059619"/>
            <a:ext cx="3790765" cy="35599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AA1ABB-DDE1-4455-99C3-2C0D7E3BD1E7}"/>
              </a:ext>
            </a:extLst>
          </p:cNvPr>
          <p:cNvCxnSpPr>
            <a:stCxn id="7" idx="2"/>
            <a:endCxn id="7" idx="6"/>
          </p:cNvCxnSpPr>
          <p:nvPr/>
        </p:nvCxnSpPr>
        <p:spPr>
          <a:xfrm>
            <a:off x="1651247" y="3839592"/>
            <a:ext cx="379076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8ACCBFB-CE64-4079-B7A2-15AE6388539F}"/>
              </a:ext>
            </a:extLst>
          </p:cNvPr>
          <p:cNvSpPr txBox="1"/>
          <p:nvPr/>
        </p:nvSpPr>
        <p:spPr>
          <a:xfrm>
            <a:off x="1291701" y="3470260"/>
            <a:ext cx="32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B97A8-7C4F-4DFA-8907-A29493FC3B1E}"/>
              </a:ext>
            </a:extLst>
          </p:cNvPr>
          <p:cNvSpPr txBox="1"/>
          <p:nvPr/>
        </p:nvSpPr>
        <p:spPr>
          <a:xfrm>
            <a:off x="5473084" y="3470260"/>
            <a:ext cx="28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55052-064B-441D-91D3-97107D816AA8}"/>
              </a:ext>
            </a:extLst>
          </p:cNvPr>
          <p:cNvSpPr txBox="1"/>
          <p:nvPr/>
        </p:nvSpPr>
        <p:spPr>
          <a:xfrm>
            <a:off x="3258105" y="3470260"/>
            <a:ext cx="42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E9FCB-8BE6-4793-B136-45D5DF3DDBBD}"/>
              </a:ext>
            </a:extLst>
          </p:cNvPr>
          <p:cNvSpPr txBox="1"/>
          <p:nvPr/>
        </p:nvSpPr>
        <p:spPr>
          <a:xfrm>
            <a:off x="5974672" y="1500326"/>
            <a:ext cx="466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dirty="0"/>
              <a:t>– центр окружности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6DE4E-B916-4D9F-8CA6-5683B46D3DD2}"/>
              </a:ext>
            </a:extLst>
          </p:cNvPr>
          <p:cNvSpPr txBox="1"/>
          <p:nvPr/>
        </p:nvSpPr>
        <p:spPr>
          <a:xfrm>
            <a:off x="5974672" y="1857250"/>
            <a:ext cx="466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 и В </a:t>
            </a:r>
            <a:r>
              <a:rPr lang="ru-RU" dirty="0"/>
              <a:t>– точки, которые лежат на окружности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0ED24E-A895-4923-91B5-DF534232DC8E}"/>
              </a:ext>
            </a:extLst>
          </p:cNvPr>
          <p:cNvSpPr txBox="1"/>
          <p:nvPr/>
        </p:nvSpPr>
        <p:spPr>
          <a:xfrm>
            <a:off x="5974672" y="2258631"/>
            <a:ext cx="466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АВ </a:t>
            </a:r>
            <a:r>
              <a:rPr lang="ru-RU" dirty="0"/>
              <a:t>– диаметр окружности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0E724-DC75-48D6-871B-FA90BEE01588}"/>
                  </a:ext>
                </a:extLst>
              </p:cNvPr>
              <p:cNvSpPr txBox="1"/>
              <p:nvPr/>
            </p:nvSpPr>
            <p:spPr>
              <a:xfrm>
                <a:off x="5539665" y="2741409"/>
                <a:ext cx="60989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accent1">
                        <a:lumMod val="75000"/>
                      </a:schemeClr>
                    </a:solidFill>
                  </a:rPr>
                  <a:t>Диаметр </a:t>
                </a:r>
                <a:r>
                  <a:rPr lang="ru-RU" dirty="0"/>
                  <a:t>– отрезок, который соединяет две точки окружности и </a:t>
                </a:r>
                <a:r>
                  <a:rPr lang="ru-RU" dirty="0">
                    <a:solidFill>
                      <a:srgbClr val="FF0000"/>
                    </a:solidFill>
                  </a:rPr>
                  <a:t>проходит через ее центр.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ru-RU" i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0E724-DC75-48D6-871B-FA90BEE01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65" y="2741409"/>
                <a:ext cx="6098960" cy="923330"/>
              </a:xfrm>
              <a:prstGeom prst="rect">
                <a:avLst/>
              </a:prstGeom>
              <a:blipFill>
                <a:blip r:embed="rId2"/>
                <a:stretch>
                  <a:fillRect l="-900" t="-3974" r="-1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679168A-8379-478F-9182-3163460680D2}"/>
              </a:ext>
            </a:extLst>
          </p:cNvPr>
          <p:cNvCxnSpPr>
            <a:cxnSpLocks/>
            <a:stCxn id="7" idx="4"/>
            <a:endCxn id="7" idx="6"/>
          </p:cNvCxnSpPr>
          <p:nvPr/>
        </p:nvCxnSpPr>
        <p:spPr>
          <a:xfrm flipV="1">
            <a:off x="3546630" y="3839592"/>
            <a:ext cx="1895382" cy="1779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A969ACE-6EFD-4EA7-8D8C-622777E72CF7}"/>
              </a:ext>
            </a:extLst>
          </p:cNvPr>
          <p:cNvSpPr txBox="1"/>
          <p:nvPr/>
        </p:nvSpPr>
        <p:spPr>
          <a:xfrm>
            <a:off x="3298055" y="5641759"/>
            <a:ext cx="257452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22C2CA-8E71-4144-A155-BB1F6D199AB7}"/>
              </a:ext>
            </a:extLst>
          </p:cNvPr>
          <p:cNvSpPr txBox="1"/>
          <p:nvPr/>
        </p:nvSpPr>
        <p:spPr>
          <a:xfrm>
            <a:off x="6096000" y="3429000"/>
            <a:ext cx="464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МВ</a:t>
            </a:r>
            <a:r>
              <a:rPr lang="ru-RU" dirty="0"/>
              <a:t> - хорда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161EC9-179B-4711-9467-B4AF704FE4BB}"/>
              </a:ext>
            </a:extLst>
          </p:cNvPr>
          <p:cNvSpPr txBox="1"/>
          <p:nvPr/>
        </p:nvSpPr>
        <p:spPr>
          <a:xfrm>
            <a:off x="5879976" y="3798332"/>
            <a:ext cx="562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Хорда </a:t>
            </a:r>
            <a:r>
              <a:rPr lang="ru-RU" dirty="0"/>
              <a:t>– отрезок, соединяющий две точки окружности и </a:t>
            </a:r>
            <a:r>
              <a:rPr lang="ru-RU" dirty="0">
                <a:solidFill>
                  <a:srgbClr val="FF0000"/>
                </a:solidFill>
              </a:rPr>
              <a:t>не проходящий через центр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8D53130-D968-4B42-AFA0-1E2E1780D050}"/>
              </a:ext>
            </a:extLst>
          </p:cNvPr>
          <p:cNvCxnSpPr>
            <a:cxnSpLocks/>
            <a:endCxn id="7" idx="1"/>
          </p:cNvCxnSpPr>
          <p:nvPr/>
        </p:nvCxnSpPr>
        <p:spPr>
          <a:xfrm flipH="1" flipV="1">
            <a:off x="2206392" y="2580961"/>
            <a:ext cx="1264778" cy="12586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3D9EEA-ADB1-447A-ABCD-8A11AA63123E}"/>
              </a:ext>
            </a:extLst>
          </p:cNvPr>
          <p:cNvSpPr txBox="1"/>
          <p:nvPr/>
        </p:nvSpPr>
        <p:spPr>
          <a:xfrm>
            <a:off x="1788851" y="2130641"/>
            <a:ext cx="33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11FF30-55EA-4A79-BD95-3C638055460E}"/>
              </a:ext>
            </a:extLst>
          </p:cNvPr>
          <p:cNvSpPr txBox="1"/>
          <p:nvPr/>
        </p:nvSpPr>
        <p:spPr>
          <a:xfrm>
            <a:off x="5879976" y="4536489"/>
            <a:ext cx="376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ОК</a:t>
            </a:r>
            <a:r>
              <a:rPr lang="ru-RU" dirty="0"/>
              <a:t> – радиус окружности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B60967-0DD0-42AD-AEC6-7C7CB4E6136F}"/>
              </a:ext>
            </a:extLst>
          </p:cNvPr>
          <p:cNvSpPr txBox="1"/>
          <p:nvPr/>
        </p:nvSpPr>
        <p:spPr>
          <a:xfrm>
            <a:off x="5757168" y="5131293"/>
            <a:ext cx="574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Радиус</a:t>
            </a:r>
            <a:r>
              <a:rPr lang="ru-RU" dirty="0"/>
              <a:t> – отрезок, соединяющий </a:t>
            </a:r>
            <a:r>
              <a:rPr lang="ru-RU" dirty="0">
                <a:solidFill>
                  <a:srgbClr val="FF0000"/>
                </a:solidFill>
              </a:rPr>
              <a:t>центр окружности </a:t>
            </a:r>
            <a:r>
              <a:rPr lang="ru-RU" dirty="0"/>
              <a:t>с любой точкой </a:t>
            </a:r>
            <a:r>
              <a:rPr lang="ru-RU" dirty="0">
                <a:solidFill>
                  <a:srgbClr val="FF0000"/>
                </a:solidFill>
              </a:rPr>
              <a:t>на окружности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3" grpId="0"/>
      <p:bldP spid="14" grpId="0"/>
      <p:bldP spid="15" grpId="0"/>
      <p:bldP spid="16" grpId="0"/>
      <p:bldP spid="19" grpId="0"/>
      <p:bldP spid="22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40C441B1-8B40-4C9C-828F-AC2B3E22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162577"/>
            <a:ext cx="5451374" cy="30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8D529969-E490-4E18-A4FE-8A0A97EA6B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/>
                  <a:t>Что такое число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>
                    <a:solidFill>
                      <a:schemeClr val="accent1">
                        <a:lumMod val="75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8D529969-E490-4E18-A4FE-8A0A97EA6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3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83C938-EA72-43AD-9475-471A69F2C8FF}"/>
                  </a:ext>
                </a:extLst>
              </p:cNvPr>
              <p:cNvSpPr txBox="1"/>
              <p:nvPr/>
            </p:nvSpPr>
            <p:spPr>
              <a:xfrm>
                <a:off x="1180730" y="2636668"/>
                <a:ext cx="3764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Число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dirty="0"/>
                  <a:t> – иррациональное число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83C938-EA72-43AD-9475-471A69F2C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30" y="2636668"/>
                <a:ext cx="3764132" cy="369332"/>
              </a:xfrm>
              <a:prstGeom prst="rect">
                <a:avLst/>
              </a:prstGeom>
              <a:blipFill>
                <a:blip r:embed="rId4"/>
                <a:stretch>
                  <a:fillRect l="-1459" t="-8333" b="-2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D1046ED-51D9-4BFC-8DDE-798F9BA38AB3}"/>
                  </a:ext>
                </a:extLst>
              </p:cNvPr>
              <p:cNvSpPr/>
              <p:nvPr/>
            </p:nvSpPr>
            <p:spPr>
              <a:xfrm>
                <a:off x="1180730" y="3065016"/>
                <a:ext cx="14330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ru-RU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u-RU" sz="2800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</a:t>
                </a:r>
                <a:r>
                  <a:rPr lang="ru-RU" sz="2800" dirty="0">
                    <a:sym typeface="Symbol" panose="05050102010706020507" pitchFamily="18" charset="2"/>
                  </a:rPr>
                  <a:t> </a:t>
                </a:r>
                <a:r>
                  <a:rPr lang="ru-RU" sz="2800" dirty="0">
                    <a:solidFill>
                      <a:schemeClr val="accent4"/>
                    </a:solidFill>
                    <a:sym typeface="Symbol" panose="05050102010706020507" pitchFamily="18" charset="2"/>
                  </a:rPr>
                  <a:t>3,14</a:t>
                </a:r>
                <a:endParaRPr lang="ru-RU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D1046ED-51D9-4BFC-8DDE-798F9BA38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30" y="3065016"/>
                <a:ext cx="1433085" cy="523220"/>
              </a:xfrm>
              <a:prstGeom prst="rect">
                <a:avLst/>
              </a:prstGeom>
              <a:blipFill>
                <a:blip r:embed="rId5"/>
                <a:stretch>
                  <a:fillRect t="-16279" r="-7234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02553B-7B72-4FDE-97EE-79530D23DC77}"/>
                  </a:ext>
                </a:extLst>
              </p:cNvPr>
              <p:cNvSpPr txBox="1"/>
              <p:nvPr/>
            </p:nvSpPr>
            <p:spPr>
              <a:xfrm>
                <a:off x="790113" y="3968318"/>
                <a:ext cx="50869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Отношение </a:t>
                </a:r>
                <a:r>
                  <a:rPr lang="ru-RU" sz="2400" dirty="0">
                    <a:solidFill>
                      <a:schemeClr val="accent4"/>
                    </a:solidFill>
                  </a:rPr>
                  <a:t>длины </a:t>
                </a:r>
                <a:r>
                  <a:rPr lang="ru-RU" sz="2400" dirty="0"/>
                  <a:t>окружности к длине ее </a:t>
                </a:r>
                <a:r>
                  <a:rPr lang="ru-RU" sz="2400" dirty="0">
                    <a:solidFill>
                      <a:schemeClr val="accent4"/>
                    </a:solidFill>
                  </a:rPr>
                  <a:t>диаметра</a:t>
                </a:r>
                <a:r>
                  <a:rPr lang="ru-RU" sz="2400" dirty="0"/>
                  <a:t> выражается одним и тем же число – числом -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02553B-7B72-4FDE-97EE-79530D23D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13" y="3968318"/>
                <a:ext cx="5086904" cy="1200329"/>
              </a:xfrm>
              <a:prstGeom prst="rect">
                <a:avLst/>
              </a:prstGeom>
              <a:blipFill>
                <a:blip r:embed="rId6"/>
                <a:stretch>
                  <a:fillRect l="-1918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2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56A7F2-9C33-4B58-90D7-98CDF69153E2}"/>
              </a:ext>
            </a:extLst>
          </p:cNvPr>
          <p:cNvSpPr txBox="1"/>
          <p:nvPr/>
        </p:nvSpPr>
        <p:spPr>
          <a:xfrm>
            <a:off x="2000435" y="745724"/>
            <a:ext cx="882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Потренируемся ?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01164DB-C069-4ED9-B6C5-762D622B842E}"/>
              </a:ext>
            </a:extLst>
          </p:cNvPr>
          <p:cNvSpPr/>
          <p:nvPr/>
        </p:nvSpPr>
        <p:spPr>
          <a:xfrm>
            <a:off x="1038688" y="1268944"/>
            <a:ext cx="4128116" cy="3613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2C88A04-67B5-4BDC-9EE8-19659C861E91}"/>
              </a:ext>
            </a:extLst>
          </p:cNvPr>
          <p:cNvSpPr/>
          <p:nvPr/>
        </p:nvSpPr>
        <p:spPr>
          <a:xfrm>
            <a:off x="6872797" y="1189045"/>
            <a:ext cx="4128116" cy="36132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BA7B5-465A-4356-9D93-F7E5B9E641E8}"/>
              </a:ext>
            </a:extLst>
          </p:cNvPr>
          <p:cNvSpPr txBox="1"/>
          <p:nvPr/>
        </p:nvSpPr>
        <p:spPr>
          <a:xfrm>
            <a:off x="2095131" y="4988891"/>
            <a:ext cx="232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dirty="0"/>
              <a:t> – центр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ОК</a:t>
            </a:r>
            <a:r>
              <a:rPr lang="ru-RU" dirty="0"/>
              <a:t> – радиус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– </a:t>
            </a:r>
            <a:r>
              <a:rPr lang="ru-RU" dirty="0"/>
              <a:t>диаметр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АМ, КВ </a:t>
            </a:r>
            <a:r>
              <a:rPr lang="ru-RU" dirty="0"/>
              <a:t>- хорды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72FB3-ADFE-40A0-96CB-EA2999A3934A}"/>
              </a:ext>
            </a:extLst>
          </p:cNvPr>
          <p:cNvSpPr txBox="1"/>
          <p:nvPr/>
        </p:nvSpPr>
        <p:spPr>
          <a:xfrm>
            <a:off x="8355367" y="4882156"/>
            <a:ext cx="232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dirty="0"/>
              <a:t> – центр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АМ</a:t>
            </a:r>
            <a:r>
              <a:rPr lang="ru-RU" dirty="0"/>
              <a:t> – радиус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– </a:t>
            </a:r>
            <a:r>
              <a:rPr lang="ru-RU" dirty="0"/>
              <a:t>диаметр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КМ,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NQ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- хорды</a:t>
            </a:r>
          </a:p>
        </p:txBody>
      </p:sp>
    </p:spTree>
    <p:extLst>
      <p:ext uri="{BB962C8B-B14F-4D97-AF65-F5344CB8AC3E}">
        <p14:creationId xmlns:p14="http://schemas.microsoft.com/office/powerpoint/2010/main" val="275675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C8CB5-2031-46F8-8D6D-48C29009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Важные формулы!!!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7231C5-6D76-4244-9294-A9B28FF157D6}"/>
                  </a:ext>
                </a:extLst>
              </p:cNvPr>
              <p:cNvSpPr txBox="1"/>
              <p:nvPr/>
            </p:nvSpPr>
            <p:spPr>
              <a:xfrm>
                <a:off x="1624614" y="2778711"/>
                <a:ext cx="21306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7231C5-6D76-4244-9294-A9B28FF15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4" y="2778711"/>
                <a:ext cx="213064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B81661-3E9E-4F4C-9C74-934346FB1C9A}"/>
              </a:ext>
            </a:extLst>
          </p:cNvPr>
          <p:cNvSpPr txBox="1"/>
          <p:nvPr/>
        </p:nvSpPr>
        <p:spPr>
          <a:xfrm>
            <a:off x="3755254" y="2840265"/>
            <a:ext cx="64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Формула для нахождения </a:t>
            </a:r>
            <a:r>
              <a:rPr lang="ru-RU" sz="2400" dirty="0">
                <a:solidFill>
                  <a:srgbClr val="C00000"/>
                </a:solidFill>
              </a:rPr>
              <a:t>длины окружности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3E4F0-4225-42B0-9547-2A4A9E39A7F6}"/>
                  </a:ext>
                </a:extLst>
              </p:cNvPr>
              <p:cNvSpPr txBox="1"/>
              <p:nvPr/>
            </p:nvSpPr>
            <p:spPr>
              <a:xfrm>
                <a:off x="1032771" y="5339776"/>
                <a:ext cx="21306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3E4F0-4225-42B0-9547-2A4A9E39A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71" y="5339776"/>
                <a:ext cx="213064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903B296-E4D4-49DD-A635-B79DD171B131}"/>
              </a:ext>
            </a:extLst>
          </p:cNvPr>
          <p:cNvSpPr txBox="1"/>
          <p:nvPr/>
        </p:nvSpPr>
        <p:spPr>
          <a:xfrm>
            <a:off x="3231472" y="5401330"/>
            <a:ext cx="64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Формула для нахождения </a:t>
            </a:r>
            <a:r>
              <a:rPr lang="ru-RU" sz="2400" dirty="0">
                <a:solidFill>
                  <a:srgbClr val="C00000"/>
                </a:solidFill>
              </a:rPr>
              <a:t>площади круга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2A1167-4D79-462F-954F-DD215765A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4" t="49007" r="32093" b="30832"/>
          <a:stretch/>
        </p:blipFill>
        <p:spPr bwMode="auto">
          <a:xfrm>
            <a:off x="1424865" y="3614646"/>
            <a:ext cx="2530137" cy="103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6B4860-655E-4509-B99A-3CEDEC78AD99}"/>
                  </a:ext>
                </a:extLst>
              </p:cNvPr>
              <p:cNvSpPr txBox="1"/>
              <p:nvPr/>
            </p:nvSpPr>
            <p:spPr>
              <a:xfrm>
                <a:off x="3955002" y="3553090"/>
                <a:ext cx="7261934" cy="53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Из формулы длины окружности можно найти </a:t>
                </a:r>
                <a:r>
                  <a:rPr lang="en-US" sz="2000" dirty="0"/>
                  <a:t>R </a:t>
                </a:r>
                <a:r>
                  <a:rPr lang="ru-RU" sz="2000" dirty="0"/>
                  <a:t>(радиус) -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6B4860-655E-4509-B99A-3CEDEC78A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2" y="3553090"/>
                <a:ext cx="7261934" cy="531107"/>
              </a:xfrm>
              <a:prstGeom prst="rect">
                <a:avLst/>
              </a:prstGeom>
              <a:blipFill>
                <a:blip r:embed="rId5"/>
                <a:stretch>
                  <a:fillRect l="-924" b="-9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>
            <a:extLst>
              <a:ext uri="{FF2B5EF4-FFF2-40B4-BE49-F238E27FC236}">
                <a16:creationId xmlns:a16="http://schemas.microsoft.com/office/drawing/2014/main" id="{1C74194F-4BA6-4D5A-AF08-EB72EB5CF70D}"/>
              </a:ext>
            </a:extLst>
          </p:cNvPr>
          <p:cNvSpPr/>
          <p:nvPr/>
        </p:nvSpPr>
        <p:spPr>
          <a:xfrm>
            <a:off x="9028590" y="4818926"/>
            <a:ext cx="1868008" cy="13763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B44F1E7-355C-4296-A5E6-5AE9F4FF96B0}"/>
              </a:ext>
            </a:extLst>
          </p:cNvPr>
          <p:cNvSpPr/>
          <p:nvPr/>
        </p:nvSpPr>
        <p:spPr>
          <a:xfrm>
            <a:off x="9028590" y="4818926"/>
            <a:ext cx="1868008" cy="137632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A3DC8E-C222-4B39-82CE-649CA2F6536D}"/>
                  </a:ext>
                </a:extLst>
              </p:cNvPr>
              <p:cNvSpPr txBox="1"/>
              <p:nvPr/>
            </p:nvSpPr>
            <p:spPr>
              <a:xfrm>
                <a:off x="4429956" y="4084197"/>
                <a:ext cx="59480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Диаметр состоит из двух радиусов,(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ru-RU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r>
                  <a:rPr lang="ru-RU" sz="2000" dirty="0"/>
                  <a:t>поэтому: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С=</m:t>
                    </m:r>
                    <m:r>
                      <a:rPr lang="ru-RU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A3DC8E-C222-4B39-82CE-649CA2F65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956" y="4084197"/>
                <a:ext cx="5948039" cy="707886"/>
              </a:xfrm>
              <a:prstGeom prst="rect">
                <a:avLst/>
              </a:prstGeom>
              <a:blipFill>
                <a:blip r:embed="rId6"/>
                <a:stretch>
                  <a:fillRect l="-1128" t="-6034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4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10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FD16B-ADA2-483B-8E43-FB0105CC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Задачи 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806A9-53AA-41D0-AD0B-95C51A0BF3D2}"/>
              </a:ext>
            </a:extLst>
          </p:cNvPr>
          <p:cNvSpPr txBox="1"/>
          <p:nvPr/>
        </p:nvSpPr>
        <p:spPr>
          <a:xfrm>
            <a:off x="1295402" y="2521258"/>
            <a:ext cx="679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Вычислите длину окружности радиуса 6 см.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48B66-EDDB-4F87-9720-C894DB6E42E1}"/>
              </a:ext>
            </a:extLst>
          </p:cNvPr>
          <p:cNvSpPr txBox="1"/>
          <p:nvPr/>
        </p:nvSpPr>
        <p:spPr>
          <a:xfrm>
            <a:off x="1295402" y="2957174"/>
            <a:ext cx="22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Дано: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2055A-34A2-453E-A951-A093DB99B693}"/>
              </a:ext>
            </a:extLst>
          </p:cNvPr>
          <p:cNvSpPr txBox="1"/>
          <p:nvPr/>
        </p:nvSpPr>
        <p:spPr>
          <a:xfrm>
            <a:off x="1295402" y="3346829"/>
            <a:ext cx="426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6 </a:t>
            </a:r>
            <a:r>
              <a:rPr lang="ru-RU" dirty="0"/>
              <a:t>см</a:t>
            </a:r>
          </a:p>
          <a:p>
            <a:r>
              <a:rPr lang="ru-RU" dirty="0">
                <a:sym typeface="Symbol" panose="05050102010706020507" pitchFamily="18" charset="2"/>
              </a:rPr>
              <a:t> = 3,14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6C301-F911-492B-A1D8-EACFF19B7C9A}"/>
              </a:ext>
            </a:extLst>
          </p:cNvPr>
          <p:cNvSpPr txBox="1"/>
          <p:nvPr/>
        </p:nvSpPr>
        <p:spPr>
          <a:xfrm>
            <a:off x="1295401" y="3996638"/>
            <a:ext cx="22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Решение: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4D4E9-AC33-40E3-B732-81689DAF83EF}"/>
              </a:ext>
            </a:extLst>
          </p:cNvPr>
          <p:cNvSpPr txBox="1"/>
          <p:nvPr/>
        </p:nvSpPr>
        <p:spPr>
          <a:xfrm>
            <a:off x="1295400" y="4336769"/>
            <a:ext cx="22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Формула: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C8A1D5D-6CD7-49DF-8C7D-5D4FDA04A8AF}"/>
                  </a:ext>
                </a:extLst>
              </p:cNvPr>
              <p:cNvSpPr/>
              <p:nvPr/>
            </p:nvSpPr>
            <p:spPr>
              <a:xfrm>
                <a:off x="2315610" y="4336769"/>
                <a:ext cx="1110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C8A1D5D-6CD7-49DF-8C7D-5D4FDA04A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10" y="4336769"/>
                <a:ext cx="11104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52EFA0F-CD52-419C-B17A-468ACCCBE039}"/>
                  </a:ext>
                </a:extLst>
              </p:cNvPr>
              <p:cNvSpPr/>
              <p:nvPr/>
            </p:nvSpPr>
            <p:spPr>
              <a:xfrm>
                <a:off x="1162235" y="4729876"/>
                <a:ext cx="55327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Подставим значения в формулу: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=2∗3,14∗6=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52EFA0F-CD52-419C-B17A-468ACCCBE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235" y="4729876"/>
                <a:ext cx="5532797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C88B848-9A3A-4CB1-BA32-3CD951BB9E6E}"/>
              </a:ext>
            </a:extLst>
          </p:cNvPr>
          <p:cNvSpPr txBox="1"/>
          <p:nvPr/>
        </p:nvSpPr>
        <p:spPr>
          <a:xfrm>
            <a:off x="6596109" y="4706101"/>
            <a:ext cx="188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37,68 см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3CA80A-F94B-4200-BE08-104A641854F0}"/>
              </a:ext>
            </a:extLst>
          </p:cNvPr>
          <p:cNvSpPr/>
          <p:nvPr/>
        </p:nvSpPr>
        <p:spPr>
          <a:xfrm>
            <a:off x="1295400" y="5165792"/>
            <a:ext cx="205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Ответ: С = 37,68 см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FFBD20E-6F77-4548-B6D2-F3221A1B5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50" y="2423604"/>
            <a:ext cx="3120260" cy="36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592</TotalTime>
  <Words>442</Words>
  <Application>Microsoft Office PowerPoint</Application>
  <PresentationFormat>Широкоэкранный</PresentationFormat>
  <Paragraphs>79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Garamond</vt:lpstr>
      <vt:lpstr>Натуральные материалы</vt:lpstr>
      <vt:lpstr>Здравствуйте ребята! Начнем урок</vt:lpstr>
      <vt:lpstr>Вспомним!</vt:lpstr>
      <vt:lpstr>Вспомним!</vt:lpstr>
      <vt:lpstr>Презентация PowerPoint</vt:lpstr>
      <vt:lpstr>Презентация PowerPoint</vt:lpstr>
      <vt:lpstr>Что такое число π ?</vt:lpstr>
      <vt:lpstr>Презентация PowerPoint</vt:lpstr>
      <vt:lpstr>Важные формулы!!!</vt:lpstr>
      <vt:lpstr>Задачи !!!</vt:lpstr>
      <vt:lpstr>Задачи !!!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 ребята! Начнем урок</dc:title>
  <dc:creator>Екатерина</dc:creator>
  <cp:lastModifiedBy>Екатерина</cp:lastModifiedBy>
  <cp:revision>31</cp:revision>
  <dcterms:created xsi:type="dcterms:W3CDTF">2020-04-20T12:42:53Z</dcterms:created>
  <dcterms:modified xsi:type="dcterms:W3CDTF">2020-04-22T14:25:30Z</dcterms:modified>
</cp:coreProperties>
</file>