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621" r:id="rId2"/>
    <p:sldId id="401" r:id="rId3"/>
    <p:sldId id="478" r:id="rId4"/>
    <p:sldId id="548" r:id="rId5"/>
    <p:sldId id="549" r:id="rId6"/>
    <p:sldId id="553" r:id="rId7"/>
    <p:sldId id="533" r:id="rId8"/>
    <p:sldId id="567" r:id="rId9"/>
    <p:sldId id="611" r:id="rId10"/>
    <p:sldId id="612" r:id="rId11"/>
    <p:sldId id="613" r:id="rId12"/>
    <p:sldId id="614" r:id="rId13"/>
    <p:sldId id="615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96" r:id="rId23"/>
    <p:sldId id="420" r:id="rId24"/>
    <p:sldId id="597" r:id="rId25"/>
    <p:sldId id="600" r:id="rId26"/>
    <p:sldId id="605" r:id="rId27"/>
    <p:sldId id="472" r:id="rId28"/>
    <p:sldId id="473" r:id="rId29"/>
    <p:sldId id="574" r:id="rId30"/>
    <p:sldId id="575" r:id="rId31"/>
    <p:sldId id="469" r:id="rId32"/>
    <p:sldId id="622" r:id="rId33"/>
    <p:sldId id="623" r:id="rId34"/>
    <p:sldId id="617" r:id="rId35"/>
    <p:sldId id="618" r:id="rId36"/>
    <p:sldId id="619" r:id="rId37"/>
    <p:sldId id="486" r:id="rId38"/>
    <p:sldId id="487" r:id="rId39"/>
    <p:sldId id="620" r:id="rId40"/>
    <p:sldId id="485" r:id="rId41"/>
    <p:sldId id="593" r:id="rId42"/>
    <p:sldId id="578" r:id="rId43"/>
    <p:sldId id="579" r:id="rId44"/>
    <p:sldId id="580" r:id="rId45"/>
    <p:sldId id="581" r:id="rId46"/>
    <p:sldId id="582" r:id="rId47"/>
    <p:sldId id="583" r:id="rId48"/>
    <p:sldId id="584" r:id="rId49"/>
    <p:sldId id="585" r:id="rId50"/>
    <p:sldId id="586" r:id="rId51"/>
    <p:sldId id="587" r:id="rId52"/>
    <p:sldId id="588" r:id="rId53"/>
    <p:sldId id="589" r:id="rId54"/>
    <p:sldId id="590" r:id="rId55"/>
    <p:sldId id="591" r:id="rId56"/>
    <p:sldId id="489" r:id="rId57"/>
    <p:sldId id="490" r:id="rId58"/>
    <p:sldId id="492" r:id="rId59"/>
    <p:sldId id="504" r:id="rId60"/>
    <p:sldId id="510" r:id="rId61"/>
    <p:sldId id="511" r:id="rId62"/>
    <p:sldId id="502" r:id="rId63"/>
    <p:sldId id="326" r:id="rId64"/>
    <p:sldId id="330" r:id="rId65"/>
    <p:sldId id="329" r:id="rId66"/>
    <p:sldId id="331" r:id="rId67"/>
    <p:sldId id="506" r:id="rId68"/>
    <p:sldId id="332" r:id="rId69"/>
    <p:sldId id="333" r:id="rId70"/>
    <p:sldId id="334" r:id="rId71"/>
    <p:sldId id="336" r:id="rId72"/>
    <p:sldId id="344" r:id="rId73"/>
    <p:sldId id="505" r:id="rId74"/>
    <p:sldId id="594" r:id="rId75"/>
    <p:sldId id="520" r:id="rId76"/>
    <p:sldId id="558" r:id="rId77"/>
    <p:sldId id="561" r:id="rId78"/>
    <p:sldId id="563" r:id="rId79"/>
    <p:sldId id="564" r:id="rId80"/>
    <p:sldId id="566" r:id="rId81"/>
    <p:sldId id="595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CC00"/>
    <a:srgbClr val="00F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9" autoAdjust="0"/>
    <p:restoredTop sz="94660"/>
  </p:normalViewPr>
  <p:slideViewPr>
    <p:cSldViewPr>
      <p:cViewPr>
        <p:scale>
          <a:sx n="40" d="100"/>
          <a:sy n="40" d="100"/>
        </p:scale>
        <p:origin x="-816" y="-300"/>
      </p:cViewPr>
      <p:guideLst>
        <p:guide orient="horz" pos="1979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5C754-B109-464E-B8A6-E27B8FFAC7E9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B40D3-D71C-4C52-91C2-11925BDA3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0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Arial" charset="0"/>
                <a:ea typeface="Times New Roman" pitchFamily="18" charset="0"/>
                <a:cs typeface="Arial" charset="0"/>
              </a:rPr>
              <a:t>. А сколько елок остаётся невостребованными вообще? Они уже в канун Нового года вывозятся за город на свалку.</a:t>
            </a:r>
            <a:endParaRPr lang="ru-RU" smtClean="0">
              <a:ea typeface="Times New Roman" pitchFamily="18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FDF16-04CD-4C37-9B7B-F4BFDE2791E3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4C41ED-3F3A-4C70-B85B-4CB795A2B2E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31A01-47FA-4168-B977-35A3D749958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8006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7E5D-CED3-4AC8-B68C-1171CC26451E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12D9F-7E30-4A59-8CD4-5260DB632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9.jpeg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0.gif"/><Relationship Id="rId5" Type="http://schemas.openxmlformats.org/officeDocument/2006/relationships/image" Target="../media/image37.gif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3.gif"/><Relationship Id="rId7" Type="http://schemas.openxmlformats.org/officeDocument/2006/relationships/image" Target="../media/image46.gif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0.gif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0" Type="http://schemas.openxmlformats.org/officeDocument/2006/relationships/image" Target="../media/image32.png"/><Relationship Id="rId4" Type="http://schemas.openxmlformats.org/officeDocument/2006/relationships/image" Target="../media/image44.jpeg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58.jpeg"/><Relationship Id="rId5" Type="http://schemas.openxmlformats.org/officeDocument/2006/relationships/image" Target="../media/image11.pn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56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1.png"/><Relationship Id="rId5" Type="http://schemas.openxmlformats.org/officeDocument/2006/relationships/image" Target="../media/image64.gif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4.gif"/><Relationship Id="rId9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hyperlink" Target="http://www.richard-seaman.com/Wallpaper/Travel/Asia/Japan/ChionInBel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http://www.sielbysam.ru/articles/i/ny1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84.jpeg"/><Relationship Id="rId5" Type="http://schemas.openxmlformats.org/officeDocument/2006/relationships/image" Target="../media/image11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19.png"/><Relationship Id="rId5" Type="http://schemas.openxmlformats.org/officeDocument/2006/relationships/image" Target="../media/image127.gif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1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19.png"/><Relationship Id="rId5" Type="http://schemas.openxmlformats.org/officeDocument/2006/relationships/image" Target="../media/image162.gif"/><Relationship Id="rId4" Type="http://schemas.openxmlformats.org/officeDocument/2006/relationships/image" Target="../media/image161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gif"/><Relationship Id="rId3" Type="http://schemas.openxmlformats.org/officeDocument/2006/relationships/image" Target="../media/image173.jpeg"/><Relationship Id="rId7" Type="http://schemas.openxmlformats.org/officeDocument/2006/relationships/image" Target="../media/image17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11.png"/><Relationship Id="rId5" Type="http://schemas.openxmlformats.org/officeDocument/2006/relationships/image" Target="../media/image175.png"/><Relationship Id="rId4" Type="http://schemas.openxmlformats.org/officeDocument/2006/relationships/image" Target="../media/image174.gif"/><Relationship Id="rId9" Type="http://schemas.openxmlformats.org/officeDocument/2006/relationships/image" Target="../media/image17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gif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13" Type="http://schemas.openxmlformats.org/officeDocument/2006/relationships/image" Target="../media/image229.jpeg"/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12" Type="http://schemas.openxmlformats.org/officeDocument/2006/relationships/image" Target="../media/image228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2.jpeg"/><Relationship Id="rId11" Type="http://schemas.openxmlformats.org/officeDocument/2006/relationships/image" Target="../media/image227.jpeg"/><Relationship Id="rId5" Type="http://schemas.openxmlformats.org/officeDocument/2006/relationships/image" Target="../media/image221.jpeg"/><Relationship Id="rId10" Type="http://schemas.openxmlformats.org/officeDocument/2006/relationships/image" Target="../media/image226.jpeg"/><Relationship Id="rId4" Type="http://schemas.openxmlformats.org/officeDocument/2006/relationships/image" Target="../media/image220.jpeg"/><Relationship Id="rId9" Type="http://schemas.openxmlformats.org/officeDocument/2006/relationships/image" Target="../media/image22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s53.radikal.ru/i142/0811/90/2d366205a626.jpg" TargetMode="External"/><Relationship Id="rId13" Type="http://schemas.openxmlformats.org/officeDocument/2006/relationships/image" Target="../media/image239.jpeg"/><Relationship Id="rId3" Type="http://schemas.openxmlformats.org/officeDocument/2006/relationships/image" Target="../media/image232.jpeg"/><Relationship Id="rId7" Type="http://schemas.openxmlformats.org/officeDocument/2006/relationships/image" Target="../media/image235.jpeg"/><Relationship Id="rId12" Type="http://schemas.openxmlformats.org/officeDocument/2006/relationships/hyperlink" Target="http://www.elka-1.ru/products_pictures/B_238.jpg" TargetMode="External"/><Relationship Id="rId2" Type="http://schemas.openxmlformats.org/officeDocument/2006/relationships/hyperlink" Target="http://content.foto.mail.ru/mail/juju777/_blogs/i-3033.jpg" TargetMode="External"/><Relationship Id="rId16" Type="http://schemas.openxmlformats.org/officeDocument/2006/relationships/image" Target="../media/image241.g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lyafotoshopa.ru/uploads/posts/2010-07/1279603269_Starye_ielochnye_igrushki.jpg" TargetMode="External"/><Relationship Id="rId11" Type="http://schemas.openxmlformats.org/officeDocument/2006/relationships/image" Target="../media/image238.jpeg"/><Relationship Id="rId5" Type="http://schemas.openxmlformats.org/officeDocument/2006/relationships/image" Target="../media/image234.jpeg"/><Relationship Id="rId15" Type="http://schemas.openxmlformats.org/officeDocument/2006/relationships/image" Target="../media/image7.gif"/><Relationship Id="rId10" Type="http://schemas.openxmlformats.org/officeDocument/2006/relationships/image" Target="../media/image237.jpeg"/><Relationship Id="rId4" Type="http://schemas.openxmlformats.org/officeDocument/2006/relationships/image" Target="../media/image233.jpeg"/><Relationship Id="rId9" Type="http://schemas.openxmlformats.org/officeDocument/2006/relationships/image" Target="../media/image236.jpeg"/><Relationship Id="rId14" Type="http://schemas.openxmlformats.org/officeDocument/2006/relationships/image" Target="../media/image240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gif"/><Relationship Id="rId3" Type="http://schemas.openxmlformats.org/officeDocument/2006/relationships/image" Target="../media/image244.jpeg"/><Relationship Id="rId7" Type="http://schemas.openxmlformats.org/officeDocument/2006/relationships/image" Target="../media/image3.gif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gif"/><Relationship Id="rId5" Type="http://schemas.openxmlformats.org/officeDocument/2006/relationships/image" Target="../media/image246.gif"/><Relationship Id="rId4" Type="http://schemas.openxmlformats.org/officeDocument/2006/relationships/image" Target="../media/image245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gif"/><Relationship Id="rId7" Type="http://schemas.openxmlformats.org/officeDocument/2006/relationships/image" Target="../media/image25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2;&#1072;&#1088;&#1075;&#1072;&#1088;&#1080;&#1090;&#1072;\Desktop\&#1090;&#1088;&#1072;&#1076;&#1080;&#1094;&#1080;&#1103;%20&#1084;&#1072;&#1088;&#1080;&#1085;&#1072;\v_lesu_rodilas_elochka_(mp3cut.net).mp3" TargetMode="External"/><Relationship Id="rId6" Type="http://schemas.openxmlformats.org/officeDocument/2006/relationships/image" Target="../media/image253.gif"/><Relationship Id="rId5" Type="http://schemas.openxmlformats.org/officeDocument/2006/relationships/image" Target="../media/image252.gif"/><Relationship Id="rId4" Type="http://schemas.openxmlformats.org/officeDocument/2006/relationships/image" Target="../media/image2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gif"/><Relationship Id="rId7" Type="http://schemas.openxmlformats.org/officeDocument/2006/relationships/image" Target="../media/image259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11" Type="http://schemas.openxmlformats.org/officeDocument/2006/relationships/image" Target="../media/image245.gif"/><Relationship Id="rId5" Type="http://schemas.openxmlformats.org/officeDocument/2006/relationships/image" Target="../media/image257.jpeg"/><Relationship Id="rId10" Type="http://schemas.openxmlformats.org/officeDocument/2006/relationships/image" Target="../media/image248.gif"/><Relationship Id="rId4" Type="http://schemas.openxmlformats.org/officeDocument/2006/relationships/image" Target="../media/image256.jpeg"/><Relationship Id="rId9" Type="http://schemas.openxmlformats.org/officeDocument/2006/relationships/image" Target="../media/image26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gif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hyperlink" Target="http://www.pochta-dm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jpeg"/><Relationship Id="rId5" Type="http://schemas.openxmlformats.org/officeDocument/2006/relationships/image" Target="../media/image266.gif"/><Relationship Id="rId4" Type="http://schemas.openxmlformats.org/officeDocument/2006/relationships/image" Target="../media/image26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9.gif"/><Relationship Id="rId7" Type="http://schemas.openxmlformats.org/officeDocument/2006/relationships/image" Target="../media/image272.gif"/><Relationship Id="rId2" Type="http://schemas.openxmlformats.org/officeDocument/2006/relationships/image" Target="../media/image26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71.gif"/><Relationship Id="rId4" Type="http://schemas.openxmlformats.org/officeDocument/2006/relationships/image" Target="../media/image270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4" descr="0_1d0dc_2bd5869_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" y="-36513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46968" y="419820"/>
            <a:ext cx="8850064" cy="3024336"/>
          </a:xfrm>
          <a:prstGeom prst="ellipseRibbon2">
            <a:avLst>
              <a:gd name="adj1" fmla="val 17065"/>
              <a:gd name="adj2" fmla="val 55537"/>
              <a:gd name="adj3" fmla="val 12500"/>
            </a:avLst>
          </a:prstGeom>
          <a:solidFill>
            <a:schemeClr val="accent1"/>
          </a:soli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Урок – проект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ТЕМА</a:t>
            </a:r>
            <a:r>
              <a:rPr lang="ru-RU" sz="3200" b="1" dirty="0" smtClean="0">
                <a:solidFill>
                  <a:srgbClr val="FFFF00"/>
                </a:solidFill>
              </a:rPr>
              <a:t>:  </a:t>
            </a:r>
            <a:r>
              <a:rPr lang="ru-RU" sz="3200" b="1" dirty="0" smtClean="0">
                <a:solidFill>
                  <a:srgbClr val="FF00FF"/>
                </a:solidFill>
              </a:rPr>
              <a:t>Ёлочка, живи!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Цель</a:t>
            </a:r>
            <a:r>
              <a:rPr lang="ru-RU" b="1" dirty="0" smtClean="0">
                <a:solidFill>
                  <a:schemeClr val="bg1"/>
                </a:solidFill>
              </a:rPr>
              <a:t>: </a:t>
            </a:r>
            <a:r>
              <a:rPr lang="ru-RU" sz="2000" b="1" dirty="0">
                <a:solidFill>
                  <a:schemeClr val="bg1"/>
                </a:solidFill>
              </a:rPr>
              <a:t>подготовиться к встрече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любимого праздника - Новый год.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11" descr="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13" y="4254671"/>
            <a:ext cx="3200401" cy="24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4"/>
          <p:cNvSpPr>
            <a:spLocks noChangeArrowheads="1" noChangeShapeType="1" noTextEdit="1"/>
          </p:cNvSpPr>
          <p:nvPr/>
        </p:nvSpPr>
        <p:spPr bwMode="auto">
          <a:xfrm>
            <a:off x="5692078" y="5191060"/>
            <a:ext cx="3043238" cy="5762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подготовительный</a:t>
            </a:r>
          </a:p>
        </p:txBody>
      </p:sp>
      <p:sp>
        <p:nvSpPr>
          <p:cNvPr id="9" name="AutoShape 2"/>
          <p:cNvSpPr txBox="1">
            <a:spLocks noChangeArrowheads="1"/>
          </p:cNvSpPr>
          <p:nvPr/>
        </p:nvSpPr>
        <p:spPr>
          <a:xfrm>
            <a:off x="4569851" y="3444156"/>
            <a:ext cx="4213225" cy="719361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Этапы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349816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.gif"/>
          <p:cNvPicPr>
            <a:picLocks noChangeAspect="1"/>
          </p:cNvPicPr>
          <p:nvPr/>
        </p:nvPicPr>
        <p:blipFill>
          <a:blip r:embed="rId3" cstate="print"/>
          <a:srcRect l="9093"/>
          <a:stretch>
            <a:fillRect/>
          </a:stretch>
        </p:blipFill>
        <p:spPr>
          <a:xfrm>
            <a:off x="2847583" y="128651"/>
            <a:ext cx="4999025" cy="430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опия a18fde5b58e0790c690e854089391aa8_fu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1889" y="445291"/>
            <a:ext cx="3012016" cy="4681534"/>
          </a:xfrm>
          <a:prstGeom prst="rect">
            <a:avLst/>
          </a:prstGeom>
        </p:spPr>
      </p:pic>
      <p:pic>
        <p:nvPicPr>
          <p:cNvPr id="15" name="Рисунок 14" descr="tree1.gif"/>
          <p:cNvPicPr>
            <a:picLocks noChangeAspect="1"/>
          </p:cNvPicPr>
          <p:nvPr/>
        </p:nvPicPr>
        <p:blipFill>
          <a:blip r:embed="rId5" cstate="print"/>
          <a:srcRect l="4717" t="3125" r="4088" b="3124"/>
          <a:stretch>
            <a:fillRect/>
          </a:stretch>
        </p:blipFill>
        <p:spPr>
          <a:xfrm>
            <a:off x="5347096" y="642918"/>
            <a:ext cx="4143372" cy="4286280"/>
          </a:xfrm>
          <a:prstGeom prst="rect">
            <a:avLst/>
          </a:prstGeom>
        </p:spPr>
      </p:pic>
      <p:pic>
        <p:nvPicPr>
          <p:cNvPr id="16" name="Рисунок 15" descr="0_6fc39_6428266f_XL.png"/>
          <p:cNvPicPr>
            <a:picLocks noChangeAspect="1"/>
          </p:cNvPicPr>
          <p:nvPr/>
        </p:nvPicPr>
        <p:blipFill>
          <a:blip r:embed="rId6" cstate="print"/>
          <a:srcRect b="18156"/>
          <a:stretch>
            <a:fillRect/>
          </a:stretch>
        </p:blipFill>
        <p:spPr>
          <a:xfrm>
            <a:off x="4747778" y="3500438"/>
            <a:ext cx="2407448" cy="3542202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6981245" y="2600077"/>
            <a:ext cx="389614" cy="116563"/>
          </a:xfrm>
          <a:custGeom>
            <a:avLst/>
            <a:gdLst>
              <a:gd name="connsiteX0" fmla="*/ 0 w 389614"/>
              <a:gd name="connsiteY0" fmla="*/ 95415 h 116563"/>
              <a:gd name="connsiteX1" fmla="*/ 23854 w 389614"/>
              <a:gd name="connsiteY1" fmla="*/ 103366 h 116563"/>
              <a:gd name="connsiteX2" fmla="*/ 222637 w 389614"/>
              <a:gd name="connsiteY2" fmla="*/ 103366 h 116563"/>
              <a:gd name="connsiteX3" fmla="*/ 246491 w 389614"/>
              <a:gd name="connsiteY3" fmla="*/ 95415 h 116563"/>
              <a:gd name="connsiteX4" fmla="*/ 294198 w 389614"/>
              <a:gd name="connsiteY4" fmla="*/ 71561 h 116563"/>
              <a:gd name="connsiteX5" fmla="*/ 341906 w 389614"/>
              <a:gd name="connsiteY5" fmla="*/ 39756 h 116563"/>
              <a:gd name="connsiteX6" fmla="*/ 389614 w 389614"/>
              <a:gd name="connsiteY6" fmla="*/ 0 h 1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614" h="116563">
                <a:moveTo>
                  <a:pt x="0" y="95415"/>
                </a:moveTo>
                <a:cubicBezTo>
                  <a:pt x="7951" y="98065"/>
                  <a:pt x="15546" y="102258"/>
                  <a:pt x="23854" y="103366"/>
                </a:cubicBezTo>
                <a:cubicBezTo>
                  <a:pt x="122832" y="116563"/>
                  <a:pt x="120880" y="111194"/>
                  <a:pt x="222637" y="103366"/>
                </a:cubicBezTo>
                <a:cubicBezTo>
                  <a:pt x="230588" y="100716"/>
                  <a:pt x="238994" y="99163"/>
                  <a:pt x="246491" y="95415"/>
                </a:cubicBezTo>
                <a:cubicBezTo>
                  <a:pt x="308157" y="64583"/>
                  <a:pt x="234233" y="91552"/>
                  <a:pt x="294198" y="71561"/>
                </a:cubicBezTo>
                <a:cubicBezTo>
                  <a:pt x="349709" y="16050"/>
                  <a:pt x="288206" y="70441"/>
                  <a:pt x="341906" y="39756"/>
                </a:cubicBezTo>
                <a:cubicBezTo>
                  <a:pt x="363959" y="27155"/>
                  <a:pt x="373251" y="16363"/>
                  <a:pt x="389614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607869" y="2296973"/>
            <a:ext cx="91440" cy="22117"/>
          </a:xfrm>
          <a:custGeom>
            <a:avLst/>
            <a:gdLst>
              <a:gd name="connsiteX0" fmla="*/ 0 w 91440"/>
              <a:gd name="connsiteY0" fmla="*/ 0 h 22117"/>
              <a:gd name="connsiteX1" fmla="*/ 10973 w 91440"/>
              <a:gd name="connsiteY1" fmla="*/ 7315 h 22117"/>
              <a:gd name="connsiteX2" fmla="*/ 51206 w 91440"/>
              <a:gd name="connsiteY2" fmla="*/ 14630 h 22117"/>
              <a:gd name="connsiteX3" fmla="*/ 62179 w 91440"/>
              <a:gd name="connsiteY3" fmla="*/ 18288 h 22117"/>
              <a:gd name="connsiteX4" fmla="*/ 91440 w 91440"/>
              <a:gd name="connsiteY4" fmla="*/ 21945 h 2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" h="22117">
                <a:moveTo>
                  <a:pt x="0" y="0"/>
                </a:moveTo>
                <a:cubicBezTo>
                  <a:pt x="3658" y="2438"/>
                  <a:pt x="6933" y="5583"/>
                  <a:pt x="10973" y="7315"/>
                </a:cubicBezTo>
                <a:cubicBezTo>
                  <a:pt x="19599" y="11012"/>
                  <a:pt x="45267" y="13782"/>
                  <a:pt x="51206" y="14630"/>
                </a:cubicBezTo>
                <a:cubicBezTo>
                  <a:pt x="54864" y="15849"/>
                  <a:pt x="58398" y="17532"/>
                  <a:pt x="62179" y="18288"/>
                </a:cubicBezTo>
                <a:cubicBezTo>
                  <a:pt x="81327" y="22117"/>
                  <a:pt x="80245" y="21945"/>
                  <a:pt x="91440" y="219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490776" y="2282342"/>
            <a:ext cx="190245" cy="47549"/>
          </a:xfrm>
          <a:custGeom>
            <a:avLst/>
            <a:gdLst>
              <a:gd name="connsiteX0" fmla="*/ 50 w 190245"/>
              <a:gd name="connsiteY0" fmla="*/ 0 h 47549"/>
              <a:gd name="connsiteX1" fmla="*/ 3707 w 190245"/>
              <a:gd name="connsiteY1" fmla="*/ 10973 h 47549"/>
              <a:gd name="connsiteX2" fmla="*/ 51256 w 190245"/>
              <a:gd name="connsiteY2" fmla="*/ 14631 h 47549"/>
              <a:gd name="connsiteX3" fmla="*/ 91490 w 190245"/>
              <a:gd name="connsiteY3" fmla="*/ 18288 h 47549"/>
              <a:gd name="connsiteX4" fmla="*/ 102462 w 190245"/>
              <a:gd name="connsiteY4" fmla="*/ 21946 h 47549"/>
              <a:gd name="connsiteX5" fmla="*/ 113435 w 190245"/>
              <a:gd name="connsiteY5" fmla="*/ 29261 h 47549"/>
              <a:gd name="connsiteX6" fmla="*/ 146354 w 190245"/>
              <a:gd name="connsiteY6" fmla="*/ 32919 h 47549"/>
              <a:gd name="connsiteX7" fmla="*/ 168299 w 190245"/>
              <a:gd name="connsiteY7" fmla="*/ 36576 h 47549"/>
              <a:gd name="connsiteX8" fmla="*/ 179272 w 190245"/>
              <a:gd name="connsiteY8" fmla="*/ 40234 h 47549"/>
              <a:gd name="connsiteX9" fmla="*/ 190245 w 190245"/>
              <a:gd name="connsiteY9" fmla="*/ 47549 h 4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245" h="47549">
                <a:moveTo>
                  <a:pt x="50" y="0"/>
                </a:moveTo>
                <a:cubicBezTo>
                  <a:pt x="1269" y="3658"/>
                  <a:pt x="0" y="9914"/>
                  <a:pt x="3707" y="10973"/>
                </a:cubicBezTo>
                <a:cubicBezTo>
                  <a:pt x="18992" y="15340"/>
                  <a:pt x="35414" y="13311"/>
                  <a:pt x="51256" y="14631"/>
                </a:cubicBezTo>
                <a:lnTo>
                  <a:pt x="91490" y="18288"/>
                </a:lnTo>
                <a:cubicBezTo>
                  <a:pt x="95147" y="19507"/>
                  <a:pt x="99014" y="20222"/>
                  <a:pt x="102462" y="21946"/>
                </a:cubicBezTo>
                <a:cubicBezTo>
                  <a:pt x="106394" y="23912"/>
                  <a:pt x="109170" y="28195"/>
                  <a:pt x="113435" y="29261"/>
                </a:cubicBezTo>
                <a:cubicBezTo>
                  <a:pt x="124146" y="31939"/>
                  <a:pt x="135410" y="31460"/>
                  <a:pt x="146354" y="32919"/>
                </a:cubicBezTo>
                <a:cubicBezTo>
                  <a:pt x="153705" y="33899"/>
                  <a:pt x="160984" y="35357"/>
                  <a:pt x="168299" y="36576"/>
                </a:cubicBezTo>
                <a:cubicBezTo>
                  <a:pt x="171957" y="37795"/>
                  <a:pt x="175823" y="38510"/>
                  <a:pt x="179272" y="40234"/>
                </a:cubicBezTo>
                <a:cubicBezTo>
                  <a:pt x="183204" y="42200"/>
                  <a:pt x="190245" y="47549"/>
                  <a:pt x="190245" y="4754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96272" y="3149958"/>
            <a:ext cx="3255624" cy="35584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</a:rPr>
              <a:t>	- Куда тебе! - ответили ей маслина и пальма, презрительно посмотрев на неё.</a:t>
            </a:r>
          </a:p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</a:rPr>
              <a:t>		</a:t>
            </a:r>
            <a:endParaRPr lang="ru-RU" dirty="0" smtClean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496881"/>
      </p:ext>
    </p:extLst>
  </p:cSld>
  <p:clrMapOvr>
    <a:masterClrMapping/>
  </p:clrMapOvr>
  <p:transition advTm="22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23 C 0.00104 0.00602 -0.00087 -0.00046 -2.5E-6 0.01459 C -2.5E-6 0.01574 0.00139 0.0125 0.00122 0.01135 C 0.00087 0.00764 -0.00017 0.00394 -0.00087 0.00023 Z " pathEditMode="relative" ptsTypes="ffff"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9558E-6 C -0.00312 0.00601 -0.00573 0.01226 -0.00955 0.01735 C -0.00833 0.01272 -0.00486 0.00856 -0.00173 0.00578 C 0.00209 -0.00185 0.00365 -0.00231 -8.33333E-7 1.69558E-6 Z " pathEditMode="relative" ptsTypes="ffff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5554E-6 C -0.00122 0.00231 -0.00278 0.00439 -0.00347 0.00694 C -0.00365 0.00786 -0.00503 0.01388 -0.00608 0.01388 C -0.00694 0.01388 -0.0059 0.01133 -0.00521 0.01041 C 0.00451 -0.00255 -0.00347 0.01203 0.0026 0.00231 C 0.0033 0.00116 0.00521 -0.00046 0.00434 -0.00116 C 0.00313 -0.00231 0.00139 -0.00046 0 1.35554E-6 Z " pathEditMode="relative" rAng="0" ptsTypes="fffffff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6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0.00509 -0.00486 0.01041 -0.00868 0.01388 C -0.0092 0.01503 -0.01111 0.01642 -0.01042 0.01735 C -0.00955 0.0185 -0.00816 0.01665 -0.00695 0.01619 C -0.00521 0.01549 -0.00174 0.01388 -0.00174 0.01388 C 0.00295 0.00763 0.00521 0.00879 0.00521 -0.00116 " pathEditMode="relative" ptsTypes="fffff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0.00139 -0.00035 0.00301 -0.00105 0.00416 C -0.00244 0.00694 -0.01424 0.02199 -0.00521 0.01389 C -0.00296 0.00949 -0.00122 0.00509 0 0 Z " pathEditMode="relative" ptsTypes="ffff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04 0.00417 -0.00087 0.00463 -0.00312 0.00833 C -0.00607 0.01319 -0.00833 0.01343 -0.00312 0.01111 C 0.00122 0.00532 0 0.0088 0 0 Z " pathEditMode="relative" ptsTypes="ffff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233313355e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133338"/>
            <a:ext cx="2464184" cy="3452642"/>
          </a:xfrm>
          <a:prstGeom prst="rect">
            <a:avLst/>
          </a:prstGeom>
        </p:spPr>
      </p:pic>
      <p:pic>
        <p:nvPicPr>
          <p:cNvPr id="9" name="Рисунок 8" descr="F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14290"/>
            <a:ext cx="3284799" cy="5272103"/>
          </a:xfrm>
          <a:prstGeom prst="rect">
            <a:avLst/>
          </a:prstGeom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539552" y="189481"/>
            <a:ext cx="4374232" cy="41071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</a:rPr>
              <a:t>			Этот разговор услышал ангел, который сказал: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- Не бойся, милая ёлочка, я возвеличу тебя и украшу больше твоих сестёр!</a:t>
            </a:r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65249"/>
      </p:ext>
    </p:extLst>
  </p:cSld>
  <p:clrMapOvr>
    <a:masterClrMapping/>
  </p:clrMapOvr>
  <p:transition advTm="20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244698_27386301_head.jpg"/>
          <p:cNvPicPr>
            <a:picLocks noChangeAspect="1"/>
          </p:cNvPicPr>
          <p:nvPr/>
        </p:nvPicPr>
        <p:blipFill>
          <a:blip r:embed="rId3" cstate="print"/>
          <a:srcRect b="21875"/>
          <a:stretch>
            <a:fillRect/>
          </a:stretch>
        </p:blipFill>
        <p:spPr>
          <a:xfrm>
            <a:off x="0" y="0"/>
            <a:ext cx="9144001" cy="3747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0684" y="571479"/>
            <a:ext cx="3195780" cy="5129227"/>
          </a:xfrm>
          <a:prstGeom prst="rect">
            <a:avLst/>
          </a:prstGeom>
        </p:spPr>
      </p:pic>
      <p:pic>
        <p:nvPicPr>
          <p:cNvPr id="11" name="Рисунок 10" descr="e233313355e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2907348"/>
            <a:ext cx="2214578" cy="3102912"/>
          </a:xfrm>
          <a:prstGeom prst="rect">
            <a:avLst/>
          </a:prstGeom>
        </p:spPr>
      </p:pic>
      <p:pic>
        <p:nvPicPr>
          <p:cNvPr id="4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85728"/>
            <a:ext cx="428628" cy="428628"/>
          </a:xfrm>
          <a:prstGeom prst="rect">
            <a:avLst/>
          </a:prstGeom>
          <a:noFill/>
        </p:spPr>
      </p:pic>
      <p:pic>
        <p:nvPicPr>
          <p:cNvPr id="9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285860"/>
            <a:ext cx="304800" cy="304800"/>
          </a:xfrm>
          <a:prstGeom prst="rect">
            <a:avLst/>
          </a:prstGeom>
          <a:noFill/>
        </p:spPr>
      </p:pic>
      <p:pic>
        <p:nvPicPr>
          <p:cNvPr id="6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1428736"/>
            <a:ext cx="428628" cy="428628"/>
          </a:xfrm>
          <a:prstGeom prst="rect">
            <a:avLst/>
          </a:prstGeom>
          <a:noFill/>
        </p:spPr>
      </p:pic>
      <p:pic>
        <p:nvPicPr>
          <p:cNvPr id="7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00306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71480"/>
            <a:ext cx="304800" cy="304800"/>
          </a:xfrm>
          <a:prstGeom prst="rect">
            <a:avLst/>
          </a:prstGeom>
          <a:noFill/>
        </p:spPr>
      </p:pic>
      <p:pic>
        <p:nvPicPr>
          <p:cNvPr id="10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428736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285992"/>
            <a:ext cx="304800" cy="304800"/>
          </a:xfrm>
          <a:prstGeom prst="rect">
            <a:avLst/>
          </a:prstGeom>
          <a:noFill/>
        </p:spPr>
      </p:pic>
      <p:pic>
        <p:nvPicPr>
          <p:cNvPr id="12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571744"/>
            <a:ext cx="609600" cy="609600"/>
          </a:xfrm>
          <a:prstGeom prst="rect">
            <a:avLst/>
          </a:prstGeom>
          <a:noFill/>
        </p:spPr>
      </p:pic>
      <p:pic>
        <p:nvPicPr>
          <p:cNvPr id="13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28572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2143116"/>
            <a:ext cx="609600" cy="609600"/>
          </a:xfrm>
          <a:prstGeom prst="rect">
            <a:avLst/>
          </a:prstGeom>
          <a:noFill/>
        </p:spPr>
      </p:pic>
      <p:pic>
        <p:nvPicPr>
          <p:cNvPr id="15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14290"/>
            <a:ext cx="609600" cy="609600"/>
          </a:xfrm>
          <a:prstGeom prst="rect">
            <a:avLst/>
          </a:prstGeom>
          <a:noFill/>
        </p:spPr>
      </p:pic>
      <p:pic>
        <p:nvPicPr>
          <p:cNvPr id="16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496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500174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9" descr="D:\Рита\анимация\сверкающие анимашки\1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571480"/>
            <a:ext cx="609600" cy="609600"/>
          </a:xfrm>
          <a:prstGeom prst="rect">
            <a:avLst/>
          </a:prstGeom>
          <a:noFill/>
        </p:spPr>
      </p:pic>
      <p:pic>
        <p:nvPicPr>
          <p:cNvPr id="3074" name="Picture 2" descr="D:\Маша\сказка\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39042">
            <a:off x="1277358" y="2697669"/>
            <a:ext cx="2100103" cy="3220158"/>
          </a:xfrm>
          <a:prstGeom prst="rect">
            <a:avLst/>
          </a:prstGeom>
          <a:noFill/>
        </p:spPr>
      </p:pic>
      <p:sp>
        <p:nvSpPr>
          <p:cNvPr id="20" name="Содержимое 2"/>
          <p:cNvSpPr txBox="1">
            <a:spLocks/>
          </p:cNvSpPr>
          <p:nvPr/>
        </p:nvSpPr>
        <p:spPr>
          <a:xfrm>
            <a:off x="3305164" y="3747551"/>
            <a:ext cx="3211052" cy="2895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b="1" dirty="0" smtClean="0">
                <a:latin typeface="Arial" charset="0"/>
              </a:rPr>
              <a:t>		</a:t>
            </a:r>
            <a:r>
              <a:rPr lang="ru-RU" b="1" dirty="0" smtClean="0">
                <a:latin typeface="Times New Roman" pitchFamily="18" charset="0"/>
              </a:rPr>
              <a:t>Он сделал звёздам знак, и те одна за другой стали скатываться на зелёные ветви ели.</a:t>
            </a:r>
            <a:endParaRPr lang="ru-RU" dirty="0" smtClean="0">
              <a:latin typeface="Times New Roman" pitchFamily="18" charset="0"/>
            </a:endParaRPr>
          </a:p>
          <a:p>
            <a:endParaRPr lang="ru-RU" dirty="0" smtClean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707436"/>
      </p:ext>
    </p:extLst>
  </p:cSld>
  <p:clrMapOvr>
    <a:masterClrMapping/>
  </p:clrMapOvr>
  <p:transition advTm="23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2662 C 0.0158 0.0294 0.01389 0.03403 0.01823 0.04236 C 0.02066 0.05532 0.02691 0.06597 0.03247 0.07731 C 0.03421 0.08079 0.03455 0.08495 0.03612 0.08842 C 0.03889 0.09467 0.04237 0.10278 0.04566 0.10903 C 0.05174 0.12037 0.06025 0.13055 0.0658 0.14236 C 0.07118 0.15347 0.07223 0.16296 0.07414 0.17569 C 0.07483 0.19699 0.07448 0.20555 0.07657 0.22338 C 0.079 0.24375 0.08473 0.26389 0.08855 0.28356 C 0.08907 0.29861 0.08855 0.31018 0.09202 0.32338 C 0.09184 0.34143 0.104 0.45949 0.07066 0.48842 C 0.06806 0.49352 0.06181 0.4993 0.05747 0.50116 C 0.0507 0.50741 0.04549 0.51065 0.03733 0.51227 C 0.02796 0.51667 0.02709 0.52106 0.01945 0.52824 C 0.01632 0.53403 0.01806 0.53148 0.01459 0.53611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01064 C -0.03073 0.00509 -0.02795 0.00578 -0.05278 0.01064 C -0.0625 0.0125 -0.0776 0.03287 -0.08854 0.03773 C -0.09392 0.04282 -0.1 0.04699 -0.10521 0.05208 C -0.11181 0.05833 -0.11493 0.0699 -0.12066 0.07731 C -0.12309 0.08449 -0.12535 0.08726 -0.13021 0.09166 C -0.13385 0.10162 -0.13854 0.11111 -0.14323 0.12013 C -0.14497 0.12338 -0.14792 0.12986 -0.14792 0.12986 C -0.14913 0.13796 -0.15122 0.14467 -0.15399 0.15208 C -0.15434 0.15833 -0.15504 0.16481 -0.15521 0.17106 C -0.15573 0.1875 -0.15521 0.20393 -0.15625 0.22013 C -0.1566 0.22476 -0.15885 0.22847 -0.1599 0.23287 C -0.16476 0.25393 -0.17188 0.27268 -0.17778 0.29328 C -0.18247 0.30972 -0.18559 0.32777 -0.19323 0.34236 C -0.19913 0.3662 -0.21875 0.39513 -0.23021 0.4155 C -0.23906 0.43148 -0.2441 0.45254 -0.25625 0.46458 C -0.26302 0.49143 -0.30885 0.48379 -0.31945 0.48379 " pathEditMode="relative" ptsTypes="ffffffffffffffff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2592 C -0.01354 0.0287 -0.0099 0.02615 -0.01545 0.03703 C -0.01632 0.03865 -0.01789 0.04166 -0.01789 0.04166 C -0.01979 0.05162 -0.02327 0.05949 -0.02622 0.06875 C -0.02882 0.07708 -0.02969 0.08541 -0.03091 0.09421 C -0.03125 0.10254 -0.03143 0.11111 -0.03212 0.11944 C -0.03264 0.12476 -0.03559 0.13032 -0.03698 0.13541 C -0.0408 0.14976 -0.04445 0.16412 -0.04879 0.17824 C -0.05 0.19398 -0.05295 0.20879 -0.05469 0.2243 C -0.05521 0.22916 -0.05539 0.23379 -0.05591 0.23865 C -0.0566 0.24398 -0.05834 0.25439 -0.05834 0.25439 C -0.0592 0.2949 -0.05434 0.3206 -0.075 0.34814 C -0.07709 0.35625 -0.07483 0.34976 -0.07969 0.35763 C -0.08334 0.36365 -0.08681 0.37199 -0.09167 0.37662 C -0.09948 0.38425 -0.10226 0.38541 -0.11077 0.39097 C -0.11511 0.39375 -0.11771 0.39537 -0.12257 0.39722 C -0.125 0.39814 -0.12969 0.40046 -0.12969 0.40046 C -0.16893 0.4 -0.20834 0.40023 -0.24757 0.39884 C -0.25 0.39884 -0.25469 0.39583 -0.25469 0.39583 C -0.25903 0.39213 -0.26146 0.39213 -0.26424 0.38611 C -0.26632 0.375 -0.26684 0.36157 -0.26077 0.35277 " pathEditMode="relative" ptsTypes="ffffffffffffffffffff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0.03449 C -0.03472 0.04537 -0.04045 0.0618 -0.04566 0.07569 C -0.0533 0.0956 -0.06285 0.1125 -0.06719 0.13449 C -0.06649 0.16388 -0.06996 0.18657 -0.05989 0.21064 C -0.05555 0.22106 -0.04948 0.22939 -0.04444 0.23935 C -0.04288 0.24259 -0.04132 0.2456 -0.03976 0.24884 C -0.03889 0.25046 -0.03732 0.25347 -0.03732 0.25347 C -0.03576 0.2618 -0.03385 0.26875 -0.03021 0.27569 C -0.02864 0.28425 -0.02535 0.29189 -0.02066 0.29791 C -0.01788 0.30879 -0.01215 0.31643 -0.00885 0.32662 C -0.00347 0.34305 -0.00278 0.34467 0.00903 0.35509 C 0.01285 0.35833 0.01858 0.36597 0.02344 0.3662 C 0.03021 0.36666 0.03681 0.3662 0.04358 0.3662 " pathEditMode="relative" ptsTypes="ffffffffffff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2685 C -0.01614 0.03009 -0.0177 0.0331 -0.01927 0.03634 C -0.02013 0.03797 -0.0217 0.04097 -0.0217 0.04097 C -0.02343 0.04815 -0.025 0.05486 -0.0276 0.06181 C -0.03072 0.08195 -0.03246 0.10139 -0.0335 0.12199 C -0.03489 0.14792 -0.03142 0.13912 -0.03715 0.1507 C -0.04166 0.17384 -0.04809 0.19352 -0.05729 0.21412 C -0.05954 0.21945 -0.06041 0.22593 -0.06215 0.23148 C -0.06493 0.24028 -0.06875 0.25185 -0.07291 0.26019 C -0.07395 0.26667 -0.07482 0.2706 -0.0776 0.27593 C -0.07951 0.28658 -0.08385 0.29121 -0.08836 0.29977 C -0.09722 0.31667 -0.10989 0.33704 -0.12517 0.34422 C -0.13941 0.3632 -0.16423 0.36227 -0.18229 0.3632 C -0.19114 0.36713 -0.18715 0.36551 -0.19427 0.36806 C -0.19826 0.37176 -0.20225 0.37361 -0.20625 0.37755 C -0.21111 0.38797 -0.21788 0.39722 -0.22395 0.40625 C -0.22621 0.40972 -0.23125 0.41574 -0.23125 0.41574 C -0.23316 0.42384 -0.23715 0.42824 -0.24062 0.43472 C -0.24305 0.43912 -0.2467 0.45 -0.24791 0.45533 C -0.24826 0.45695 -0.24861 0.45857 -0.24895 0.46019 C -0.24965 0.46343 -0.25052 0.46644 -0.25138 0.46968 C -0.25225 0.47315 -0.25503 0.47917 -0.25503 0.47917 " pathEditMode="relative" ptsTypes="fffffffffffffffffffffA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2615 C -0.00868 0.04027 -0.00364 0.02129 -0.00885 0.03564 C -0.01007 0.03912 -0.00972 0.04328 -0.01111 0.04675 C -0.0125 0.05023 -0.01597 0.05625 -0.01597 0.05625 C -0.01823 0.06527 -0.02257 0.07361 -0.02656 0.08171 C -0.03142 0.09166 -0.02656 0.08171 -0.03142 0.0912 C -0.03229 0.09282 -0.03385 0.09606 -0.03385 0.09606 C -0.03559 0.10601 -0.03403 0.10046 -0.03976 0.1118 C -0.04062 0.11342 -0.04219 0.11666 -0.04219 0.11666 C -0.0441 0.13078 -0.04149 0.11898 -0.04687 0.13101 C -0.04896 0.13588 -0.04982 0.14189 -0.05156 0.14675 C -0.05399 0.15324 -0.05399 0.15046 -0.05764 0.15625 C -0.06285 0.16481 -0.05729 0.1574 -0.06111 0.16597 C -0.06493 0.17476 -0.06996 0.18402 -0.07552 0.1912 C -0.07795 0.19838 -0.08038 0.20416 -0.08385 0.21041 C -0.08628 0.22083 -0.08298 0.20833 -0.08854 0.22152 C -0.09184 0.22939 -0.09288 0.23773 -0.09687 0.24513 C -0.09861 0.25717 -0.10364 0.26828 -0.10885 0.27847 C -0.11215 0.28495 -0.11163 0.28865 -0.11597 0.29444 C -0.11875 0.30856 -0.12326 0.3199 -0.12778 0.33263 C -0.12916 0.34282 -0.13142 0.353 -0.13385 0.36273 C -0.13541 0.37662 -0.13802 0.39027 -0.13976 0.40393 C -0.14114 0.41435 -0.14114 0.42754 -0.14444 0.43726 C -0.15191 0.45972 -0.16389 0.47592 -0.17778 0.4912 C -0.18559 0.49976 -0.19201 0.50925 -0.20052 0.51666 C -0.2033 0.52268 -0.2059 0.52708 -0.21111 0.52939 C -0.21545 0.5368 -0.21979 0.54328 -0.22552 0.54838 C -0.22812 0.56088 -0.23698 0.56944 -0.24219 0.58009 C -0.2441 0.58402 -0.24826 0.59074 -0.25156 0.59282 C -0.25191 0.59305 -0.26337 0.59675 -0.26597 0.59768 C -0.27656 0.60115 -0.28594 0.60578 -0.29687 0.60717 C -0.30069 0.60879 -0.30382 0.6118 -0.30764 0.61342 C -0.31285 0.61828 -0.3184 0.62199 -0.3243 0.62453 C -0.32899 0.62893 -0.33298 0.6324 -0.33854 0.63402 C -0.34132 0.63611 -0.34392 0.63865 -0.34687 0.6405 C -0.34913 0.64189 -0.35399 0.64375 -0.35399 0.64375 C -0.38229 0.64213 -0.37326 0.64768 -0.38385 0.6405 " pathEditMode="relative" ptsTypes="ffffffffffffffffffffffffffffffffffff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0.02384 C -0.01372 0.03402 -0.0165 0.03912 -0.02292 0.04768 C -0.02379 0.04884 -0.02709 0.05902 -0.02761 0.06041 C -0.029 0.06365 -0.03039 0.06713 -0.03247 0.0699 C -0.03368 0.07152 -0.03507 0.07268 -0.03594 0.07453 C -0.03785 0.078 -0.03889 0.08217 -0.0408 0.08564 C -0.0441 0.09838 -0.04653 0.1155 -0.03716 0.12384 C -0.03403 0.13564 -0.02118 0.14351 -0.01337 0.1493 C -0.01094 0.15115 -0.00903 0.15439 -0.00625 0.15555 C -0.00504 0.15601 -0.00261 0.15717 -0.00261 0.15717 " pathEditMode="relative" ptsTypes="fffffffffA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C 0.0026 0.01064 0.00069 0.02314 0.00469 0.03333 C 0.00746 0.04027 0.00937 0.04259 0.01302 0.04768 C 0.01389 0.05092 0.01406 0.05439 0.01545 0.05717 C 0.01788 0.06203 0.02118 0.0662 0.02257 0.07152 C 0.02552 0.08287 0.02361 0.07824 0.02743 0.08564 C 0.02917 0.09676 0.03125 0.1081 0.03333 0.11898 C 0.0342 0.1287 0.03559 0.13796 0.0368 0.14768 C 0.03628 0.19791 0.04132 0.24166 0.02969 0.28726 C 0.0283 0.29305 0.0283 0.29953 0.02621 0.30486 C 0.02257 0.31458 0.01805 0.32546 0.01667 0.33657 C 0.0158 0.34351 0.01562 0.34606 0.01423 0.35231 C 0.01354 0.35555 0.0118 0.36203 0.0118 0.36203 C 0.01267 0.37014 0.01267 0.37245 0.01423 0.37939 C 0.01493 0.38264 0.01667 0.38889 0.01667 0.38889 C 0.01719 0.39282 0.01771 0.40139 0.02014 0.40486 C 0.02309 0.40902 0.03385 0.41111 0.03802 0.41111 " pathEditMode="relative" ptsTypes="ffffffffffffffffA">
                                      <p:cBhvr>
                                        <p:cTn id="2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C 0.00034 0.00208 0.00138 0.00417 0.00121 0.00625 C 0.00104 0.00972 -0.00122 0.01597 -0.00122 0.01597 C -0.00244 0.03611 -0.00504 0.05486 -0.01198 0.07292 C -0.01233 0.075 -0.0125 0.07731 -0.0132 0.0794 C -0.01407 0.08218 -0.01598 0.08449 -0.01667 0.08727 C -0.01754 0.09028 -0.01719 0.09375 -0.01789 0.09676 C -0.01875 0.10116 -0.02049 0.10509 -0.02153 0.10949 C -0.02414 0.12037 -0.02483 0.13171 -0.02987 0.1412 C -0.03091 0.14792 -0.03299 0.15394 -0.03455 0.16042 C -0.03959 0.20602 -0.04671 0.25926 -0.02622 0.29838 C -0.02344 0.30949 -0.02466 0.30463 -0.02257 0.31273 C -0.02205 0.31481 -0.01997 0.31551 -0.0191 0.31736 C -0.01806 0.31944 -0.01667 0.32384 -0.01667 0.32384 " pathEditMode="relative" ptsTypes="fffffffffffff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5116 C 0.02344 0.09051 0.01701 0.16783 0.00486 0.21621 C 0.00399 0.23079 0.00347 0.23588 0.00122 0.24792 C 0.00035 0.25764 0.00052 0.26922 -0.0059 0.275 C -0.00885 0.28612 -0.01771 0.30024 -0.025 0.30672 C -0.02986 0.31667 -0.03646 0.32362 -0.04271 0.33195 " pathEditMode="relative" ptsTypes="fffffA">
                                      <p:cBhvr>
                                        <p:cTn id="2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4723 C 0.00017 0.05278 -0.0007 0.05695 -0.00191 0.0632 C -0.00226 0.07639 -0.00243 0.08959 -0.00313 0.10278 C -0.00399 0.11991 -0.00886 0.13797 -0.01146 0.1551 C -0.01285 0.16436 -0.01667 0.18056 -0.02222 0.18542 C -0.02483 0.19514 -0.03333 0.21112 -0.04011 0.21713 C -0.04167 0.22037 -0.0434 0.22477 -0.04601 0.22662 C -0.04827 0.22825 -0.05104 0.22801 -0.05313 0.22987 C -0.06129 0.23658 -0.07014 0.23982 -0.07934 0.24399 C -0.08333 0.24931 -0.08768 0.25718 -0.09236 0.26158 C -0.09323 0.2632 -0.09479 0.26621 -0.09479 0.26621 " pathEditMode="relative" ptsTypes="ffffffffff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05324 C -0.04341 0.06158 -0.05018 0.0669 -0.05573 0.07384 C -0.05868 0.07732 -0.06407 0.08495 -0.06407 0.08495 C -0.06632 0.09352 -0.07171 0.09931 -0.07483 0.10718 C -0.08108 0.12338 -0.07014 0.09908 -0.0783 0.11667 C -0.08091 0.13009 -0.09671 0.15671 -0.10452 0.16736 C -0.10955 0.17408 -0.11598 0.17847 -0.12118 0.18495 C -0.12848 0.19398 -0.13455 0.20417 -0.14271 0.21181 C -0.14896 0.22477 -0.15695 0.23333 -0.16407 0.24514 C -0.17292 0.25972 -0.16615 0.25301 -0.17362 0.25949 C -0.17552 0.26736 -0.18056 0.27222 -0.18438 0.27847 C -0.18889 0.28588 -0.19254 0.2956 -0.19862 0.3007 C -0.20209 0.30741 -0.20677 0.31042 -0.21164 0.31505 C -0.24497 0.31296 -0.23264 0.32153 -0.24375 0.30556 " pathEditMode="relative" ptsTypes="fffffffffffff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0.05347 C -0.01215 0.06088 -0.01302 0.06921 -0.01615 0.0757 C -0.01997 0.11042 -0.03403 0.15347 -0.04722 0.1838 C -0.06528 0.22523 -0.08351 0.26644 -0.10191 0.30764 C -0.10382 0.31181 -0.10677 0.31482 -0.10903 0.31852 C -0.12691 0.3507 -0.11632 0.33472 -0.13056 0.3581 C -0.13559 0.36644 -0.14149 0.37338 -0.14601 0.38195 C -0.16719 0.42199 -0.18854 0.46088 -0.20903 0.50116 C -0.21528 0.51343 -0.22396 0.52408 -0.23056 0.53611 C -0.2507 0.57269 -0.2309 0.54051 -0.24722 0.5662 C -0.25174 0.58241 -0.26042 0.59838 -0.26858 0.61227 C -0.27083 0.62107 -0.26823 0.61343 -0.27344 0.62176 C -0.27778 0.62847 -0.27361 0.62477 -0.27813 0.63125 C -0.28993 0.64861 -0.3033 0.66042 -0.31979 0.66783 C -0.32899 0.67176 -0.32691 0.67292 -0.33281 0.67732 C -0.33854 0.68171 -0.34445 0.6838 -0.3507 0.68542 C -0.3599 0.69421 -0.37188 0.69745 -0.38281 0.70093 C -0.38802 0.70301 -0.39288 0.70602 -0.39844 0.70602 " pathEditMode="relative" ptsTypes="fffffffffffffffffA">
                                      <p:cBhvr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5278 C -0.00018 0.06505 -0.00348 0.07709 -0.00903 0.08774 C -0.01146 0.09769 -0.01528 0.10579 -0.01858 0.11482 C -0.02309 0.12732 -0.02691 0.14051 -0.0316 0.15278 C -0.03785 0.16899 -0.0408 0.18727 -0.04948 0.20209 C -0.05452 0.21088 -0.05921 0.21991 -0.06372 0.22917 C -0.06754 0.23727 -0.07344 0.24399 -0.07813 0.25139 C -0.08351 0.25996 -0.0875 0.26945 -0.09237 0.27825 C -0.09601 0.28473 -0.10035 0.29075 -0.10417 0.29723 C -0.10868 0.3051 -0.11007 0.31297 -0.11372 0.32107 C -0.11684 0.32801 -0.12066 0.33519 -0.12448 0.34167 C -0.12657 0.35024 -0.13212 0.35394 -0.13525 0.3625 C -0.1408 0.37778 -0.14896 0.38403 -0.1566 0.39584 C -0.16146 0.40348 -0.16563 0.41343 -0.16858 0.42269 C -0.17153 0.43172 -0.1698 0.4382 -0.1698 0.44977 " pathEditMode="relative" ptsTypes="ffffffffffffffA">
                                      <p:cBhvr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20858532_0lik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42852"/>
            <a:ext cx="2907848" cy="4519626"/>
          </a:xfrm>
          <a:prstGeom prst="rect">
            <a:avLst/>
          </a:prstGeom>
        </p:spPr>
      </p:pic>
      <p:pic>
        <p:nvPicPr>
          <p:cNvPr id="2" name="Рисунок 1" descr="n-jesu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0108"/>
            <a:ext cx="3571868" cy="435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м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714356"/>
            <a:ext cx="4117508" cy="4143404"/>
          </a:xfrm>
          <a:prstGeom prst="rect">
            <a:avLst/>
          </a:prstGeom>
        </p:spPr>
      </p:pic>
      <p:pic>
        <p:nvPicPr>
          <p:cNvPr id="20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714752"/>
            <a:ext cx="428628" cy="428628"/>
          </a:xfrm>
          <a:prstGeom prst="rect">
            <a:avLst/>
          </a:prstGeom>
          <a:noFill/>
        </p:spPr>
      </p:pic>
      <p:pic>
        <p:nvPicPr>
          <p:cNvPr id="23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357562"/>
            <a:ext cx="428628" cy="428628"/>
          </a:xfrm>
          <a:prstGeom prst="rect">
            <a:avLst/>
          </a:prstGeom>
          <a:noFill/>
        </p:spPr>
      </p:pic>
      <p:pic>
        <p:nvPicPr>
          <p:cNvPr id="25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214686"/>
            <a:ext cx="428628" cy="428628"/>
          </a:xfrm>
          <a:prstGeom prst="rect">
            <a:avLst/>
          </a:prstGeom>
          <a:noFill/>
        </p:spPr>
      </p:pic>
      <p:pic>
        <p:nvPicPr>
          <p:cNvPr id="26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571876"/>
            <a:ext cx="428628" cy="428628"/>
          </a:xfrm>
          <a:prstGeom prst="rect">
            <a:avLst/>
          </a:prstGeom>
          <a:noFill/>
        </p:spPr>
      </p:pic>
      <p:pic>
        <p:nvPicPr>
          <p:cNvPr id="4108" name="Picture 12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5500702"/>
            <a:ext cx="495300" cy="438150"/>
          </a:xfrm>
          <a:prstGeom prst="rect">
            <a:avLst/>
          </a:prstGeom>
          <a:noFill/>
        </p:spPr>
      </p:pic>
      <p:pic>
        <p:nvPicPr>
          <p:cNvPr id="4127" name="Picture 31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3643314"/>
            <a:ext cx="495300" cy="438150"/>
          </a:xfrm>
          <a:prstGeom prst="rect">
            <a:avLst/>
          </a:prstGeom>
          <a:noFill/>
        </p:spPr>
      </p:pic>
      <p:pic>
        <p:nvPicPr>
          <p:cNvPr id="60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143248"/>
            <a:ext cx="428628" cy="428628"/>
          </a:xfrm>
          <a:prstGeom prst="rect">
            <a:avLst/>
          </a:prstGeom>
          <a:noFill/>
        </p:spPr>
      </p:pic>
      <p:pic>
        <p:nvPicPr>
          <p:cNvPr id="61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928934"/>
            <a:ext cx="428628" cy="428628"/>
          </a:xfrm>
          <a:prstGeom prst="rect">
            <a:avLst/>
          </a:prstGeom>
          <a:noFill/>
        </p:spPr>
      </p:pic>
      <p:pic>
        <p:nvPicPr>
          <p:cNvPr id="62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214686"/>
            <a:ext cx="428628" cy="428628"/>
          </a:xfrm>
          <a:prstGeom prst="rect">
            <a:avLst/>
          </a:prstGeom>
          <a:noFill/>
        </p:spPr>
      </p:pic>
      <p:pic>
        <p:nvPicPr>
          <p:cNvPr id="63" name="Рисунок 62" descr="F25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0" y="-500090"/>
            <a:ext cx="3195780" cy="5129227"/>
          </a:xfrm>
          <a:prstGeom prst="rect">
            <a:avLst/>
          </a:prstGeom>
        </p:spPr>
      </p:pic>
      <p:pic>
        <p:nvPicPr>
          <p:cNvPr id="52" name="Рисунок 51" descr="0_6fc39_6428266f_XL.png"/>
          <p:cNvPicPr>
            <a:picLocks noChangeAspect="1"/>
          </p:cNvPicPr>
          <p:nvPr/>
        </p:nvPicPr>
        <p:blipFill>
          <a:blip r:embed="rId10" cstate="print"/>
          <a:srcRect b="18156"/>
          <a:stretch>
            <a:fillRect/>
          </a:stretch>
        </p:blipFill>
        <p:spPr>
          <a:xfrm>
            <a:off x="2357422" y="2285992"/>
            <a:ext cx="3000396" cy="4414637"/>
          </a:xfrm>
          <a:prstGeom prst="rect">
            <a:avLst/>
          </a:prstGeom>
        </p:spPr>
      </p:pic>
      <p:pic>
        <p:nvPicPr>
          <p:cNvPr id="4114" name="Picture 18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429264"/>
            <a:ext cx="495300" cy="438150"/>
          </a:xfrm>
          <a:prstGeom prst="rect">
            <a:avLst/>
          </a:prstGeom>
          <a:noFill/>
        </p:spPr>
      </p:pic>
      <p:pic>
        <p:nvPicPr>
          <p:cNvPr id="4116" name="Picture 20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5572140"/>
            <a:ext cx="495300" cy="438150"/>
          </a:xfrm>
          <a:prstGeom prst="rect">
            <a:avLst/>
          </a:prstGeom>
          <a:noFill/>
        </p:spPr>
      </p:pic>
      <p:pic>
        <p:nvPicPr>
          <p:cNvPr id="4100" name="Picture 4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5929330"/>
            <a:ext cx="495300" cy="438150"/>
          </a:xfrm>
          <a:prstGeom prst="rect">
            <a:avLst/>
          </a:prstGeom>
          <a:noFill/>
        </p:spPr>
      </p:pic>
      <p:pic>
        <p:nvPicPr>
          <p:cNvPr id="4112" name="Picture 16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143512"/>
            <a:ext cx="495300" cy="438150"/>
          </a:xfrm>
          <a:prstGeom prst="rect">
            <a:avLst/>
          </a:prstGeom>
          <a:noFill/>
        </p:spPr>
      </p:pic>
      <p:pic>
        <p:nvPicPr>
          <p:cNvPr id="4120" name="Picture 24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5429264"/>
            <a:ext cx="495300" cy="438150"/>
          </a:xfrm>
          <a:prstGeom prst="rect">
            <a:avLst/>
          </a:prstGeom>
          <a:noFill/>
        </p:spPr>
      </p:pic>
      <p:pic>
        <p:nvPicPr>
          <p:cNvPr id="4104" name="Picture 8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8926" y="4714884"/>
            <a:ext cx="495300" cy="438150"/>
          </a:xfrm>
          <a:prstGeom prst="rect">
            <a:avLst/>
          </a:prstGeom>
          <a:noFill/>
        </p:spPr>
      </p:pic>
      <p:pic>
        <p:nvPicPr>
          <p:cNvPr id="4103" name="Picture 7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48" y="4500570"/>
            <a:ext cx="495300" cy="438150"/>
          </a:xfrm>
          <a:prstGeom prst="rect">
            <a:avLst/>
          </a:prstGeom>
          <a:noFill/>
        </p:spPr>
      </p:pic>
      <p:pic>
        <p:nvPicPr>
          <p:cNvPr id="4106" name="Picture 10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6116" y="4214818"/>
            <a:ext cx="495300" cy="438150"/>
          </a:xfrm>
          <a:prstGeom prst="rect">
            <a:avLst/>
          </a:prstGeom>
          <a:noFill/>
        </p:spPr>
      </p:pic>
      <p:pic>
        <p:nvPicPr>
          <p:cNvPr id="4130" name="Picture 34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929198"/>
            <a:ext cx="495300" cy="438150"/>
          </a:xfrm>
          <a:prstGeom prst="rect">
            <a:avLst/>
          </a:prstGeom>
          <a:noFill/>
        </p:spPr>
      </p:pic>
      <p:pic>
        <p:nvPicPr>
          <p:cNvPr id="4109" name="Picture 13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6000768"/>
            <a:ext cx="495300" cy="438150"/>
          </a:xfrm>
          <a:prstGeom prst="rect">
            <a:avLst/>
          </a:prstGeom>
          <a:noFill/>
        </p:spPr>
      </p:pic>
      <p:pic>
        <p:nvPicPr>
          <p:cNvPr id="4107" name="Picture 11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4000504"/>
            <a:ext cx="495300" cy="438150"/>
          </a:xfrm>
          <a:prstGeom prst="rect">
            <a:avLst/>
          </a:prstGeom>
          <a:noFill/>
        </p:spPr>
      </p:pic>
      <p:pic>
        <p:nvPicPr>
          <p:cNvPr id="4119" name="Picture 23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3071810"/>
            <a:ext cx="495300" cy="438150"/>
          </a:xfrm>
          <a:prstGeom prst="rect">
            <a:avLst/>
          </a:prstGeom>
          <a:noFill/>
        </p:spPr>
      </p:pic>
      <p:pic>
        <p:nvPicPr>
          <p:cNvPr id="4129" name="Picture 33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429264"/>
            <a:ext cx="495300" cy="438150"/>
          </a:xfrm>
          <a:prstGeom prst="rect">
            <a:avLst/>
          </a:prstGeom>
          <a:noFill/>
        </p:spPr>
      </p:pic>
      <p:pic>
        <p:nvPicPr>
          <p:cNvPr id="4113" name="Picture 17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929198"/>
            <a:ext cx="495300" cy="438150"/>
          </a:xfrm>
          <a:prstGeom prst="rect">
            <a:avLst/>
          </a:prstGeom>
          <a:noFill/>
        </p:spPr>
      </p:pic>
      <p:pic>
        <p:nvPicPr>
          <p:cNvPr id="4121" name="Picture 25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5572140"/>
            <a:ext cx="495300" cy="438150"/>
          </a:xfrm>
          <a:prstGeom prst="rect">
            <a:avLst/>
          </a:prstGeom>
          <a:noFill/>
        </p:spPr>
      </p:pic>
      <p:pic>
        <p:nvPicPr>
          <p:cNvPr id="4125" name="Picture 29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5286388"/>
            <a:ext cx="495300" cy="438150"/>
          </a:xfrm>
          <a:prstGeom prst="rect">
            <a:avLst/>
          </a:prstGeom>
          <a:noFill/>
        </p:spPr>
      </p:pic>
      <p:pic>
        <p:nvPicPr>
          <p:cNvPr id="4126" name="Picture 30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4857760"/>
            <a:ext cx="495300" cy="438150"/>
          </a:xfrm>
          <a:prstGeom prst="rect">
            <a:avLst/>
          </a:prstGeom>
          <a:noFill/>
        </p:spPr>
      </p:pic>
      <p:pic>
        <p:nvPicPr>
          <p:cNvPr id="4128" name="Picture 32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4572008"/>
            <a:ext cx="495300" cy="438150"/>
          </a:xfrm>
          <a:prstGeom prst="rect">
            <a:avLst/>
          </a:prstGeom>
          <a:noFill/>
        </p:spPr>
      </p:pic>
      <p:pic>
        <p:nvPicPr>
          <p:cNvPr id="4122" name="Picture 26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5572140"/>
            <a:ext cx="495300" cy="438150"/>
          </a:xfrm>
          <a:prstGeom prst="rect">
            <a:avLst/>
          </a:prstGeom>
          <a:noFill/>
        </p:spPr>
      </p:pic>
      <p:pic>
        <p:nvPicPr>
          <p:cNvPr id="4124" name="Picture 28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5286388"/>
            <a:ext cx="495300" cy="438150"/>
          </a:xfrm>
          <a:prstGeom prst="rect">
            <a:avLst/>
          </a:prstGeom>
          <a:noFill/>
        </p:spPr>
      </p:pic>
      <p:pic>
        <p:nvPicPr>
          <p:cNvPr id="4118" name="Picture 22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786190"/>
            <a:ext cx="495300" cy="438150"/>
          </a:xfrm>
          <a:prstGeom prst="rect">
            <a:avLst/>
          </a:prstGeom>
          <a:noFill/>
        </p:spPr>
      </p:pic>
      <p:pic>
        <p:nvPicPr>
          <p:cNvPr id="4115" name="Picture 19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4714884"/>
            <a:ext cx="495300" cy="438150"/>
          </a:xfrm>
          <a:prstGeom prst="rect">
            <a:avLst/>
          </a:prstGeom>
          <a:noFill/>
        </p:spPr>
      </p:pic>
      <p:pic>
        <p:nvPicPr>
          <p:cNvPr id="4111" name="Picture 15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357694"/>
            <a:ext cx="495300" cy="438150"/>
          </a:xfrm>
          <a:prstGeom prst="rect">
            <a:avLst/>
          </a:prstGeom>
          <a:noFill/>
        </p:spPr>
      </p:pic>
      <p:pic>
        <p:nvPicPr>
          <p:cNvPr id="4101" name="Picture 5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7620" y="5286388"/>
            <a:ext cx="495300" cy="438150"/>
          </a:xfrm>
          <a:prstGeom prst="rect">
            <a:avLst/>
          </a:prstGeom>
          <a:noFill/>
        </p:spPr>
      </p:pic>
      <p:pic>
        <p:nvPicPr>
          <p:cNvPr id="4102" name="Picture 6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8926" y="6000768"/>
            <a:ext cx="495300" cy="438150"/>
          </a:xfrm>
          <a:prstGeom prst="rect">
            <a:avLst/>
          </a:prstGeom>
          <a:noFill/>
        </p:spPr>
      </p:pic>
      <p:pic>
        <p:nvPicPr>
          <p:cNvPr id="4117" name="Picture 21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3786182" y="2714620"/>
            <a:ext cx="495300" cy="438150"/>
          </a:xfrm>
          <a:prstGeom prst="rect">
            <a:avLst/>
          </a:prstGeom>
          <a:noFill/>
        </p:spPr>
      </p:pic>
      <p:pic>
        <p:nvPicPr>
          <p:cNvPr id="4098" name="Picture 2" descr="D:\Рита\анимация\сверкающие анимашки\4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0298" y="4857760"/>
            <a:ext cx="495300" cy="438150"/>
          </a:xfrm>
          <a:prstGeom prst="rect">
            <a:avLst/>
          </a:prstGeom>
          <a:noFill/>
        </p:spPr>
      </p:pic>
      <p:pic>
        <p:nvPicPr>
          <p:cNvPr id="4110" name="Picture 14" descr="D:\Маша\о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429132"/>
            <a:ext cx="495300" cy="438150"/>
          </a:xfrm>
          <a:prstGeom prst="rect">
            <a:avLst/>
          </a:prstGeom>
          <a:noFill/>
        </p:spPr>
      </p:pic>
      <p:pic>
        <p:nvPicPr>
          <p:cNvPr id="19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786190"/>
            <a:ext cx="428628" cy="428628"/>
          </a:xfrm>
          <a:prstGeom prst="rect">
            <a:avLst/>
          </a:prstGeom>
          <a:noFill/>
        </p:spPr>
      </p:pic>
      <p:pic>
        <p:nvPicPr>
          <p:cNvPr id="24" name="Picture 2" descr="D:\Рита\анимация\сверкающие анимашки\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000504"/>
            <a:ext cx="428628" cy="428628"/>
          </a:xfrm>
          <a:prstGeom prst="rect">
            <a:avLst/>
          </a:prstGeom>
          <a:noFill/>
        </p:spPr>
      </p:pic>
      <p:pic>
        <p:nvPicPr>
          <p:cNvPr id="4123" name="Picture 27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4143380"/>
            <a:ext cx="495300" cy="438150"/>
          </a:xfrm>
          <a:prstGeom prst="rect">
            <a:avLst/>
          </a:prstGeom>
          <a:noFill/>
        </p:spPr>
      </p:pic>
      <p:pic>
        <p:nvPicPr>
          <p:cNvPr id="58" name="Picture 32" descr="D:\Маша\зв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5072074"/>
            <a:ext cx="495300" cy="438150"/>
          </a:xfrm>
          <a:prstGeom prst="rect">
            <a:avLst/>
          </a:prstGeom>
          <a:noFill/>
        </p:spPr>
      </p:pic>
      <p:pic>
        <p:nvPicPr>
          <p:cNvPr id="1030" name="Picture 6" descr="D:\Маша\сказка\39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23836">
            <a:off x="2296830" y="2316169"/>
            <a:ext cx="3153611" cy="4082759"/>
          </a:xfrm>
          <a:prstGeom prst="rect">
            <a:avLst/>
          </a:prstGeom>
          <a:noFill/>
        </p:spPr>
      </p:pic>
      <p:sp>
        <p:nvSpPr>
          <p:cNvPr id="50" name="Содержимое 2"/>
          <p:cNvSpPr txBox="1">
            <a:spLocks/>
          </p:cNvSpPr>
          <p:nvPr/>
        </p:nvSpPr>
        <p:spPr>
          <a:xfrm>
            <a:off x="-146310" y="4663602"/>
            <a:ext cx="2435696" cy="230770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b="1" smtClean="0">
                <a:latin typeface="Arial" charset="0"/>
              </a:rPr>
              <a:t>		</a:t>
            </a:r>
            <a:r>
              <a:rPr lang="ru-RU" b="1" smtClean="0">
                <a:latin typeface="Times New Roman" pitchFamily="18" charset="0"/>
              </a:rPr>
              <a:t>И через мгновение вся она засияла блестящими огоньками.</a:t>
            </a:r>
            <a:endParaRPr lang="ru-RU" dirty="0" smtClean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130146"/>
      </p:ext>
    </p:extLst>
  </p:cSld>
  <p:clrMapOvr>
    <a:masterClrMapping/>
  </p:clrMapOvr>
  <p:transition advTm="48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C -0.01059 0.00231 -0.01945 0.01088 -0.02986 0.01435 C -0.03629 0.01875 -0.0434 0.01852 -0.05 0.02222 C -0.06545 0.03102 -0.05417 0.02708 -0.06424 0.03009 C -0.07014 0.03541 -0.07691 0.03865 -0.08333 0.04282 C -0.1 0.06504 -0.11806 0.0787 -0.13698 0.09676 C -0.14445 0.10393 -0.15 0.11458 -0.15712 0.12222 C -0.17014 0.13611 -0.18073 0.15393 -0.1941 0.16666 C -0.19774 0.17384 -0.20278 0.17361 -0.20833 0.17778 C -0.21163 0.18009 -0.21441 0.18403 -0.21788 0.18565 C -0.22031 0.1868 -0.22274 0.1875 -0.225 0.18889 C -0.23906 0.19699 -0.25139 0.20949 -0.26545 0.21759 C -0.27153 0.22106 -0.27691 0.22639 -0.28333 0.2287 C -0.2967 0.24143 -0.27917 0.22546 -0.2941 0.23657 C -0.30191 0.24236 -0.30868 0.24884 -0.31667 0.25393 C -0.32153 0.26041 -0.32934 0.26551 -0.33577 0.26828 C -0.34844 0.28102 -0.35695 0.28379 -0.37257 0.28565 C -0.3934 0.29259 -0.41823 0.29051 -0.43924 0.29051 " pathEditMode="relative" ptsTypes="fffffffffffffffffA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4343400" y="990600"/>
            <a:ext cx="4343400" cy="3962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>
                <a:latin typeface="Arial" charset="0"/>
              </a:rPr>
              <a:t>		</a:t>
            </a:r>
            <a:r>
              <a:rPr lang="ru-RU" b="1" smtClean="0">
                <a:latin typeface="Times New Roman" pitchFamily="18" charset="0"/>
              </a:rPr>
              <a:t>С тех пор и повелось украшать на Новый год скромную зелёную ёлочку. Так, во всяком случае, говорит легенда...</a:t>
            </a:r>
            <a:endParaRPr lang="ru-RU" smtClean="0">
              <a:latin typeface="Times New Roman" pitchFamily="18" charset="0"/>
            </a:endParaRPr>
          </a:p>
        </p:txBody>
      </p:sp>
      <p:pic>
        <p:nvPicPr>
          <p:cNvPr id="13329" name="Picture 17" descr="Елка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42910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1" name="Picture 29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3" name="Picture 31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6" name="AutoShape 3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05800" y="6172200"/>
            <a:ext cx="533400" cy="457200"/>
          </a:xfrm>
          <a:prstGeom prst="actionButtonHome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99FFCC"/>
              </a:solidFill>
            </a:endParaRPr>
          </a:p>
        </p:txBody>
      </p:sp>
      <p:pic>
        <p:nvPicPr>
          <p:cNvPr id="13347" name="Picture 3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3699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90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7338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762000" y="5181600"/>
            <a:ext cx="7620000" cy="1447800"/>
          </a:xfrm>
          <a:prstGeom prst="rect">
            <a:avLst/>
          </a:prstGeom>
          <a:gradFill rotWithShape="1">
            <a:gsLst>
              <a:gs pos="0">
                <a:srgbClr val="99FFCC"/>
              </a:gs>
              <a:gs pos="50000">
                <a:srgbClr val="3DBECF"/>
              </a:gs>
              <a:gs pos="100000">
                <a:srgbClr val="99FFCC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Мы будем не просто отвечать на </a:t>
            </a:r>
          </a:p>
          <a:p>
            <a:pPr algn="ctr"/>
            <a:r>
              <a:rPr lang="ru-RU" sz="2800" b="1"/>
              <a:t>вопросы, но  и сами украсим ёлочку. </a:t>
            </a:r>
          </a:p>
          <a:p>
            <a:pPr algn="ctr"/>
            <a:r>
              <a:rPr lang="ru-RU" sz="2800" b="1"/>
              <a:t>За каждый правильный ответ - игрушка!</a:t>
            </a:r>
          </a:p>
        </p:txBody>
      </p:sp>
      <p:sp>
        <p:nvSpPr>
          <p:cNvPr id="48140" name="WordArt 12"/>
          <p:cNvSpPr>
            <a:spLocks noChangeArrowheads="1" noChangeShapeType="1" noTextEdit="1"/>
          </p:cNvSpPr>
          <p:nvPr/>
        </p:nvSpPr>
        <p:spPr bwMode="auto">
          <a:xfrm>
            <a:off x="1219200" y="1219200"/>
            <a:ext cx="67056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Викторина</a:t>
            </a:r>
          </a:p>
        </p:txBody>
      </p:sp>
    </p:spTree>
    <p:extLst>
      <p:ext uri="{BB962C8B-B14F-4D97-AF65-F5344CB8AC3E}">
        <p14:creationId xmlns:p14="http://schemas.microsoft.com/office/powerpoint/2010/main" val="566286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248400" y="2667000"/>
            <a:ext cx="2819400" cy="22098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200" b="1"/>
              <a:t>КЕЛЬТЫ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28600" y="2667000"/>
            <a:ext cx="2819400" cy="2209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200" b="1"/>
              <a:t>ЛЬКЕТЫ</a:t>
            </a:r>
          </a:p>
        </p:txBody>
      </p:sp>
      <p:sp>
        <p:nvSpPr>
          <p:cNvPr id="41988" name="Содержимое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686800" cy="1219200"/>
          </a:xfr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latin typeface="Arial" charset="0"/>
              </a:rPr>
              <a:t>	</a:t>
            </a:r>
            <a:r>
              <a:rPr lang="ru-RU" sz="2800" b="1" smtClean="0">
                <a:latin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</a:rPr>
              <a:t>Кто впервые стал украшать деревья?</a:t>
            </a:r>
          </a:p>
        </p:txBody>
      </p:sp>
      <p:pic>
        <p:nvPicPr>
          <p:cNvPr id="41989" name="Picture 5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600200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3048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Подсказка</a:t>
            </a:r>
          </a:p>
        </p:txBody>
      </p:sp>
      <p:pic>
        <p:nvPicPr>
          <p:cNvPr id="41996" name="Picture 12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63246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</a:t>
            </a:r>
            <a:r>
              <a:rPr lang="ru-RU" sz="5400" b="1"/>
              <a:t>?</a:t>
            </a:r>
          </a:p>
        </p:txBody>
      </p:sp>
      <p:pic>
        <p:nvPicPr>
          <p:cNvPr id="41999" name="Picture 5" descr="D:\Мои рисунки\Аниме\ёлочка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789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16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1" name="AutoShape 1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400800"/>
            <a:ext cx="457200" cy="304800"/>
          </a:xfrm>
          <a:prstGeom prst="actionButtonForwardNext">
            <a:avLst/>
          </a:prstGeom>
          <a:solidFill>
            <a:srgbClr val="CCFFFF"/>
          </a:solidFill>
          <a:ln w="9525">
            <a:solidFill>
              <a:srgbClr val="3DBE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631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5"/>
                  </p:tgtEl>
                </p:cond>
              </p:nextCondLst>
            </p:seq>
          </p:childTnLst>
        </p:cTn>
      </p:par>
    </p:tnLst>
    <p:bldLst>
      <p:bldP spid="41995" grpId="0" animBg="1"/>
      <p:bldP spid="419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2" name="Picture 5" descr="D:\Мои рисунки\Аниме\ёлочка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789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248400" y="2667000"/>
            <a:ext cx="2819400" cy="22098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Они верили, </a:t>
            </a:r>
          </a:p>
          <a:p>
            <a:pPr algn="ctr"/>
            <a:r>
              <a:rPr lang="ru-RU" sz="2800" b="1"/>
              <a:t>что в деревьях </a:t>
            </a:r>
          </a:p>
          <a:p>
            <a:pPr algn="ctr"/>
            <a:r>
              <a:rPr lang="ru-RU" sz="2800" b="1"/>
              <a:t>обитают духи </a:t>
            </a:r>
          </a:p>
        </p:txBody>
      </p:sp>
      <p:sp>
        <p:nvSpPr>
          <p:cNvPr id="43012" name="Содержимое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686800" cy="1219200"/>
          </a:xfr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latin typeface="Arial" charset="0"/>
              </a:rPr>
              <a:t>	</a:t>
            </a:r>
            <a:r>
              <a:rPr lang="ru-RU" sz="2800" b="1" smtClean="0">
                <a:latin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</a:rPr>
              <a:t> </a:t>
            </a:r>
            <a:r>
              <a:rPr lang="ru-RU" sz="2800" b="1" smtClean="0">
                <a:latin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</a:rPr>
              <a:t>Почему кельты украшали деревья?</a:t>
            </a:r>
          </a:p>
          <a:p>
            <a:pPr>
              <a:buFont typeface="Arial" charset="0"/>
              <a:buNone/>
            </a:pPr>
            <a:endParaRPr lang="ru-RU" b="1" smtClean="0">
              <a:latin typeface="Times New Roman" pitchFamily="18" charset="0"/>
            </a:endParaRPr>
          </a:p>
        </p:txBody>
      </p:sp>
      <p:pic>
        <p:nvPicPr>
          <p:cNvPr id="43013" name="Picture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5800725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600200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63246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</a:t>
            </a:r>
            <a:r>
              <a:rPr lang="ru-RU" sz="5400" b="1"/>
              <a:t>?</a:t>
            </a:r>
          </a:p>
        </p:txBody>
      </p:sp>
      <p:pic>
        <p:nvPicPr>
          <p:cNvPr id="43023" name="Picture 15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4" name="Picture 16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5275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5" name="AutoShape 1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400800"/>
            <a:ext cx="457200" cy="304800"/>
          </a:xfrm>
          <a:prstGeom prst="actionButtonForwardNext">
            <a:avLst/>
          </a:prstGeom>
          <a:solidFill>
            <a:srgbClr val="CCFFFF"/>
          </a:solidFill>
          <a:ln w="9525">
            <a:solidFill>
              <a:srgbClr val="3DBE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022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21"/>
                  </p:tgtEl>
                </p:cond>
              </p:nextCondLst>
            </p:seq>
          </p:childTnLst>
        </p:cTn>
      </p:par>
    </p:tnLst>
    <p:bldLst>
      <p:bldP spid="430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:\Мои рисунки\Аниме\ёлочка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789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248400" y="2667000"/>
            <a:ext cx="2819400" cy="22098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Помощь в сборе</a:t>
            </a:r>
          </a:p>
          <a:p>
            <a:pPr algn="ctr"/>
            <a:r>
              <a:rPr lang="ru-RU" sz="2800" b="1"/>
              <a:t> богатого урожая</a:t>
            </a:r>
          </a:p>
        </p:txBody>
      </p:sp>
      <p:sp>
        <p:nvSpPr>
          <p:cNvPr id="44036" name="Содержимое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686800" cy="1219200"/>
          </a:xfr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latin typeface="Arial" charset="0"/>
              </a:rPr>
              <a:t>	</a:t>
            </a:r>
            <a:r>
              <a:rPr lang="ru-RU" sz="2800" b="1" smtClean="0">
                <a:latin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</a:rPr>
              <a:t> </a:t>
            </a:r>
            <a:r>
              <a:rPr lang="ru-RU" sz="2800" b="1" smtClean="0">
                <a:latin typeface="Times New Roman" pitchFamily="18" charset="0"/>
              </a:rPr>
              <a:t>Чего ожидали кельты от духов, развешивая для них на ёлках «подарки»?</a:t>
            </a:r>
            <a:endParaRPr lang="ru-RU" b="1" smtClean="0">
              <a:latin typeface="Times New Roman" pitchFamily="18" charset="0"/>
            </a:endParaRPr>
          </a:p>
        </p:txBody>
      </p:sp>
      <p:pic>
        <p:nvPicPr>
          <p:cNvPr id="44037" name="Picture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600200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1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63246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</a:t>
            </a:r>
            <a:r>
              <a:rPr lang="ru-RU" sz="5400" b="1"/>
              <a:t>?</a:t>
            </a:r>
          </a:p>
        </p:txBody>
      </p:sp>
      <p:pic>
        <p:nvPicPr>
          <p:cNvPr id="44045" name="Picture 13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5275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7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400800"/>
            <a:ext cx="457200" cy="304800"/>
          </a:xfrm>
          <a:prstGeom prst="actionButtonForwardNext">
            <a:avLst/>
          </a:prstGeom>
          <a:solidFill>
            <a:srgbClr val="CCFFFF"/>
          </a:solidFill>
          <a:ln w="9525">
            <a:solidFill>
              <a:srgbClr val="3DBE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4048" name="Picture 16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5880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4"/>
                  </p:tgtEl>
                </p:cond>
              </p:nextCondLst>
            </p:seq>
          </p:childTnLst>
        </p:cTn>
      </p:par>
    </p:tnLst>
    <p:bldLst>
      <p:bldP spid="440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D:\Мои рисунки\Аниме\ёлочка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789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248400" y="2667000"/>
            <a:ext cx="2819400" cy="22098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Вишни</a:t>
            </a:r>
          </a:p>
        </p:txBody>
      </p:sp>
      <p:sp>
        <p:nvSpPr>
          <p:cNvPr id="45060" name="Содержимое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686800" cy="1219200"/>
          </a:xfr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latin typeface="Arial" charset="0"/>
              </a:rPr>
              <a:t>	</a:t>
            </a:r>
            <a:r>
              <a:rPr lang="ru-RU" sz="2800" b="1" smtClean="0">
                <a:latin typeface="Times New Roman" pitchFamily="18" charset="0"/>
              </a:rPr>
              <a:t> Какие деревья выращивали раньше в России в кадках к началу нового года?</a:t>
            </a:r>
          </a:p>
        </p:txBody>
      </p:sp>
      <p:pic>
        <p:nvPicPr>
          <p:cNvPr id="45061" name="Picture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600200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63246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</a:t>
            </a:r>
            <a:r>
              <a:rPr lang="ru-RU" sz="5400" b="1"/>
              <a:t>?</a:t>
            </a:r>
          </a:p>
        </p:txBody>
      </p:sp>
      <p:pic>
        <p:nvPicPr>
          <p:cNvPr id="45069" name="Picture 13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Picture 14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5275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1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400800"/>
            <a:ext cx="457200" cy="304800"/>
          </a:xfrm>
          <a:prstGeom prst="actionButtonForwardNext">
            <a:avLst/>
          </a:prstGeom>
          <a:solidFill>
            <a:srgbClr val="CCFFFF"/>
          </a:solidFill>
          <a:ln w="9525">
            <a:solidFill>
              <a:srgbClr val="3DBE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5072" name="Picture 16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3" name="Picture 17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567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</p:childTnLst>
        </p:cTn>
      </p:par>
    </p:tnLst>
    <p:bldLst>
      <p:bldP spid="450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-1908720" y="1268760"/>
            <a:ext cx="8483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086100" lvl="6" indent="-342900">
              <a:buFontTx/>
              <a:buAutoNum type="arabicPeriod"/>
            </a:pPr>
            <a:r>
              <a:rPr lang="ru-RU" sz="2400" b="1" dirty="0">
                <a:solidFill>
                  <a:srgbClr val="00CC00"/>
                </a:solidFill>
              </a:rPr>
              <a:t>Узнать новое  и интересное про Новый год, новогодних </a:t>
            </a:r>
            <a:r>
              <a:rPr lang="ru-RU" sz="2400" b="1" dirty="0" smtClean="0">
                <a:solidFill>
                  <a:srgbClr val="00CC00"/>
                </a:solidFill>
              </a:rPr>
              <a:t>персонажей</a:t>
            </a:r>
            <a:r>
              <a:rPr lang="ru-RU" sz="2400" b="1" dirty="0">
                <a:solidFill>
                  <a:srgbClr val="00CC00"/>
                </a:solidFill>
              </a:rPr>
              <a:t>.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763688" y="4086276"/>
            <a:ext cx="8457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-1143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4.Будем учиться   искать и  исследовать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>
              <a:tabLst>
                <a:tab pos="-114300" algn="l"/>
              </a:tabLst>
            </a:pPr>
            <a:endParaRPr lang="ru-RU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tabLst>
                <a:tab pos="-114300" algn="l"/>
              </a:tabLst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5. Сможем рассказать окружающим и</a:t>
            </a:r>
          </a:p>
          <a:p>
            <a:pPr>
              <a:tabLst>
                <a:tab pos="-114300" algn="l"/>
              </a:tabLst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 своим друзьям про искусственные ёлки.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2332788" y="5645549"/>
            <a:ext cx="52827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6</a:t>
            </a:r>
            <a:r>
              <a:rPr lang="ru-RU" sz="2400" b="1" dirty="0" smtClean="0">
                <a:solidFill>
                  <a:srgbClr val="00B0F0"/>
                </a:solidFill>
              </a:rPr>
              <a:t>.  Будем учиться </a:t>
            </a:r>
            <a:r>
              <a:rPr lang="ru-RU" sz="2400" b="1" dirty="0">
                <a:solidFill>
                  <a:srgbClr val="00B0F0"/>
                </a:solidFill>
              </a:rPr>
              <a:t>работать в коллективе</a:t>
            </a:r>
            <a:r>
              <a:rPr lang="ru-RU" sz="2400" dirty="0">
                <a:solidFill>
                  <a:srgbClr val="003300"/>
                </a:solidFill>
              </a:rPr>
              <a:t>.</a:t>
            </a:r>
          </a:p>
          <a:p>
            <a:endParaRPr lang="ru-RU" sz="2400" dirty="0">
              <a:solidFill>
                <a:srgbClr val="0033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32048" y="8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Выполнение проекта поможет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343287" y="2276872"/>
            <a:ext cx="6749844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sz="2400" b="1" i="1" dirty="0" smtClean="0">
                <a:solidFill>
                  <a:srgbClr val="FF00FF"/>
                </a:solidFill>
                <a:cs typeface="Arial" charset="0"/>
              </a:rPr>
              <a:t>     </a:t>
            </a:r>
            <a:r>
              <a:rPr lang="ru-RU" sz="2400" b="1" i="1" dirty="0">
                <a:solidFill>
                  <a:srgbClr val="FF00FF"/>
                </a:solidFill>
                <a:cs typeface="Arial" charset="0"/>
              </a:rPr>
              <a:t>2</a:t>
            </a:r>
            <a:r>
              <a:rPr lang="ru-RU" sz="2400" b="1" i="1" dirty="0" smtClean="0">
                <a:solidFill>
                  <a:srgbClr val="FF00FF"/>
                </a:solidFill>
                <a:cs typeface="Arial" charset="0"/>
              </a:rPr>
              <a:t>.     Выяснить, когда и откуда пришла к нам        традиция украшать ель на Новый год</a:t>
            </a:r>
          </a:p>
          <a:p>
            <a:pPr>
              <a:buFont typeface="Wingdings 2" pitchFamily="18" charset="2"/>
              <a:buNone/>
            </a:pPr>
            <a:r>
              <a:rPr lang="ru-RU" sz="2400" b="1" i="1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cs typeface="Arial" charset="0"/>
              </a:rPr>
              <a:t>                3.  Узнать, какие деревья ставят на Новый год в других странах</a:t>
            </a:r>
          </a:p>
          <a:p>
            <a:pPr marL="0" indent="0">
              <a:buNone/>
            </a:pPr>
            <a:endParaRPr lang="ru-RU" sz="2400" dirty="0" smtClean="0">
              <a:solidFill>
                <a:srgbClr val="9E0413"/>
              </a:solidFill>
              <a:cs typeface="Arial" charset="0"/>
            </a:endParaRPr>
          </a:p>
        </p:txBody>
      </p:sp>
      <p:pic>
        <p:nvPicPr>
          <p:cNvPr id="11" name="Picture 10" descr="552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41" y="858583"/>
            <a:ext cx="1584176" cy="184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&amp;CHcy;&amp;ucy;&amp;dcy;&amp;ocy;. &amp;TScy;&amp;vcy;&amp;iecy;&amp;tcy;&amp;ycy; &amp;acy;&amp;ncy;&amp;icy;&amp;mcy;&amp;acy;&amp;tscy;&amp;icy;&amp;yacy; &amp;scy;&amp;mcy;&amp;acy;&amp;jcy;&amp;lcy;&amp;icy;&amp;kcy; gif &amp;kcy;&amp;acy;&amp;rcy;&amp;tcy;&amp;icy;&amp;ncy;&amp;kcy;&amp;acy; &amp;rcy;&amp;icy;&amp;scy;&amp;ucy;&amp;ncy;&amp;ocy;&amp;kcy; &amp;acy;&amp;vcy;&amp;acy;&amp;tcy;&amp;acy;&amp;rcy; &amp;scy;&amp;kcy;&amp;acy;&amp;chcy;&amp;acy;&amp;tcy;&amp;softcy; &amp;bcy;&amp;iecy;&amp;scy;&amp;pcy;&amp;lcy;&amp;acy;&amp;tcy;&amp;ncy;&amp;ocy; &amp;fcy;&amp;ocy;&amp;tcy;&amp;ocy; &amp;ocy;&amp;tcy;&amp;kcy;&amp;rcy;&amp;ycy;&amp;tcy;&amp;kcy;&amp;acy; jpg png &amp;acy;&amp;vcy;&amp;acy;&amp;tcy;&amp;acy;&amp;rcy;&amp;kcy;&amp;acy; &amp;gcy;&amp;icy;&amp;fcy;&amp;kcy;&amp;a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3216" y="5655936"/>
            <a:ext cx="1190625" cy="866776"/>
          </a:xfrm>
          <a:prstGeom prst="rect">
            <a:avLst/>
          </a:prstGeom>
          <a:noFill/>
        </p:spPr>
      </p:pic>
      <p:pic>
        <p:nvPicPr>
          <p:cNvPr id="13" name="Picture 8" descr="df139d6527c2471984ec4c4692ca55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1"/>
            <a:ext cx="2051720" cy="23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633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D:\Мои рисунки\Аниме\ёлочка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789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6248400" y="2667000"/>
            <a:ext cx="2819400" cy="22098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Пётр </a:t>
            </a:r>
            <a:r>
              <a:rPr lang="en-US" sz="2800" b="1"/>
              <a:t>I</a:t>
            </a:r>
            <a:r>
              <a:rPr lang="ru-RU" sz="2800" b="1"/>
              <a:t> </a:t>
            </a:r>
          </a:p>
        </p:txBody>
      </p:sp>
      <p:sp>
        <p:nvSpPr>
          <p:cNvPr id="46084" name="Содержимое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686800" cy="1219200"/>
          </a:xfr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latin typeface="Arial" charset="0"/>
              </a:rPr>
              <a:t>	</a:t>
            </a:r>
            <a:r>
              <a:rPr lang="ru-RU" sz="2800" b="1" smtClean="0">
                <a:latin typeface="Times New Roman" pitchFamily="18" charset="0"/>
              </a:rPr>
              <a:t> Кто ввёл обычай на Новый год украшать жилище еловыми ветками?</a:t>
            </a:r>
          </a:p>
        </p:txBody>
      </p:sp>
      <p:pic>
        <p:nvPicPr>
          <p:cNvPr id="46085" name="Picture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600200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9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1" name="Picture 11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63246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</a:t>
            </a:r>
            <a:r>
              <a:rPr lang="ru-RU" sz="5400" b="1"/>
              <a:t>?</a:t>
            </a:r>
          </a:p>
        </p:txBody>
      </p:sp>
      <p:pic>
        <p:nvPicPr>
          <p:cNvPr id="46093" name="Picture 13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5275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5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400800"/>
            <a:ext cx="457200" cy="304800"/>
          </a:xfrm>
          <a:prstGeom prst="actionButtonForwardNext">
            <a:avLst/>
          </a:prstGeom>
          <a:solidFill>
            <a:srgbClr val="CCFFFF"/>
          </a:solidFill>
          <a:ln w="9525">
            <a:solidFill>
              <a:srgbClr val="3DBE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6096" name="Picture 16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7" name="Picture 17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53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889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2"/>
                  </p:tgtEl>
                </p:cond>
              </p:nextCondLst>
            </p:seq>
          </p:childTnLst>
        </p:cTn>
      </p:par>
    </p:tnLst>
    <p:bldLst>
      <p:bldP spid="460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D:\Мои рисунки\Аниме\ёлочка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789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248400" y="2667000"/>
            <a:ext cx="2819400" cy="22098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Звёздами </a:t>
            </a:r>
          </a:p>
        </p:txBody>
      </p:sp>
      <p:sp>
        <p:nvSpPr>
          <p:cNvPr id="47108" name="Содержимое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686800" cy="1219200"/>
          </a:xfr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>
                <a:latin typeface="Arial" charset="0"/>
              </a:rPr>
              <a:t>	</a:t>
            </a:r>
            <a:r>
              <a:rPr lang="ru-RU" sz="2800" b="1" smtClean="0">
                <a:latin typeface="Times New Roman" pitchFamily="18" charset="0"/>
              </a:rPr>
              <a:t>  </a:t>
            </a:r>
            <a:r>
              <a:rPr lang="ru-RU" b="1" smtClean="0">
                <a:latin typeface="Times New Roman" pitchFamily="18" charset="0"/>
              </a:rPr>
              <a:t>Чем украсил ангел ёлочку?</a:t>
            </a:r>
          </a:p>
          <a:p>
            <a:pPr algn="ctr">
              <a:buFont typeface="Arial" charset="0"/>
              <a:buNone/>
            </a:pPr>
            <a:endParaRPr lang="ru-RU" sz="2800" b="1" smtClean="0">
              <a:latin typeface="Times New Roman" pitchFamily="18" charset="0"/>
            </a:endParaRPr>
          </a:p>
        </p:txBody>
      </p:sp>
      <p:pic>
        <p:nvPicPr>
          <p:cNvPr id="47109" name="Picture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600200"/>
            <a:ext cx="71913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5" name="Picture 11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6324600" y="2743200"/>
            <a:ext cx="2667000" cy="20574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3DBECF"/>
              </a:gs>
              <a:gs pos="100000">
                <a:srgbClr val="CCFFFF"/>
              </a:gs>
            </a:gsLst>
            <a:lin ang="27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800" b="1"/>
              <a:t> </a:t>
            </a:r>
            <a:r>
              <a:rPr lang="ru-RU" sz="5400" b="1"/>
              <a:t>?</a:t>
            </a:r>
          </a:p>
        </p:txBody>
      </p:sp>
      <p:pic>
        <p:nvPicPr>
          <p:cNvPr id="47117" name="Picture 13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8" name="Picture 14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5275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9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400800"/>
            <a:ext cx="457200" cy="304800"/>
          </a:xfrm>
          <a:prstGeom prst="actionButtonForwardNext">
            <a:avLst/>
          </a:prstGeom>
          <a:solidFill>
            <a:srgbClr val="CCFFFF"/>
          </a:solidFill>
          <a:ln w="9525">
            <a:solidFill>
              <a:srgbClr val="3DBE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7120" name="Picture 16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1" name="Picture 17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 descr="Игрушка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53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3" name="Picture 19" descr="bideng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5500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5" name="AutoShape 21"/>
          <p:cNvSpPr>
            <a:spLocks noChangeArrowheads="1"/>
          </p:cNvSpPr>
          <p:nvPr/>
        </p:nvSpPr>
        <p:spPr bwMode="auto">
          <a:xfrm>
            <a:off x="4800600" y="2514600"/>
            <a:ext cx="685800" cy="609600"/>
          </a:xfrm>
          <a:prstGeom prst="star4">
            <a:avLst>
              <a:gd name="adj" fmla="val 1250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26" name="AutoShape 22"/>
          <p:cNvSpPr>
            <a:spLocks noChangeArrowheads="1"/>
          </p:cNvSpPr>
          <p:nvPr/>
        </p:nvSpPr>
        <p:spPr bwMode="auto">
          <a:xfrm>
            <a:off x="3429000" y="4343400"/>
            <a:ext cx="685800" cy="609600"/>
          </a:xfrm>
          <a:prstGeom prst="star4">
            <a:avLst>
              <a:gd name="adj" fmla="val 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>
            <a:off x="4343400" y="5334000"/>
            <a:ext cx="685800" cy="609600"/>
          </a:xfrm>
          <a:prstGeom prst="star4">
            <a:avLst>
              <a:gd name="adj" fmla="val 1250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28" name="AutoShape 24"/>
          <p:cNvSpPr>
            <a:spLocks noChangeArrowheads="1"/>
          </p:cNvSpPr>
          <p:nvPr/>
        </p:nvSpPr>
        <p:spPr bwMode="auto">
          <a:xfrm>
            <a:off x="5486400" y="4419600"/>
            <a:ext cx="685800" cy="609600"/>
          </a:xfrm>
          <a:prstGeom prst="star4">
            <a:avLst>
              <a:gd name="adj" fmla="val 1250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29" name="AutoShape 25"/>
          <p:cNvSpPr>
            <a:spLocks noChangeArrowheads="1"/>
          </p:cNvSpPr>
          <p:nvPr/>
        </p:nvSpPr>
        <p:spPr bwMode="auto">
          <a:xfrm>
            <a:off x="3429000" y="4343400"/>
            <a:ext cx="685800" cy="609600"/>
          </a:xfrm>
          <a:prstGeom prst="star4">
            <a:avLst>
              <a:gd name="adj" fmla="val 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30" name="AutoShape 26"/>
          <p:cNvSpPr>
            <a:spLocks noChangeArrowheads="1"/>
          </p:cNvSpPr>
          <p:nvPr/>
        </p:nvSpPr>
        <p:spPr bwMode="auto">
          <a:xfrm>
            <a:off x="3276600" y="4191000"/>
            <a:ext cx="685800" cy="609600"/>
          </a:xfrm>
          <a:prstGeom prst="star4">
            <a:avLst>
              <a:gd name="adj" fmla="val 1250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31" name="AutoShape 27"/>
          <p:cNvSpPr>
            <a:spLocks noChangeArrowheads="1"/>
          </p:cNvSpPr>
          <p:nvPr/>
        </p:nvSpPr>
        <p:spPr bwMode="auto">
          <a:xfrm>
            <a:off x="4343400" y="1143000"/>
            <a:ext cx="990600" cy="914400"/>
          </a:xfrm>
          <a:prstGeom prst="star4">
            <a:avLst>
              <a:gd name="adj" fmla="val 12500"/>
            </a:avLst>
          </a:prstGeom>
          <a:solidFill>
            <a:srgbClr val="F5FB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562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9" presetClass="entr" presetSubtype="5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6"/>
                  </p:tgtEl>
                </p:cond>
              </p:nextCondLst>
            </p:seq>
          </p:childTnLst>
        </p:cTn>
      </p:par>
    </p:tnLst>
    <p:bldLst>
      <p:bldP spid="47116" grpId="0" animBg="1"/>
      <p:bldP spid="47125" grpId="0" animBg="1"/>
      <p:bldP spid="47126" grpId="0" animBg="1"/>
      <p:bldP spid="47127" grpId="0" animBg="1"/>
      <p:bldP spid="47128" grpId="0" animBg="1"/>
      <p:bldP spid="47129" grpId="0" animBg="1"/>
      <p:bldP spid="47130" grpId="0" animBg="1"/>
      <p:bldP spid="471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3065318" y="1605110"/>
            <a:ext cx="3816350" cy="17541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/>
              <a:t>Как называют Деда Мороза в разных странах.</a:t>
            </a:r>
          </a:p>
        </p:txBody>
      </p:sp>
      <p:pic>
        <p:nvPicPr>
          <p:cNvPr id="6" name="D0DA2932.wav">
            <a:hlinkClick r:id="" action="ppaction://media"/>
          </p:cNvPr>
          <p:cNvPicPr>
            <a:picLocks noChangeAspect="1"/>
          </p:cNvPicPr>
          <p:nvPr>
            <a:wavAudioFile r:embed="rId1" name="D0DA352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60350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395536" y="20934"/>
            <a:ext cx="7416824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Какой Новый год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 без Деда Мороза!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8" name="Picture 6" descr="&amp;Ncy;&amp;ocy;&amp;vcy;&amp;ycy;&amp;jcy; &amp;gcy;&amp;ocy;&amp;dcy; &amp;shcy;&amp;acy;&amp;gcy;&amp;acy;&amp;iecy;&amp;tcy; &amp;pcy;&amp;ocy; &amp;pcy;&amp;lcy;&amp;acy;&amp;ncy;&amp;iecy;&amp;tcy;&amp;iecy;. &amp;Scy;&amp;tscy;&amp;iecy;&amp;ncy;&amp;acy;&amp;rcy;&amp;icy;&amp;jcy; &amp;pcy;&amp;rcy;&amp;acy;&amp;zcy;&amp;dcy;&amp;ncy;&amp;icy;&amp;kcy;&amp;acy;. &amp;Icy;&amp;gcy;&amp;rcy;&amp;ycy;. &amp;Kcy;&amp;ocy;&amp;ncy;&amp;kcy;&amp;ucy;&amp;rcy;&amp;scy;&amp;ycy;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64186"/>
            <a:ext cx="3600400" cy="5409080"/>
          </a:xfrm>
          <a:prstGeom prst="rect">
            <a:avLst/>
          </a:prstGeom>
          <a:noFill/>
        </p:spPr>
      </p:pic>
      <p:pic>
        <p:nvPicPr>
          <p:cNvPr id="9" name="Рисунок 3" descr="prazdnikia-240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68" y="1844824"/>
            <a:ext cx="1871662" cy="462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90970"/>
      </p:ext>
    </p:extLst>
  </p:cSld>
  <p:clrMapOvr>
    <a:masterClrMapping/>
  </p:clrMapOvr>
  <p:transition spd="slow" advTm="7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578" y="1628800"/>
            <a:ext cx="3747350" cy="49172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По легенде, Святой Николай живет в Раю на небесах и раз в год спускается на землю, чтобы прийти к деткам и принести им подарки за хорошую учёбу, вежливое поведение, уважение к родителям и старшим </a:t>
            </a:r>
            <a:r>
              <a:rPr lang="ru-RU" dirty="0" smtClean="0">
                <a:solidFill>
                  <a:srgbClr val="0000FF"/>
                </a:solidFill>
              </a:rPr>
              <a:t>людям.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252536" y="0"/>
            <a:ext cx="525458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/>
                </a:solidFill>
              </a:rPr>
              <a:t>Первый </a:t>
            </a:r>
          </a:p>
          <a:p>
            <a:pPr algn="ctr"/>
            <a:r>
              <a:rPr lang="ru-RU" sz="3200" b="1" i="1" dirty="0">
                <a:solidFill>
                  <a:schemeClr val="accent2"/>
                </a:solidFill>
              </a:rPr>
              <a:t>Дед Мороз - </a:t>
            </a:r>
          </a:p>
          <a:p>
            <a:pPr algn="ctr"/>
            <a:r>
              <a:rPr lang="ru-RU" sz="3200" b="1" i="1" dirty="0">
                <a:solidFill>
                  <a:srgbClr val="FF00FF"/>
                </a:solidFill>
              </a:rPr>
              <a:t>Святой Николай.</a:t>
            </a:r>
          </a:p>
          <a:p>
            <a:pPr algn="ctr"/>
            <a:r>
              <a:rPr lang="ru-RU" sz="3200" b="1" i="1" dirty="0">
                <a:solidFill>
                  <a:schemeClr val="accent2"/>
                </a:solidFill>
              </a:rPr>
              <a:t> </a:t>
            </a:r>
            <a:endParaRPr lang="ru-RU" sz="3200" i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admin\Desktop\105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4680520" cy="544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043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5" descr="i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-53846" y="2600760"/>
            <a:ext cx="2699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000" b="1" dirty="0"/>
              <a:t>В странах Западной Европы его зовут Санта Клаус. Он одет в красную курточку, отороченную белым мехом и в красные шаровары. На голове красных колпак.</a:t>
            </a:r>
          </a:p>
        </p:txBody>
      </p:sp>
      <p:pic>
        <p:nvPicPr>
          <p:cNvPr id="9" name="Рисунок 8" descr="171910_340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1801028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9D902932.wav">
            <a:hlinkClick r:id="" action="ppaction://media"/>
          </p:cNvPr>
          <p:cNvPicPr>
            <a:picLocks noChangeAspect="1"/>
          </p:cNvPicPr>
          <p:nvPr>
            <a:wavAudioFile r:embed="rId1" name="9D90079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152775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171910_3402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247191"/>
            <a:ext cx="2304256" cy="2791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711450" y="3093989"/>
            <a:ext cx="3168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000" b="1" dirty="0"/>
              <a:t>В Финляндии его зовут </a:t>
            </a:r>
            <a:r>
              <a:rPr lang="ru-RU" sz="1000" b="1" dirty="0" err="1"/>
              <a:t>Йоулупукки</a:t>
            </a:r>
            <a:r>
              <a:rPr lang="ru-RU" sz="1000" b="1" dirty="0"/>
              <a:t>. Он носит высокую конусообразную шапку, длинные волосы и красную одежду. В помощниках у </a:t>
            </a:r>
            <a:r>
              <a:rPr lang="ru-RU" sz="1000" b="1" dirty="0" err="1"/>
              <a:t>Йоулупукки</a:t>
            </a:r>
            <a:r>
              <a:rPr lang="ru-RU" sz="1000" b="1" dirty="0"/>
              <a:t> служат гномы, которые в течении года слушают, как ведут себя дети во всем мире, а перед праздником разбирают рождественскую почту, помогают готовить и упаковывать подарки.</a:t>
            </a:r>
          </a:p>
        </p:txBody>
      </p:sp>
      <p:pic>
        <p:nvPicPr>
          <p:cNvPr id="10" name="Рисунок 9" descr="71b6c1a9-585c-4170-8222-1ee7dc8b05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379962"/>
            <a:ext cx="1800200" cy="206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774450" y="2404622"/>
            <a:ext cx="295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000" b="1" dirty="0"/>
              <a:t>В Эстонии Деда Мороза зовут </a:t>
            </a:r>
            <a:r>
              <a:rPr lang="ru-RU" sz="1000" b="1" dirty="0" err="1"/>
              <a:t>Йылувана</a:t>
            </a:r>
            <a:r>
              <a:rPr lang="ru-RU" sz="1000" b="1" dirty="0"/>
              <a:t> и он очень похож на своего финского родственника.</a:t>
            </a:r>
          </a:p>
        </p:txBody>
      </p:sp>
      <p:pic>
        <p:nvPicPr>
          <p:cNvPr id="12" name="Рисунок 11" descr="171910_3402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966" y="3308646"/>
            <a:ext cx="1512168" cy="2083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3149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Во Франции Деда Мороза зовут Пер-</a:t>
            </a:r>
            <a:r>
              <a:rPr lang="ru-RU" sz="1000" b="1" dirty="0" err="1"/>
              <a:t>Ноэль</a:t>
            </a:r>
            <a:r>
              <a:rPr lang="ru-RU" sz="1000" b="1" dirty="0"/>
              <a:t>.</a:t>
            </a:r>
            <a:br>
              <a:rPr lang="ru-RU" sz="1000" b="1" dirty="0"/>
            </a:br>
            <a:endParaRPr lang="ru-RU" sz="1000" b="1" dirty="0"/>
          </a:p>
        </p:txBody>
      </p:sp>
      <p:pic>
        <p:nvPicPr>
          <p:cNvPr id="13" name="Рисунок 12" descr="171910_3402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30231" y="3707160"/>
            <a:ext cx="1188194" cy="1286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6142152" y="5243426"/>
            <a:ext cx="3095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000" b="1" dirty="0"/>
              <a:t>На Кипре Деда Мороза зовут Василий.</a:t>
            </a:r>
          </a:p>
        </p:txBody>
      </p:sp>
      <p:pic>
        <p:nvPicPr>
          <p:cNvPr id="15" name="Рисунок 14" descr="171910_34026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4487667"/>
            <a:ext cx="720080" cy="774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915841" y="5392678"/>
            <a:ext cx="28082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000" b="1" dirty="0"/>
              <a:t>В Румынии и Молдавии «снежного дедушку» зовут </a:t>
            </a:r>
            <a:r>
              <a:rPr lang="ru-RU" sz="1000" b="1" dirty="0" err="1"/>
              <a:t>Мош</a:t>
            </a:r>
            <a:r>
              <a:rPr lang="ru-RU" sz="1000" b="1" dirty="0"/>
              <a:t> </a:t>
            </a:r>
            <a:r>
              <a:rPr lang="ru-RU" sz="1000" b="1" dirty="0" err="1"/>
              <a:t>Крачун</a:t>
            </a:r>
            <a:r>
              <a:rPr lang="ru-RU" sz="1000" b="1" dirty="0"/>
              <a:t>. Он очень похож на нашего Деда Мороза.</a:t>
            </a:r>
          </a:p>
        </p:txBody>
      </p:sp>
    </p:spTree>
    <p:extLst>
      <p:ext uri="{BB962C8B-B14F-4D97-AF65-F5344CB8AC3E}">
        <p14:creationId xmlns:p14="http://schemas.microsoft.com/office/powerpoint/2010/main" val="1214384052"/>
      </p:ext>
    </p:extLst>
  </p:cSld>
  <p:clrMapOvr>
    <a:masterClrMapping/>
  </p:clrMapOvr>
  <p:transition spd="slow" advTm="14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i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171910_340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3850" y="28712"/>
            <a:ext cx="2016621" cy="210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2607751" y="75715"/>
            <a:ext cx="30781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/>
              <a:t>В Швеции два Деда Мороза: сутулый дед с шишковатым носом — </a:t>
            </a:r>
            <a:r>
              <a:rPr lang="ru-RU" b="1" dirty="0" err="1"/>
              <a:t>Юлтомтен</a:t>
            </a:r>
            <a:r>
              <a:rPr lang="ru-RU" b="1" dirty="0"/>
              <a:t> и карлик </a:t>
            </a:r>
            <a:r>
              <a:rPr lang="ru-RU" b="1" dirty="0" err="1"/>
              <a:t>Юлниссаар</a:t>
            </a:r>
            <a:r>
              <a:rPr lang="ru-RU" b="1" dirty="0"/>
              <a:t>. И тот, и другой под Новый год ходят по домам и оставляют подарки на подоконниках.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7173" name="Рисунок 4" descr="prazdnikia-245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10" y="1949899"/>
            <a:ext cx="1155505" cy="13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BB2963.wav">
            <a:hlinkClick r:id="" action="ppaction://media"/>
          </p:cNvPr>
          <p:cNvPicPr>
            <a:picLocks noChangeAspect="1"/>
          </p:cNvPicPr>
          <p:nvPr>
            <a:wavAudioFile r:embed="rId1" name="BEBB514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152775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bd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1" y="260936"/>
            <a:ext cx="1539636" cy="187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ewy4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76" y="1949899"/>
            <a:ext cx="3335915" cy="240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71910_340254.jpg"/>
          <p:cNvPicPr>
            <a:picLocks noChangeAspect="1"/>
          </p:cNvPicPr>
          <p:nvPr/>
        </p:nvPicPr>
        <p:blipFill>
          <a:blip r:embed="rId9" cstate="print"/>
          <a:srcRect t="17562"/>
          <a:stretch>
            <a:fillRect/>
          </a:stretch>
        </p:blipFill>
        <p:spPr>
          <a:xfrm>
            <a:off x="899592" y="4609006"/>
            <a:ext cx="2726127" cy="197431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5004048" y="5381131"/>
            <a:ext cx="31680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/>
              <a:t>Итальянский Дед Мороз </a:t>
            </a:r>
            <a:r>
              <a:rPr lang="ru-RU" sz="1600" b="1" dirty="0" err="1"/>
              <a:t>Баббо</a:t>
            </a:r>
            <a:r>
              <a:rPr lang="ru-RU" sz="1600" b="1" dirty="0"/>
              <a:t> Натале – спешит к детям в канун Рождества.</a:t>
            </a:r>
          </a:p>
        </p:txBody>
      </p:sp>
    </p:spTree>
    <p:extLst>
      <p:ext uri="{BB962C8B-B14F-4D97-AF65-F5344CB8AC3E}">
        <p14:creationId xmlns:p14="http://schemas.microsoft.com/office/powerpoint/2010/main" val="1531654387"/>
      </p:ext>
    </p:extLst>
  </p:cSld>
  <p:clrMapOvr>
    <a:masterClrMapping/>
  </p:clrMapOvr>
  <p:transition spd="slow" advTm="15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i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1" y="-1921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171910_340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1252486" cy="1584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17375" y="1876316"/>
            <a:ext cx="3168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/>
              <a:t>В Монголии</a:t>
            </a:r>
            <a:br>
              <a:rPr lang="ru-RU" sz="1000" b="1" dirty="0"/>
            </a:br>
            <a:r>
              <a:rPr lang="ru-RU" sz="1000" b="1" dirty="0"/>
              <a:t>Дед Мороз похож на пастуха. Он одет в мохнатую шубу и большую лисью </a:t>
            </a:r>
            <a:br>
              <a:rPr lang="ru-RU" sz="1000" b="1" dirty="0"/>
            </a:br>
            <a:r>
              <a:rPr lang="ru-RU" sz="1000" b="1" dirty="0"/>
              <a:t>шапку. На боку у него табакерка, кремень и огниво, а в руках — длинный </a:t>
            </a:r>
            <a:br>
              <a:rPr lang="ru-RU" sz="1000" b="1" dirty="0"/>
            </a:br>
            <a:r>
              <a:rPr lang="ru-RU" sz="1000" b="1" dirty="0"/>
              <a:t>кнут. </a:t>
            </a:r>
            <a:br>
              <a:rPr lang="ru-RU" sz="1000" b="1" dirty="0"/>
            </a:br>
            <a:endParaRPr lang="ru-RU" sz="1000" b="1" dirty="0"/>
          </a:p>
        </p:txBody>
      </p:sp>
      <p:pic>
        <p:nvPicPr>
          <p:cNvPr id="12293" name="Рисунок 4" descr="prazdnikia-245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155"/>
            <a:ext cx="1465744" cy="146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ed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3948" y="459633"/>
            <a:ext cx="1188132" cy="1084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3263900" y="1773237"/>
            <a:ext cx="31686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/>
              <a:t>В Узбекистане его зовут </a:t>
            </a:r>
            <a:r>
              <a:rPr lang="ru-RU" sz="1000" b="1" dirty="0" err="1"/>
              <a:t>Корбобо</a:t>
            </a:r>
            <a:r>
              <a:rPr lang="ru-RU" sz="1000" b="1" dirty="0"/>
              <a:t>.</a:t>
            </a:r>
            <a:br>
              <a:rPr lang="ru-RU" sz="1000" b="1" dirty="0"/>
            </a:br>
            <a:r>
              <a:rPr lang="ru-RU" sz="1000" b="1" dirty="0"/>
              <a:t> Он одет в полосатый халат и красную тюбетейку. В кишлаки </a:t>
            </a:r>
            <a:r>
              <a:rPr lang="ru-RU" sz="1000" b="1" dirty="0" err="1"/>
              <a:t>Корбобо</a:t>
            </a:r>
            <a:r>
              <a:rPr lang="ru-RU" sz="1000" b="1" dirty="0"/>
              <a:t> въезжает на ослике, навьюченном мешками с </a:t>
            </a:r>
            <a:br>
              <a:rPr lang="ru-RU" sz="1000" b="1" dirty="0"/>
            </a:br>
            <a:r>
              <a:rPr lang="ru-RU" sz="1000" b="1" dirty="0"/>
              <a:t>новогодними подарками. </a:t>
            </a:r>
            <a:br>
              <a:rPr lang="ru-RU" sz="1000" b="1" dirty="0"/>
            </a:br>
            <a:endParaRPr lang="ru-RU" sz="1000" b="1" dirty="0"/>
          </a:p>
        </p:txBody>
      </p:sp>
      <p:pic>
        <p:nvPicPr>
          <p:cNvPr id="10" name="Рисунок 9" descr="171910_340264.jpg"/>
          <p:cNvPicPr>
            <a:picLocks noChangeAspect="1"/>
          </p:cNvPicPr>
          <p:nvPr/>
        </p:nvPicPr>
        <p:blipFill>
          <a:blip r:embed="rId6" cstate="print"/>
          <a:srcRect b="5952"/>
          <a:stretch>
            <a:fillRect/>
          </a:stretch>
        </p:blipFill>
        <p:spPr>
          <a:xfrm>
            <a:off x="315099" y="3045867"/>
            <a:ext cx="1728192" cy="2173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233275" y="5373216"/>
            <a:ext cx="29527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/>
              <a:t>В мусульманские страны в начале мая приходит с подарками старичок по имени </a:t>
            </a:r>
            <a:r>
              <a:rPr lang="ru-RU" sz="1000" b="1" dirty="0" err="1"/>
              <a:t>Хызыр</a:t>
            </a:r>
            <a:r>
              <a:rPr lang="ru-RU" sz="1000" b="1" dirty="0"/>
              <a:t> Ильяс. Носит он красный колпак, обвитый зеленым шарфом и зеленый халат, на котором вышиты цветы</a:t>
            </a:r>
            <a:r>
              <a:rPr lang="ru-RU" b="1" dirty="0"/>
              <a:t>.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2" name="Рисунок 11" descr="171910_3402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244415"/>
            <a:ext cx="936104" cy="1300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6804124" y="1773237"/>
            <a:ext cx="1872456" cy="4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b="1" dirty="0"/>
              <a:t>В Нидерландах подарки детям приносит Чёрный Пит. </a:t>
            </a:r>
            <a:endParaRPr lang="ru-RU" sz="1000" b="1" i="1" dirty="0"/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6804123" y="2163675"/>
            <a:ext cx="21477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b="1" dirty="0"/>
              <a:t> Он носит с собой книжку, в которой записаны все поступки детей, и хорошие и плохие. </a:t>
            </a:r>
          </a:p>
        </p:txBody>
      </p:sp>
      <p:pic>
        <p:nvPicPr>
          <p:cNvPr id="15" name="Рисунок 14" descr="171910_3402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7354" y="3705225"/>
            <a:ext cx="1512167" cy="1840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3263900" y="5546124"/>
            <a:ext cx="36004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/>
              <a:t>В Индии  роль Деда Мороза выполняет богиня </a:t>
            </a:r>
            <a:r>
              <a:rPr lang="ru-RU" sz="1000" b="1" dirty="0" err="1"/>
              <a:t>Лакшми</a:t>
            </a:r>
            <a:r>
              <a:rPr lang="ru-RU" sz="1000" b="1" dirty="0"/>
              <a:t>,</a:t>
            </a:r>
            <a:br>
              <a:rPr lang="ru-RU" sz="1000" b="1" dirty="0"/>
            </a:br>
            <a:r>
              <a:rPr lang="ru-RU" sz="1000" b="1" dirty="0"/>
              <a:t>богиня счастья и процветания. </a:t>
            </a:r>
            <a:r>
              <a:rPr lang="ru-RU" sz="1000" b="1" dirty="0" err="1"/>
              <a:t>Лакшми</a:t>
            </a:r>
            <a:r>
              <a:rPr lang="ru-RU" sz="1000" b="1" dirty="0"/>
              <a:t> обычно изображается и</a:t>
            </a:r>
            <a:br>
              <a:rPr lang="ru-RU" sz="1000" b="1" dirty="0"/>
            </a:br>
            <a:r>
              <a:rPr lang="ru-RU" sz="1000" b="1" dirty="0"/>
              <a:t>описывается как богиня необыкновенной красоты, стоящая на лотосе и </a:t>
            </a:r>
            <a:br>
              <a:rPr lang="ru-RU" sz="1000" b="1" dirty="0"/>
            </a:br>
            <a:r>
              <a:rPr lang="ru-RU" sz="1000" b="1" dirty="0"/>
              <a:t>держащая лотос в каждой из двух рук.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7" name="Picture 4" descr="Blog - All in Abruzz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288" y="3168178"/>
            <a:ext cx="1187624" cy="10351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" name="Прямоугольник 5"/>
          <p:cNvSpPr>
            <a:spLocks noChangeArrowheads="1"/>
          </p:cNvSpPr>
          <p:nvPr/>
        </p:nvSpPr>
        <p:spPr bwMode="auto">
          <a:xfrm>
            <a:off x="6804122" y="4132533"/>
            <a:ext cx="229110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b="1" dirty="0"/>
              <a:t>Еще Италии к детям приходит старушка </a:t>
            </a:r>
            <a:r>
              <a:rPr lang="ru-RU" sz="1000" b="1" dirty="0" err="1"/>
              <a:t>Бефана</a:t>
            </a:r>
            <a:r>
              <a:rPr lang="ru-RU" sz="1000" b="1" dirty="0"/>
              <a:t>.</a:t>
            </a:r>
            <a:br>
              <a:rPr lang="ru-RU" sz="1000" b="1" dirty="0"/>
            </a:br>
            <a:r>
              <a:rPr lang="ru-RU" sz="1000" b="1" dirty="0"/>
              <a:t>В новогоднюю ночь она прилетает в дома через дымоход и приносит хорошим детям подарки, а непослушным достается только зола. Дети заранее развешивают перед камином носки для </a:t>
            </a:r>
            <a:r>
              <a:rPr lang="ru-RU" sz="1000" b="1" dirty="0" err="1"/>
              <a:t>подарков.Существует</a:t>
            </a:r>
            <a:r>
              <a:rPr lang="ru-RU" sz="1000" b="1" dirty="0"/>
              <a:t> также поверье, что если в доме хороший хозяин, </a:t>
            </a:r>
            <a:r>
              <a:rPr lang="ru-RU" sz="1000" b="1" dirty="0" err="1"/>
              <a:t>Бефана</a:t>
            </a:r>
            <a:r>
              <a:rPr lang="ru-RU" sz="1000" b="1" dirty="0"/>
              <a:t> не только подарит подарки его детям, но и перед уходом подметёт пол.</a:t>
            </a:r>
            <a:br>
              <a:rPr lang="ru-RU" sz="1000" b="1" dirty="0"/>
            </a:br>
            <a:endParaRPr lang="ru-RU" sz="1000" b="1" i="1" dirty="0"/>
          </a:p>
        </p:txBody>
      </p:sp>
    </p:spTree>
    <p:extLst>
      <p:ext uri="{BB962C8B-B14F-4D97-AF65-F5344CB8AC3E}">
        <p14:creationId xmlns:p14="http://schemas.microsoft.com/office/powerpoint/2010/main" val="3993713841"/>
      </p:ext>
    </p:extLst>
  </p:cSld>
  <p:clrMapOvr>
    <a:masterClrMapping/>
  </p:clrMapOvr>
  <p:transition spd="slow" advTm="1588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642938" y="4500563"/>
            <a:ext cx="7258050" cy="2143125"/>
          </a:xfrm>
        </p:spPr>
        <p:txBody>
          <a:bodyPr>
            <a:normAutofit lnSpcReduction="10000"/>
          </a:bodyPr>
          <a:lstStyle/>
          <a:p>
            <a:pPr lvl="4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</a:rPr>
              <a:t>               </a:t>
            </a:r>
            <a:r>
              <a:rPr lang="ru-RU" sz="2800" b="1" i="1" smtClean="0">
                <a:solidFill>
                  <a:srgbClr val="002060"/>
                </a:solidFill>
              </a:rPr>
              <a:t>Япония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>
                <a:solidFill>
                  <a:srgbClr val="002060"/>
                </a:solidFill>
              </a:rPr>
              <a:t>  </a:t>
            </a:r>
            <a:r>
              <a:rPr lang="ru-RU" sz="2000" b="1" smtClean="0">
                <a:solidFill>
                  <a:srgbClr val="002060"/>
                </a:solidFill>
              </a:rPr>
              <a:t>Чтобы успешно встретить Новый год в Японии, нужно быть хорошим математиком. Ну хотя бы уметь считать до 108. Почему? Потому что колокола буддийских храмов в новогоднюю ночь бьют 108 раз. ( 18х6 )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>
                <a:solidFill>
                  <a:srgbClr val="002060"/>
                </a:solidFill>
              </a:rPr>
              <a:t>   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b="1" i="1" smtClean="0">
                <a:solidFill>
                  <a:srgbClr val="002060"/>
                </a:solidFill>
              </a:rPr>
              <a:t>    Как встречают Новый год </a:t>
            </a:r>
            <a:br>
              <a:rPr lang="ru-RU" b="1" i="1" smtClean="0">
                <a:solidFill>
                  <a:srgbClr val="002060"/>
                </a:solidFill>
              </a:rPr>
            </a:br>
            <a:r>
              <a:rPr lang="ru-RU" b="1" i="1" smtClean="0">
                <a:solidFill>
                  <a:srgbClr val="002060"/>
                </a:solidFill>
              </a:rPr>
              <a:t>в разных странах мира?</a:t>
            </a:r>
          </a:p>
        </p:txBody>
      </p:sp>
      <p:pic>
        <p:nvPicPr>
          <p:cNvPr id="6148" name="Picture 2" descr="Картинка 3 из 2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71625"/>
            <a:ext cx="40084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Картинка 10 из 20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571625"/>
            <a:ext cx="4581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dd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-39688"/>
            <a:ext cx="9144000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bdm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780928"/>
            <a:ext cx="352225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438" y="18864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rgbClr val="FFC000"/>
                </a:solidFill>
                <a:latin typeface="Arial" charset="0"/>
              </a:rPr>
              <a:t>    Только  у  российского  Деда  Мороза  есть  семья.</a:t>
            </a:r>
          </a:p>
          <a:p>
            <a:pPr algn="ctr" eaLnBrk="1" hangingPunct="1"/>
            <a:r>
              <a:rPr lang="ru-RU" sz="2400" dirty="0">
                <a:solidFill>
                  <a:srgbClr val="FFC000"/>
                </a:solidFill>
                <a:latin typeface="Arial" charset="0"/>
              </a:rPr>
              <a:t> Жена - Зима  и  внучка – Снегурочка.</a:t>
            </a:r>
          </a:p>
        </p:txBody>
      </p:sp>
    </p:spTree>
    <p:extLst>
      <p:ext uri="{BB962C8B-B14F-4D97-AF65-F5344CB8AC3E}">
        <p14:creationId xmlns:p14="http://schemas.microsoft.com/office/powerpoint/2010/main" val="578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4294967295"/>
          </p:nvPr>
        </p:nvSpPr>
        <p:spPr>
          <a:xfrm>
            <a:off x="3481981" y="1700808"/>
            <a:ext cx="3491730" cy="1934640"/>
          </a:xfrm>
        </p:spPr>
        <p:txBody>
          <a:bodyPr>
            <a:normAutofit fontScale="62500" lnSpcReduction="20000"/>
          </a:bodyPr>
          <a:lstStyle/>
          <a:p>
            <a:pPr algn="r" eaLnBrk="1" hangingPunct="1">
              <a:buFont typeface="Arial" charset="0"/>
              <a:buNone/>
            </a:pPr>
            <a:r>
              <a:rPr lang="ru-RU" sz="2600" dirty="0" smtClean="0">
                <a:solidFill>
                  <a:srgbClr val="0000FF"/>
                </a:solidFill>
                <a:latin typeface="Arial" charset="0"/>
              </a:rPr>
              <a:t>Первый детский новогодний утренник, на котором гостьей стала зелёная красавица ёлка, был организован в </a:t>
            </a:r>
            <a:r>
              <a:rPr lang="ru-RU" sz="2600" dirty="0" smtClean="0">
                <a:solidFill>
                  <a:srgbClr val="FF00FF"/>
                </a:solidFill>
                <a:latin typeface="Arial" charset="0"/>
              </a:rPr>
              <a:t>1935 году</a:t>
            </a:r>
            <a:r>
              <a:rPr lang="ru-RU" sz="2600" dirty="0" smtClean="0">
                <a:solidFill>
                  <a:srgbClr val="0000FF"/>
                </a:solidFill>
                <a:latin typeface="Arial" charset="0"/>
              </a:rPr>
              <a:t>. После этого со стороны властей прекратились гонения на ёлку и было узаконено празднование Нового год</a:t>
            </a:r>
            <a:r>
              <a:rPr lang="ru-RU" sz="2600" dirty="0" smtClean="0">
                <a:solidFill>
                  <a:srgbClr val="002060"/>
                </a:solidFill>
                <a:latin typeface="Arial" charset="0"/>
              </a:rPr>
              <a:t>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118" y="188640"/>
            <a:ext cx="3074942" cy="332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2843808" y="15767"/>
            <a:ext cx="4768076" cy="1340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sz="2600" dirty="0" smtClean="0">
                <a:solidFill>
                  <a:srgbClr val="0000FF"/>
                </a:solidFill>
                <a:latin typeface="Arial" charset="0"/>
              </a:rPr>
              <a:t>В нашей стране  было запрещено празднование Рождества, а вместе с этим было запрещено и наряжать в домах ёлки, </a:t>
            </a:r>
          </a:p>
        </p:txBody>
      </p:sp>
      <p:pic>
        <p:nvPicPr>
          <p:cNvPr id="5" name="Рисунок 52" descr="Z:\Документы Наташи\44906706_ori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05775" y="4426882"/>
            <a:ext cx="1410848" cy="2105744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77000" y="3728623"/>
            <a:ext cx="2667000" cy="20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&amp;Tcy;&amp;rcy;&amp;acy;&amp;dcy;&amp;icy;&amp;tscy;&amp;icy;&amp;ocy;&amp;ncy;&amp;ncy;&amp;ycy;&amp;jcy; &amp;rcy;&amp;ucy;&amp;scy;&amp;scy;&amp;kcy;&amp;icy;&amp;jcy; &amp;Dcy;&amp;iecy;&amp;dcy; &amp;Mcy;&amp;ocy;&amp;rcy;&amp;ocy;&amp;zcy; &amp;icy; &amp;vcy;&amp;ncy;&amp;ucy;&amp;chcy;&amp;kcy;&amp;acy; &amp;Scy;&amp;ncy;&amp;iecy;&amp;gcy;&amp;ucy;&amp;rcy;&amp;ocy;&amp;chcy;&amp;kcy;&amp;acy; (PSD) &quot; &amp;SHcy;&amp;acy;&amp;bcy;&amp;lcy;&amp;ocy;&amp;ncy;&amp;ycy; photoshop &amp;icy; &amp;Rcy;&amp;acy;&amp;mcy;&amp;kcy;&amp;icy; &amp;dcy;&amp;lcy;&amp;yacy; &amp;fcy;&amp;ocy;&amp;tcy;&amp;ocy;, &amp;kcy;&amp;lcy;&amp;icy;&amp;pcy;&amp;acy;&amp;rcy;&amp;tcy;&amp;ycy; &amp;vcy;&amp;iecy;&amp;kcy;&amp;tcy;&amp;ocy;&amp;rcy;&amp;ncy;&amp;ycy;&amp;iecy; &amp;icy; &amp;rcy;&amp;acy;&amp;scy;&amp;tcy;&amp;rcy;&amp;ocy;&amp;vcy;&amp;y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365104"/>
            <a:ext cx="1584176" cy="220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799692" y="4052983"/>
            <a:ext cx="2376264" cy="25922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mtClean="0"/>
              <a:t>     И только в  январе 1937 года у Деда Мороза появилась обязательная спутница — Снегурочка.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7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4313" y="214313"/>
            <a:ext cx="79105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По сравнению с другими деревьями, ель удиви-</a:t>
            </a:r>
          </a:p>
          <a:p>
            <a:pPr eaLnBrk="1" hangingPunct="1"/>
            <a:r>
              <a:rPr lang="ru-RU" dirty="0" err="1">
                <a:solidFill>
                  <a:srgbClr val="0000FF"/>
                </a:solidFill>
              </a:rPr>
              <a:t>тельно</a:t>
            </a:r>
            <a:r>
              <a:rPr lang="ru-RU" dirty="0">
                <a:solidFill>
                  <a:srgbClr val="0000FF"/>
                </a:solidFill>
              </a:rPr>
              <a:t> стройна. Издали она похожа на </a:t>
            </a:r>
            <a:r>
              <a:rPr lang="ru-RU" dirty="0" err="1">
                <a:solidFill>
                  <a:srgbClr val="0000FF"/>
                </a:solidFill>
              </a:rPr>
              <a:t>наконеч</a:t>
            </a:r>
            <a:r>
              <a:rPr lang="ru-RU" dirty="0">
                <a:solidFill>
                  <a:srgbClr val="0000FF"/>
                </a:solidFill>
              </a:rPr>
              <a:t>-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ник огромной нацеленной в небо пики  - так прям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её ствол.</a:t>
            </a:r>
          </a:p>
        </p:txBody>
      </p:sp>
      <p:pic>
        <p:nvPicPr>
          <p:cNvPr id="5123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86088"/>
            <a:ext cx="3096344" cy="384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109788"/>
            <a:ext cx="3157538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9190.wav">
            <a:hlinkClick r:id="" action="ppaction://media"/>
          </p:cNvPr>
          <p:cNvPicPr>
            <a:picLocks noChangeAspect="1"/>
          </p:cNvPicPr>
          <p:nvPr>
            <a:wavAudioFile r:embed="rId1" name="DE913F7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500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7" descr="s640x4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610" y="2106158"/>
            <a:ext cx="4402996" cy="45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8822_image_large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713"/>
            <a:ext cx="5502756" cy="4977654"/>
          </a:xfrm>
        </p:spPr>
      </p:pic>
      <p:sp>
        <p:nvSpPr>
          <p:cNvPr id="14338" name="Текст 2"/>
          <p:cNvSpPr>
            <a:spLocks noGrp="1"/>
          </p:cNvSpPr>
          <p:nvPr>
            <p:ph type="body" idx="2"/>
          </p:nvPr>
        </p:nvSpPr>
        <p:spPr>
          <a:xfrm>
            <a:off x="5292725" y="333375"/>
            <a:ext cx="3473450" cy="6048375"/>
          </a:xfrm>
        </p:spPr>
        <p:txBody>
          <a:bodyPr/>
          <a:lstStyle/>
          <a:p>
            <a:pPr algn="ctr"/>
            <a:r>
              <a:rPr lang="ru-RU" sz="3200" smtClean="0">
                <a:solidFill>
                  <a:schemeClr val="bg1"/>
                </a:solidFill>
                <a:latin typeface="Monotype Corsiva" pitchFamily="66" charset="0"/>
              </a:rPr>
              <a:t>В Древней Руси  ёлку не наряжали, этого обычая не было вообще. В новогоднюю ночь люди выходили на улицу, веселились, зажигали фейерверки и дарили друг другу яблоки!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5445125" y="485775"/>
            <a:ext cx="3473450" cy="604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smtClean="0">
                <a:solidFill>
                  <a:schemeClr val="bg1"/>
                </a:solidFill>
                <a:latin typeface="Monotype Corsiva" pitchFamily="66" charset="0"/>
              </a:rPr>
              <a:t>В Древней Руси  ёлку не наряжали, этого обычая не было вообще. В новогоднюю ночь люди выходили на улицу, веселились, зажигали фейерверки и дарили друг другу яблоки!</a:t>
            </a:r>
            <a:endParaRPr lang="ru-RU" sz="32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 bwMode="auto">
          <a:xfrm>
            <a:off x="5890716" y="18993"/>
            <a:ext cx="3050431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fontAlgn="base">
              <a:spcBef>
                <a:spcPts val="300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fontAlgn="base">
              <a:spcBef>
                <a:spcPts val="300"/>
              </a:spcBef>
              <a:spcAft>
                <a:spcPct val="0"/>
              </a:spcAft>
              <a:buClr>
                <a:srgbClr val="00729F"/>
              </a:buClr>
              <a:buSzPct val="8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fontAlgn="base">
              <a:spcBef>
                <a:spcPts val="300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fontAlgn="base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В Древней Руси  ёлку не наряжали, этого обычая не было вообще. В новогоднюю ночь люди выходили на улицу, веселились, зажигали фейерверки и дарили друг другу яблоки!</a:t>
            </a:r>
          </a:p>
        </p:txBody>
      </p:sp>
      <p:pic>
        <p:nvPicPr>
          <p:cNvPr id="7" name="Picture 15" descr="prir9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569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rir9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5775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prir9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26" y="4581128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prir9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381750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6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14313" y="214313"/>
            <a:ext cx="77043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Ель </a:t>
            </a:r>
            <a:r>
              <a:rPr lang="ru-RU" dirty="0" smtClean="0">
                <a:solidFill>
                  <a:srgbClr val="0000FF"/>
                </a:solidFill>
              </a:rPr>
              <a:t>живет </a:t>
            </a:r>
            <a:r>
              <a:rPr lang="ru-RU" dirty="0">
                <a:solidFill>
                  <a:srgbClr val="0000FF"/>
                </a:solidFill>
              </a:rPr>
              <a:t>до 250-300 лет, а бывает и до 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500-600 лет.</a:t>
            </a:r>
          </a:p>
        </p:txBody>
      </p:sp>
      <p:pic>
        <p:nvPicPr>
          <p:cNvPr id="8195" name="Picture 5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547813"/>
            <a:ext cx="3962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100_0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974975"/>
            <a:ext cx="4767263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0" y="548681"/>
            <a:ext cx="37337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Клесты строят на ели гнёзда и выводят птенцов.</a:t>
            </a:r>
          </a:p>
        </p:txBody>
      </p:sp>
      <p:pic>
        <p:nvPicPr>
          <p:cNvPr id="10244" name="Picture 8" descr="C:\Users\Helen\Desktop\временная\0_3074f_78a866ee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5" y="794902"/>
            <a:ext cx="1800201" cy="126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D:\клипарты\новый год\елки\59c4ebda20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80000" flipV="1">
            <a:off x="8014172" y="-47077"/>
            <a:ext cx="670731" cy="83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4"/>
          <p:cNvSpPr>
            <a:spLocks noChangeArrowheads="1" noChangeShapeType="1" noTextEdit="1"/>
          </p:cNvSpPr>
          <p:nvPr/>
        </p:nvSpPr>
        <p:spPr bwMode="auto">
          <a:xfrm>
            <a:off x="270806" y="1"/>
            <a:ext cx="7361894" cy="548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  кем  дружит  ель ?</a:t>
            </a:r>
          </a:p>
        </p:txBody>
      </p:sp>
      <p:pic>
        <p:nvPicPr>
          <p:cNvPr id="9" name="Picture 6" descr="D:\животные\мыши\435670полё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4" y="2461804"/>
            <a:ext cx="1504082" cy="124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944" y="3785504"/>
            <a:ext cx="25779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   Полёвки  и лесные мыши лакомятся семенами </a:t>
            </a:r>
          </a:p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 еловых шишек.</a:t>
            </a:r>
          </a:p>
        </p:txBody>
      </p:sp>
      <p:pic>
        <p:nvPicPr>
          <p:cNvPr id="11" name="Picture 6" descr="D:\животные\медведи\35484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47" y="1211766"/>
            <a:ext cx="1258887" cy="119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 rot="10800000" flipV="1">
            <a:off x="2256220" y="2453368"/>
            <a:ext cx="1759507" cy="56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 Медведи любят устраивать берлоги под ёлками.</a:t>
            </a:r>
          </a:p>
        </p:txBody>
      </p:sp>
      <p:pic>
        <p:nvPicPr>
          <p:cNvPr id="13" name="Picture 5" descr="фили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177" y="753176"/>
            <a:ext cx="1853407" cy="125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435927" y="1817378"/>
            <a:ext cx="26768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     </a:t>
            </a:r>
            <a:r>
              <a:rPr lang="ru-RU" sz="1000" dirty="0">
                <a:solidFill>
                  <a:srgbClr val="0000FF"/>
                </a:solidFill>
              </a:rPr>
              <a:t>А в ельнике мышей караулят филины.</a:t>
            </a:r>
          </a:p>
        </p:txBody>
      </p:sp>
      <p:pic>
        <p:nvPicPr>
          <p:cNvPr id="15" name="Picture 7" descr="C:\Users\Helen\Desktop\временная\0_27696_b17a16f0_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823" y="2461804"/>
            <a:ext cx="1431925" cy="112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578821" y="3662392"/>
            <a:ext cx="2614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    Синицы поедают насекомых на стволах елей.</a:t>
            </a:r>
          </a:p>
        </p:txBody>
      </p:sp>
      <p:pic>
        <p:nvPicPr>
          <p:cNvPr id="17" name="Picture 5" descr="белка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32" y="725676"/>
            <a:ext cx="1546225" cy="104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980932" y="1803742"/>
            <a:ext cx="1964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   Белки вытаскивают семена из шишек елей.</a:t>
            </a:r>
          </a:p>
        </p:txBody>
      </p:sp>
      <p:pic>
        <p:nvPicPr>
          <p:cNvPr id="19" name="Picture 5" descr="еловый усач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8" y="4725144"/>
            <a:ext cx="1696691" cy="118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6158" y="6135107"/>
            <a:ext cx="22578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Кору ели едят еловые усачи и короеды.</a:t>
            </a:r>
          </a:p>
        </p:txBody>
      </p:sp>
      <p:pic>
        <p:nvPicPr>
          <p:cNvPr id="21" name="Picture 5" descr="кислиц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64" y="4991028"/>
            <a:ext cx="939800" cy="9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181117" y="5911177"/>
            <a:ext cx="7954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кислица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468663" y="6234932"/>
            <a:ext cx="37898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 Ель даёт большую тень и поэтому не всякое</a:t>
            </a:r>
          </a:p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растение может  жить в еловом лесу и мириться</a:t>
            </a:r>
          </a:p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с избытком влаги.</a:t>
            </a:r>
          </a:p>
        </p:txBody>
      </p:sp>
      <p:pic>
        <p:nvPicPr>
          <p:cNvPr id="24" name="Picture 6" descr="2 черник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27" y="4991028"/>
            <a:ext cx="1169505" cy="8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7587582" y="5856309"/>
            <a:ext cx="7873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черника</a:t>
            </a:r>
          </a:p>
        </p:txBody>
      </p:sp>
      <p:pic>
        <p:nvPicPr>
          <p:cNvPr id="26" name="Picture 4" descr="грибы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32" y="2753455"/>
            <a:ext cx="1643151" cy="110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940681" y="3939392"/>
            <a:ext cx="19720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Ель дружит и с грибами.</a:t>
            </a:r>
          </a:p>
        </p:txBody>
      </p:sp>
      <p:pic>
        <p:nvPicPr>
          <p:cNvPr id="28" name="Picture 4" descr="дятел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39" y="4398084"/>
            <a:ext cx="1240507" cy="92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915816" y="5333089"/>
            <a:ext cx="25603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  </a:t>
            </a:r>
            <a:r>
              <a:rPr lang="ru-RU" sz="1000" dirty="0">
                <a:solidFill>
                  <a:srgbClr val="0000FF"/>
                </a:solidFill>
              </a:rPr>
              <a:t>Дятлы любят вытаскивать из стволов елей</a:t>
            </a:r>
          </a:p>
          <a:p>
            <a:pPr eaLnBrk="1" hangingPunct="1"/>
            <a:r>
              <a:rPr lang="ru-RU" sz="1000" dirty="0">
                <a:solidFill>
                  <a:srgbClr val="0000FF"/>
                </a:solidFill>
              </a:rPr>
              <a:t> короедов.</a:t>
            </a:r>
          </a:p>
        </p:txBody>
      </p:sp>
    </p:spTree>
    <p:extLst>
      <p:ext uri="{BB962C8B-B14F-4D97-AF65-F5344CB8AC3E}">
        <p14:creationId xmlns:p14="http://schemas.microsoft.com/office/powerpoint/2010/main" val="17493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2214563" y="0"/>
            <a:ext cx="480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i="1">
                <a:solidFill>
                  <a:srgbClr val="FF0066"/>
                </a:solidFill>
              </a:rPr>
              <a:t>Ель щедра и к людям.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 flipV="1">
            <a:off x="4932363" y="2205038"/>
            <a:ext cx="10795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4" name="Line 7"/>
          <p:cNvSpPr>
            <a:spLocks noChangeShapeType="1"/>
          </p:cNvSpPr>
          <p:nvPr/>
        </p:nvSpPr>
        <p:spPr bwMode="auto">
          <a:xfrm>
            <a:off x="5148263" y="3500438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5" name="Line 8"/>
          <p:cNvSpPr>
            <a:spLocks noChangeShapeType="1"/>
          </p:cNvSpPr>
          <p:nvPr/>
        </p:nvSpPr>
        <p:spPr bwMode="auto">
          <a:xfrm flipH="1" flipV="1">
            <a:off x="2987675" y="1989138"/>
            <a:ext cx="11525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 flipH="1">
            <a:off x="2268538" y="3429000"/>
            <a:ext cx="172878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487" name="Picture 10" descr="2 киноп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357688"/>
            <a:ext cx="3733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1" descr="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29125"/>
            <a:ext cx="2089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 descr="Безымянн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0605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3" descr="ткани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49275"/>
            <a:ext cx="24003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1071563" y="61436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бумагу</a:t>
            </a:r>
          </a:p>
        </p:txBody>
      </p:sp>
      <p:sp>
        <p:nvSpPr>
          <p:cNvPr id="20492" name="Text Box 15"/>
          <p:cNvSpPr txBox="1">
            <a:spLocks noChangeArrowheads="1"/>
          </p:cNvSpPr>
          <p:nvPr/>
        </p:nvSpPr>
        <p:spPr bwMode="auto">
          <a:xfrm>
            <a:off x="6927850" y="3529013"/>
            <a:ext cx="1027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ткани</a:t>
            </a:r>
          </a:p>
        </p:txBody>
      </p:sp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4429125" y="6215063"/>
            <a:ext cx="419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фотоплёнки и киноплёнку</a:t>
            </a:r>
          </a:p>
        </p:txBody>
      </p:sp>
      <p:sp>
        <p:nvSpPr>
          <p:cNvPr id="20494" name="Text Box 17"/>
          <p:cNvSpPr txBox="1">
            <a:spLocks noChangeArrowheads="1"/>
          </p:cNvSpPr>
          <p:nvPr/>
        </p:nvSpPr>
        <p:spPr bwMode="auto">
          <a:xfrm>
            <a:off x="611188" y="3357563"/>
            <a:ext cx="1211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картон</a:t>
            </a:r>
          </a:p>
        </p:txBody>
      </p:sp>
      <p:pic>
        <p:nvPicPr>
          <p:cNvPr id="20495" name="Picture 18" descr="киноплён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429125"/>
            <a:ext cx="1673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9" descr="глицери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12969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Text Box 20"/>
          <p:cNvSpPr txBox="1">
            <a:spLocks noChangeArrowheads="1"/>
          </p:cNvSpPr>
          <p:nvPr/>
        </p:nvSpPr>
        <p:spPr bwMode="auto">
          <a:xfrm>
            <a:off x="3059113" y="1196975"/>
            <a:ext cx="160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глицерин</a:t>
            </a:r>
          </a:p>
        </p:txBody>
      </p:sp>
      <p:pic>
        <p:nvPicPr>
          <p:cNvPr id="20498" name="Picture 4" descr="D:\клипарты\новый год\елки\59c4ebda20a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500188"/>
            <a:ext cx="2286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9FE152.wav">
            <a:hlinkClick r:id="" action="ppaction://media"/>
          </p:cNvPr>
          <p:cNvPicPr>
            <a:picLocks noChangeAspect="1"/>
          </p:cNvPicPr>
          <p:nvPr>
            <a:wavAudioFile r:embed="rId1" name="19FE945F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044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покрышки ав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55588"/>
            <a:ext cx="377348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755650" y="2060575"/>
            <a:ext cx="174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покрышки</a:t>
            </a:r>
          </a:p>
        </p:txBody>
      </p:sp>
      <p:pic>
        <p:nvPicPr>
          <p:cNvPr id="21508" name="Picture 6" descr="тка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565525"/>
            <a:ext cx="2095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535238" y="6121400"/>
            <a:ext cx="1027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ткани</a:t>
            </a:r>
          </a:p>
        </p:txBody>
      </p:sp>
      <p:pic>
        <p:nvPicPr>
          <p:cNvPr id="21510" name="Picture 8" descr="целлоф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55588"/>
            <a:ext cx="29686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7019925" y="2636838"/>
            <a:ext cx="173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целлофан</a:t>
            </a:r>
          </a:p>
        </p:txBody>
      </p:sp>
      <p:pic>
        <p:nvPicPr>
          <p:cNvPr id="21512" name="Picture 10" descr="удоб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925888"/>
            <a:ext cx="22431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3995738" y="5805488"/>
            <a:ext cx="182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удобрения</a:t>
            </a:r>
          </a:p>
        </p:txBody>
      </p:sp>
      <p:pic>
        <p:nvPicPr>
          <p:cNvPr id="21514" name="Picture 12" descr="скрип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3998913"/>
            <a:ext cx="29638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7308850" y="616585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скрипки</a:t>
            </a:r>
          </a:p>
        </p:txBody>
      </p:sp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3348038" y="3357563"/>
            <a:ext cx="302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кормовые дрожжи</a:t>
            </a:r>
          </a:p>
        </p:txBody>
      </p:sp>
      <p:pic>
        <p:nvPicPr>
          <p:cNvPr id="21517" name="Picture 16" descr="дрожжи кормовы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189038"/>
            <a:ext cx="143827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9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539750" y="620713"/>
            <a:ext cx="48498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>
                <a:solidFill>
                  <a:srgbClr val="0000FF"/>
                </a:solidFill>
              </a:rPr>
              <a:t>Колкую, зелёную</a:t>
            </a:r>
          </a:p>
          <a:p>
            <a:pPr eaLnBrk="1" hangingPunct="1"/>
            <a:r>
              <a:rPr lang="ru-RU" sz="3200">
                <a:solidFill>
                  <a:srgbClr val="0000FF"/>
                </a:solidFill>
              </a:rPr>
              <a:t>Срубили топором.</a:t>
            </a:r>
          </a:p>
          <a:p>
            <a:pPr eaLnBrk="1" hangingPunct="1"/>
            <a:r>
              <a:rPr lang="ru-RU" sz="3200">
                <a:solidFill>
                  <a:srgbClr val="0000FF"/>
                </a:solidFill>
              </a:rPr>
              <a:t>Колкую, зелёную </a:t>
            </a:r>
          </a:p>
          <a:p>
            <a:pPr eaLnBrk="1" hangingPunct="1"/>
            <a:r>
              <a:rPr lang="ru-RU" sz="3200">
                <a:solidFill>
                  <a:srgbClr val="0000FF"/>
                </a:solidFill>
              </a:rPr>
              <a:t>Принесли к нам в дом</a:t>
            </a:r>
            <a:r>
              <a:rPr lang="ru-RU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6150" name="Picture 6" descr="newy1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2833688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07dollsnatalmagiagifsyn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20955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newy14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68863"/>
            <a:ext cx="266382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48_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633663"/>
            <a:ext cx="2506663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D:\клипарты\новый год\елки\93c2ead47c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7188" y="500063"/>
            <a:ext cx="5357812" cy="2308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Новый год. Украшенная елка.</a:t>
            </a:r>
            <a:b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Все смеются, кружатся вокруг.</a:t>
            </a:r>
            <a:b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А бедняжка плачет втихомолку - </a:t>
            </a:r>
            <a:b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Лишь вчера жила среди подруг.</a:t>
            </a:r>
            <a:b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Не руби ж красавицу лесную,</a:t>
            </a:r>
            <a:b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Если ты природе верный друг!</a:t>
            </a:r>
            <a:endParaRPr lang="ru-RU" b="1">
              <a:solidFill>
                <a:srgbClr val="7030A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3076" name="Picture 4" descr="D:\клипарты\новый год\елки\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28810"/>
            <a:ext cx="4000500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D:\клипарты\новый год\дед мороз и снегурочка\58c789c6f59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0670"/>
            <a:ext cx="267493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45A3350.wav">
            <a:hlinkClick r:id="" action="ppaction://media"/>
          </p:cNvPr>
          <p:cNvPicPr>
            <a:picLocks noRot="1" noChangeAspect="1"/>
          </p:cNvPicPr>
          <p:nvPr>
            <a:wavAudioFile r:embed="rId1" name="F45AADA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92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610229"/>
            <a:ext cx="4752528" cy="12192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В мире осталось очень мало больших лесных массивов не тронутых человеком.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8100" y="333375"/>
            <a:ext cx="79311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    Перед Новым Годом всегда вырубается очень 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 много елей. Но если так будет продолжаться, то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 наши дети будут знакомиться с этим деревом 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 только по картинке.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28625" y="2122052"/>
            <a:ext cx="8501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00CC00"/>
                </a:solidFill>
              </a:rPr>
              <a:t>ПРОБЛЕМА:</a:t>
            </a:r>
            <a:r>
              <a:rPr lang="ru-RU" dirty="0" smtClean="0">
                <a:solidFill>
                  <a:srgbClr val="FF0000"/>
                </a:solidFill>
              </a:rPr>
              <a:t> Что </a:t>
            </a:r>
            <a:r>
              <a:rPr lang="ru-RU" dirty="0">
                <a:solidFill>
                  <a:srgbClr val="FF0000"/>
                </a:solidFill>
              </a:rPr>
              <a:t>же надо делать, чтобы спасти ели?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284663" y="4724400"/>
            <a:ext cx="4105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Стараться использовать 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искусственные ели.</a:t>
            </a:r>
          </a:p>
        </p:txBody>
      </p:sp>
      <p:pic>
        <p:nvPicPr>
          <p:cNvPr id="24581" name="Picture 6" descr="D:\клипарты\новый год\елки\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14600"/>
            <a:ext cx="33575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79388" y="214313"/>
            <a:ext cx="89646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    Ёлки для ёлочных базаров специально выра-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щивают в питомниках. На базарах, правда, про-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дают неказистые, жидкие ёлочки. Почему? Про-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реживая ельники, лесники удаляют слабые ёлки. 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Сильные, хорошие оставляют на семена.</a:t>
            </a:r>
          </a:p>
        </p:txBody>
      </p:sp>
      <p:pic>
        <p:nvPicPr>
          <p:cNvPr id="22533" name="Picture 5" descr="http://www.yaplakal.com/uploads/post-3-129238839439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6400800" cy="4343401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2" name="Picture 4" descr="D:\клипарты\новый год\елки\59c4ebda20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562350"/>
            <a:ext cx="26431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5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otvetin.ru/uploads/posts/2010-01/1263983318_elki.jpg"/>
          <p:cNvPicPr>
            <a:picLocks noChangeAspect="1" noChangeArrowheads="1"/>
          </p:cNvPicPr>
          <p:nvPr/>
        </p:nvPicPr>
        <p:blipFill>
          <a:blip r:embed="rId3"/>
          <a:srcRect b="7999"/>
          <a:stretch>
            <a:fillRect/>
          </a:stretch>
        </p:blipFill>
        <p:spPr bwMode="auto">
          <a:xfrm>
            <a:off x="827584" y="2217689"/>
            <a:ext cx="4762500" cy="242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6" name="Picture 4" descr="http://www.ural56.ru/photos/2011/january2011/67435.jpeg"/>
          <p:cNvPicPr>
            <a:picLocks noChangeAspect="1" noChangeArrowheads="1"/>
          </p:cNvPicPr>
          <p:nvPr/>
        </p:nvPicPr>
        <p:blipFill>
          <a:blip r:embed="rId4" cstate="print"/>
          <a:srcRect r="7558"/>
          <a:stretch>
            <a:fillRect/>
          </a:stretch>
        </p:blipFill>
        <p:spPr bwMode="auto">
          <a:xfrm>
            <a:off x="4970341" y="219884"/>
            <a:ext cx="1041819" cy="209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8" name="Picture 6" descr="http://www.postchernobyl.kiev.ua/wp-content/uploads/2010/12/%D0%95%D0%BB%D0%BA%D0%B8.jpg"/>
          <p:cNvPicPr>
            <a:picLocks noChangeAspect="1" noChangeArrowheads="1"/>
          </p:cNvPicPr>
          <p:nvPr/>
        </p:nvPicPr>
        <p:blipFill>
          <a:blip r:embed="rId5"/>
          <a:srcRect r="21666"/>
          <a:stretch>
            <a:fillRect/>
          </a:stretch>
        </p:blipFill>
        <p:spPr bwMode="auto">
          <a:xfrm>
            <a:off x="324898" y="275063"/>
            <a:ext cx="3863083" cy="227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6" descr="b275393e3d973fcbca095912ec312409_x10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7" y="3758158"/>
            <a:ext cx="4059237" cy="305911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3035" y="5287715"/>
            <a:ext cx="4106810" cy="11075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rgbClr val="FF00FF"/>
                </a:solidFill>
                <a:latin typeface="Monotype Corsiva" pitchFamily="66" charset="0"/>
              </a:rPr>
              <a:t> Ёлка, которую срубил человек , заменится другой в лесу не меньше, чем через 7,5 лет. </a:t>
            </a:r>
            <a:br>
              <a:rPr lang="ru-RU" sz="2400" b="1" dirty="0" smtClean="0">
                <a:solidFill>
                  <a:srgbClr val="FF00FF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FF00FF"/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5690589" y="40085"/>
            <a:ext cx="3330575" cy="57594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rgbClr val="0000FF"/>
                </a:solidFill>
                <a:latin typeface="Monotype Corsiva" pitchFamily="66" charset="0"/>
              </a:rPr>
              <a:t>Хвойные деревья являются единственным источником кислорода зимой, т. к. все другие растения сбрасывают листья. </a:t>
            </a:r>
          </a:p>
        </p:txBody>
      </p:sp>
    </p:spTree>
    <p:extLst>
      <p:ext uri="{BB962C8B-B14F-4D97-AF65-F5344CB8AC3E}">
        <p14:creationId xmlns:p14="http://schemas.microsoft.com/office/powerpoint/2010/main" val="13209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D:\клипарты\новый год\елки\93c2ead47c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357188" y="500063"/>
            <a:ext cx="6143625" cy="1938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Не губите, люди, елочку в лесу,</a:t>
            </a:r>
            <a:b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Не губите елочку - русскую красу!</a:t>
            </a:r>
            <a:b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Не рубите вы ее ради двух-трех дней,</a:t>
            </a:r>
            <a:b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Вам без елки праздничной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                                    будет веселей</a:t>
            </a:r>
            <a:r>
              <a:rPr lang="ru-RU" b="1" dirty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!</a:t>
            </a:r>
          </a:p>
        </p:txBody>
      </p:sp>
      <p:pic>
        <p:nvPicPr>
          <p:cNvPr id="4100" name="Picture 2" descr="D:\клипарты\новый год\елки\88c71dcb81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3"/>
          <a:stretch>
            <a:fillRect/>
          </a:stretch>
        </p:blipFill>
        <p:spPr bwMode="auto">
          <a:xfrm>
            <a:off x="5619750" y="1743075"/>
            <a:ext cx="35242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D:\клипарты\новый год\елки\9c110d8d40e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857496"/>
            <a:ext cx="4800600" cy="360045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07FA3350.wav">
            <a:hlinkClick r:id="" action="ppaction://media"/>
          </p:cNvPr>
          <p:cNvPicPr>
            <a:picLocks noRot="1" noChangeAspect="1"/>
          </p:cNvPicPr>
          <p:nvPr>
            <a:wavAudioFile r:embed="rId1" name="07FA3C4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33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6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942_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2" descr="27_10_2008_0153315001225125081_james_brow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5"/>
          <a:stretch>
            <a:fillRect/>
          </a:stretch>
        </p:blipFill>
        <p:spPr bwMode="auto">
          <a:xfrm>
            <a:off x="684213" y="549275"/>
            <a:ext cx="3049587" cy="3914775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3" descr="image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68638"/>
            <a:ext cx="2822575" cy="332105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427538" y="404813"/>
            <a:ext cx="41767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002060"/>
                </a:solidFill>
              </a:rPr>
              <a:t>Наряжать елку начали  две тысячи лет назад. Раньше люди считали, что в деревьях живут духи, как хорошие, так и плохие. Этим духам нужно делать подарки, чтобы сделать их добрее и получить хороший урожай.</a:t>
            </a:r>
          </a:p>
        </p:txBody>
      </p:sp>
      <p:pic>
        <p:nvPicPr>
          <p:cNvPr id="6" name="F1113677.wav">
            <a:hlinkClick r:id="" action="ppaction://media"/>
          </p:cNvPr>
          <p:cNvPicPr>
            <a:picLocks noChangeAspect="1"/>
          </p:cNvPicPr>
          <p:nvPr>
            <a:wavAudioFile r:embed="rId1" name="F111E6D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152775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74895"/>
      </p:ext>
    </p:extLst>
  </p:cSld>
  <p:clrMapOvr>
    <a:masterClrMapping/>
  </p:clrMapOvr>
  <p:transition spd="slow" advTm="18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301044"/>
            <a:ext cx="11665296" cy="1201551"/>
          </a:xfrm>
        </p:spPr>
      </p:pic>
      <p:pic>
        <p:nvPicPr>
          <p:cNvPr id="5" name="Содержимое 4" descr="67590727_54273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310" y="1016732"/>
            <a:ext cx="4527550" cy="3044428"/>
          </a:xfrm>
        </p:spPr>
      </p:pic>
      <p:pic>
        <p:nvPicPr>
          <p:cNvPr id="6" name="Содержимое 5" descr="deforestation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0909" y="983919"/>
            <a:ext cx="4348162" cy="3312368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8647" y="620688"/>
            <a:ext cx="900958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dirty="0" smtClean="0">
                <a:solidFill>
                  <a:srgbClr val="FF00FF"/>
                </a:solidFill>
                <a:latin typeface="Monotype Corsiva" pitchFamily="66" charset="0"/>
              </a:rPr>
              <a:t>Чтобы вырастить хвойный лес необходимо 100–120 лет. </a:t>
            </a:r>
            <a:br>
              <a:rPr lang="ru-RU" sz="3200" dirty="0" smtClean="0">
                <a:solidFill>
                  <a:srgbClr val="FF00FF"/>
                </a:solidFill>
                <a:latin typeface="Monotype Corsiva" pitchFamily="66" charset="0"/>
              </a:rPr>
            </a:br>
            <a:endParaRPr lang="ru-RU" sz="32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-5718" y="4113286"/>
            <a:ext cx="4841296" cy="539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9E0413"/>
                </a:solidFill>
                <a:latin typeface="Arial" charset="0"/>
                <a:cs typeface="Arial" charset="0"/>
              </a:rPr>
              <a:t>Мгновения радости закончились…</a:t>
            </a:r>
          </a:p>
        </p:txBody>
      </p:sp>
      <p:pic>
        <p:nvPicPr>
          <p:cNvPr id="9" name="Picture 7" descr="6f662de65c9600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60000">
            <a:off x="4675193" y="4594966"/>
            <a:ext cx="2981325" cy="2236787"/>
          </a:xfrm>
          <a:prstGeom prst="rect">
            <a:avLst/>
          </a:prstGeom>
          <a:noFill/>
          <a:ln w="9525">
            <a:solidFill>
              <a:srgbClr val="9E04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svalka_el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1" y="4792262"/>
            <a:ext cx="3667125" cy="2065337"/>
          </a:xfrm>
          <a:prstGeom prst="rect">
            <a:avLst/>
          </a:prstGeom>
          <a:noFill/>
          <a:ln w="9525">
            <a:solidFill>
              <a:srgbClr val="9E04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2978" y="836712"/>
            <a:ext cx="7480920" cy="4032448"/>
          </a:xfrm>
        </p:spPr>
        <p:txBody>
          <a:bodyPr>
            <a:normAutofit lnSpcReduction="10000"/>
          </a:bodyPr>
          <a:lstStyle/>
          <a:p>
            <a:r>
              <a:rPr lang="ru-RU" sz="4000" b="1" i="1" dirty="0" smtClean="0">
                <a:solidFill>
                  <a:srgbClr val="0000FF"/>
                </a:solidFill>
              </a:rPr>
              <a:t>Проблема:  </a:t>
            </a:r>
          </a:p>
          <a:p>
            <a:r>
              <a:rPr lang="ru-RU" sz="3600" b="1" i="1" dirty="0" smtClean="0">
                <a:solidFill>
                  <a:srgbClr val="FF00FF"/>
                </a:solidFill>
              </a:rPr>
              <a:t>Что же делать? Как решить эту проблему?  </a:t>
            </a:r>
          </a:p>
          <a:p>
            <a:r>
              <a:rPr lang="ru-RU" sz="3600" b="1" i="1" dirty="0" smtClean="0">
                <a:solidFill>
                  <a:srgbClr val="FF00FF"/>
                </a:solidFill>
              </a:rPr>
              <a:t>Может, отказаться от традиции  наряжать ель?</a:t>
            </a:r>
          </a:p>
          <a:p>
            <a:r>
              <a:rPr lang="ru-RU" sz="3600" b="1" i="1" dirty="0" smtClean="0">
                <a:solidFill>
                  <a:srgbClr val="FF00FF"/>
                </a:solidFill>
              </a:rPr>
              <a:t>Лишить вас  и всех людей праздника?</a:t>
            </a:r>
          </a:p>
        </p:txBody>
      </p:sp>
      <p:pic>
        <p:nvPicPr>
          <p:cNvPr id="4" name="Рисунок 4" descr="prazdnikia-24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3706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932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0" y="428625"/>
            <a:ext cx="692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>
                <a:latin typeface="Arial" charset="0"/>
              </a:rPr>
              <a:t>Игра  «А  верите  ли  вы …?» 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95288" y="1412875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sz="2400" b="0" i="1">
                <a:latin typeface="Arial" charset="0"/>
              </a:rPr>
              <a:t>А  верите  ли  вы, что  в  России</a:t>
            </a:r>
            <a:br>
              <a:rPr lang="ru-RU" sz="2400" b="0" i="1">
                <a:latin typeface="Arial" charset="0"/>
              </a:rPr>
            </a:br>
            <a:r>
              <a:rPr lang="ru-RU" sz="2400" b="0" i="1">
                <a:latin typeface="Arial" charset="0"/>
              </a:rPr>
              <a:t>Новый  год  раньше  отмечали  1  сентября?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25654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Да, с  1700 года  Пётр </a:t>
            </a:r>
            <a:r>
              <a:rPr lang="en-US" sz="2400" b="0">
                <a:latin typeface="Arial" charset="0"/>
              </a:rPr>
              <a:t>I</a:t>
            </a:r>
            <a:r>
              <a:rPr lang="ru-RU" sz="2400" b="0">
                <a:latin typeface="Arial" charset="0"/>
              </a:rPr>
              <a:t>  издал  указ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праздновать  именно  в  зимние  месяцы.</a:t>
            </a:r>
          </a:p>
        </p:txBody>
      </p:sp>
      <p:pic>
        <p:nvPicPr>
          <p:cNvPr id="20485" name="Picture 13" descr="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8575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 descr="newye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71875"/>
            <a:ext cx="18938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5" descr="click?url=http%3A%2F%2Fzi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75"/>
            <a:ext cx="2041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0" y="428625"/>
            <a:ext cx="692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>
                <a:latin typeface="Arial" charset="0"/>
              </a:rPr>
              <a:t>Игра  «А  верите  ли  вы …?» 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95288" y="1412875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sz="2400" b="0" i="1">
                <a:latin typeface="Arial" charset="0"/>
              </a:rPr>
              <a:t>А  верите  ли  вы, что  в  России</a:t>
            </a:r>
            <a:br>
              <a:rPr lang="ru-RU" sz="2400" b="0" i="1">
                <a:latin typeface="Arial" charset="0"/>
              </a:rPr>
            </a:br>
            <a:r>
              <a:rPr lang="ru-RU" sz="2400" b="0" i="1">
                <a:latin typeface="Arial" charset="0"/>
              </a:rPr>
              <a:t>Новый  год  раньше  отмечали  1  сентября?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25654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Да, с  1700 года  Пётр </a:t>
            </a:r>
            <a:r>
              <a:rPr lang="en-US" sz="2400" b="0">
                <a:latin typeface="Arial" charset="0"/>
              </a:rPr>
              <a:t>I</a:t>
            </a:r>
            <a:r>
              <a:rPr lang="ru-RU" sz="2400" b="0">
                <a:latin typeface="Arial" charset="0"/>
              </a:rPr>
              <a:t>  издал  указ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праздновать  именно  в  зимние  месяцы.</a:t>
            </a:r>
          </a:p>
        </p:txBody>
      </p:sp>
      <p:pic>
        <p:nvPicPr>
          <p:cNvPr id="20485" name="Picture 13" descr="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8575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 descr="newye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71875"/>
            <a:ext cx="18938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5" descr="click?url=http%3A%2F%2Fzi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75"/>
            <a:ext cx="2041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00063" y="642938"/>
            <a:ext cx="8643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0" i="1">
                <a:latin typeface="Arial" charset="0"/>
              </a:rPr>
              <a:t>2.</a:t>
            </a:r>
            <a:r>
              <a:rPr lang="ru-RU"/>
              <a:t> </a:t>
            </a:r>
            <a:r>
              <a:rPr lang="ru-RU" sz="2400" b="0" i="1">
                <a:latin typeface="Arial" charset="0"/>
              </a:rPr>
              <a:t>А  верите  ли  вы, что  в  Японии</a:t>
            </a:r>
            <a:br>
              <a:rPr lang="ru-RU" sz="2400" b="0" i="1">
                <a:latin typeface="Arial" charset="0"/>
              </a:rPr>
            </a:br>
            <a:r>
              <a:rPr lang="ru-RU" sz="2400" b="0" i="1">
                <a:latin typeface="Arial" charset="0"/>
              </a:rPr>
              <a:t>Новый  год наступает  1  января?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215188" y="100012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Да.</a:t>
            </a:r>
          </a:p>
        </p:txBody>
      </p:sp>
      <p:pic>
        <p:nvPicPr>
          <p:cNvPr id="21508" name="Picture 11" descr="56966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928813"/>
            <a:ext cx="4067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69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Нер)Ноэ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500563"/>
            <a:ext cx="2663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8625" y="500063"/>
            <a:ext cx="871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0" i="1">
                <a:latin typeface="Arial" charset="0"/>
              </a:rPr>
              <a:t>3. А  верите  ли  вы, что  в  Панаме  с  последним  ударом часов  улицы  оглашаются  звоном  колоколов,</a:t>
            </a:r>
            <a:br>
              <a:rPr lang="ru-RU" sz="2400" b="0" i="1">
                <a:latin typeface="Arial" charset="0"/>
              </a:rPr>
            </a:br>
            <a:r>
              <a:rPr lang="ru-RU" sz="2400" b="0" i="1">
                <a:latin typeface="Arial" charset="0"/>
              </a:rPr>
              <a:t>сирен  машин, криками, стуками?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57188" y="2571750"/>
            <a:ext cx="442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Да,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все  стараются наделать побольше  шума,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задобрить  Новый  год.</a:t>
            </a:r>
          </a:p>
        </p:txBody>
      </p:sp>
      <p:pic>
        <p:nvPicPr>
          <p:cNvPr id="22533" name="Picture 8" descr="1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71688"/>
            <a:ext cx="3959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51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28624" y="500063"/>
            <a:ext cx="871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0" i="1" dirty="0">
                <a:latin typeface="Arial" charset="0"/>
              </a:rPr>
              <a:t>4</a:t>
            </a:r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. Верите  ли  вы, что  в  Монголии  в  Новый  год</a:t>
            </a:r>
          </a:p>
          <a:p>
            <a:pPr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 принято  поливать  друг  друга</a:t>
            </a:r>
            <a:br>
              <a:rPr lang="ru-RU" sz="2400" i="1" dirty="0">
                <a:solidFill>
                  <a:srgbClr val="0000FF"/>
                </a:solidFill>
                <a:latin typeface="Arial" charset="0"/>
              </a:rPr>
            </a:br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 компотом  из  яблок?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143625" y="1714500"/>
            <a:ext cx="76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Нет.</a:t>
            </a:r>
          </a:p>
        </p:txBody>
      </p:sp>
      <p:pic>
        <p:nvPicPr>
          <p:cNvPr id="23556" name="Picture 13" descr="newy16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786188"/>
            <a:ext cx="1957388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YandexDisk\Мои Яндекс.Картинки\1348042860_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1480"/>
            <a:ext cx="2521893" cy="17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YandexDisk\Мои Яндекс.Картинки\sup-s-bolgarskim-percem-rece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0" y="2284218"/>
            <a:ext cx="2087513" cy="27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YandexDisk\Мои Яндекс.Картинки\kompot-iz-yablok-na-zimu_1350545499_11_ma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" y="4794962"/>
            <a:ext cx="2750717" cy="20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YandexDisk\Мои Яндекс.Картинки\687f579062bcd2019faa1e19dce43c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39" y="5337679"/>
            <a:ext cx="1162099" cy="154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5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28625" y="500063"/>
            <a:ext cx="8715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5. А  верите  ли  вы, что  в  Греции</a:t>
            </a:r>
            <a:br>
              <a:rPr lang="ru-RU" sz="2400" i="1" dirty="0">
                <a:solidFill>
                  <a:srgbClr val="0000FF"/>
                </a:solidFill>
                <a:latin typeface="Arial" charset="0"/>
              </a:rPr>
            </a:br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с  ударом  часов  все  бегут  купаться  в  море? 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285875" y="2000250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Нет.</a:t>
            </a:r>
          </a:p>
        </p:txBody>
      </p:sp>
      <p:pic>
        <p:nvPicPr>
          <p:cNvPr id="24580" name="Picture 7" descr="newy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429000"/>
            <a:ext cx="128587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0607_greec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928813"/>
            <a:ext cx="540543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3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50006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6. Верите  ли  вы, что  в  Швеции  в  Новый  год</a:t>
            </a:r>
          </a:p>
          <a:p>
            <a:pPr algn="ctr"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бьют  о  двери  домов  старую  посуду.</a:t>
            </a:r>
            <a:br>
              <a:rPr lang="ru-RU" sz="2400" i="1" dirty="0">
                <a:solidFill>
                  <a:srgbClr val="0000FF"/>
                </a:solidFill>
                <a:latin typeface="Arial" charset="0"/>
              </a:rPr>
            </a:br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Чем  больше  черепков, тем  больше  счастья?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20716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Да.</a:t>
            </a:r>
          </a:p>
        </p:txBody>
      </p:sp>
      <p:pic>
        <p:nvPicPr>
          <p:cNvPr id="25604" name="Picture 8" descr="newy13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857500"/>
            <a:ext cx="57610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1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85750" y="500063"/>
            <a:ext cx="8858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7. Верите  ли  вы, что  в  Австралии  в  Новый  год принято  мазать  друг  друга  вареньем?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7000875" y="1500188"/>
            <a:ext cx="78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Нет.</a:t>
            </a:r>
          </a:p>
        </p:txBody>
      </p:sp>
      <p:pic>
        <p:nvPicPr>
          <p:cNvPr id="26628" name="Picture 11" descr="j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1600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16141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286000"/>
            <a:ext cx="52800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9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942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 descr="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2" y="75892"/>
            <a:ext cx="1800895" cy="1723737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2551667" y="380931"/>
            <a:ext cx="50760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002060"/>
                </a:solidFill>
              </a:rPr>
              <a:t>Обычай выделять из всех деревьев именно елку и украшать ее на праздник родился у жителей Германии. Елку украшали яблоками –символом плодородия, орехами – символом надежды и яйцами – символом жизни.</a:t>
            </a:r>
          </a:p>
        </p:txBody>
      </p:sp>
      <p:pic>
        <p:nvPicPr>
          <p:cNvPr id="7" name="Picture 7" descr="7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133600"/>
            <a:ext cx="1728192" cy="1712221"/>
          </a:xfrm>
          <a:prstGeom prst="rect">
            <a:avLst/>
          </a:prstGeom>
          <a:noFill/>
          <a:ln w="9525">
            <a:solidFill>
              <a:srgbClr val="9E04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-576759" y="2072197"/>
            <a:ext cx="8605143" cy="900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9E0413"/>
                </a:solidFill>
                <a:cs typeface="Arial" charset="0"/>
              </a:rPr>
              <a:t>Какие деревья ставят на Новый год в других странах?</a:t>
            </a:r>
            <a:br>
              <a:rPr lang="ru-RU" sz="2000" b="1" dirty="0" smtClean="0">
                <a:solidFill>
                  <a:srgbClr val="9E0413"/>
                </a:solidFill>
                <a:cs typeface="Arial" charset="0"/>
              </a:rPr>
            </a:br>
            <a:r>
              <a:rPr lang="ru-RU" sz="2000" b="1" dirty="0" smtClean="0">
                <a:solidFill>
                  <a:srgbClr val="9E0413"/>
                </a:solidFill>
                <a:cs typeface="Arial" charset="0"/>
              </a:rPr>
              <a:t> Ведь хвойные деревья не везде растут.</a:t>
            </a:r>
            <a:endParaRPr lang="ru-RU" sz="2000" b="1" dirty="0" smtClean="0">
              <a:solidFill>
                <a:srgbClr val="9E0413"/>
              </a:solidFill>
              <a:cs typeface="Arial" charset="0"/>
            </a:endParaRPr>
          </a:p>
        </p:txBody>
      </p:sp>
      <p:sp>
        <p:nvSpPr>
          <p:cNvPr id="9" name="Rectangle 4"/>
          <p:cNvSpPr txBox="1">
            <a:spLocks/>
          </p:cNvSpPr>
          <p:nvPr/>
        </p:nvSpPr>
        <p:spPr>
          <a:xfrm>
            <a:off x="5364088" y="3845821"/>
            <a:ext cx="3600400" cy="1728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sz="2800" smtClean="0">
                <a:solidFill>
                  <a:srgbClr val="0000FF"/>
                </a:solidFill>
                <a:cs typeface="Arial" charset="0"/>
              </a:rPr>
              <a:t>    </a:t>
            </a:r>
            <a:r>
              <a:rPr lang="ru-RU" sz="2000" smtClean="0">
                <a:solidFill>
                  <a:srgbClr val="0000FF"/>
                </a:solidFill>
                <a:cs typeface="Arial" charset="0"/>
              </a:rPr>
              <a:t>Во многих странах, кроме елки, дом украшается букетами омелы. Этот обычай происходит из Англии. </a:t>
            </a:r>
            <a:endParaRPr lang="ru-RU" sz="2000" dirty="0" smtClean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" name="Рисунок 2" descr="ss_372618imp_lar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2" y="2972309"/>
            <a:ext cx="1224384" cy="1555891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9062" y="4709916"/>
            <a:ext cx="18886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1000" b="1" dirty="0">
                <a:solidFill>
                  <a:srgbClr val="002060"/>
                </a:solidFill>
              </a:rPr>
              <a:t>На Кубе новогодним деревом является пальма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Рисунок 2" descr="poxutukava0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83" y="2877866"/>
            <a:ext cx="1439391" cy="1744775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130937" y="4863804"/>
            <a:ext cx="34525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b="1" dirty="0">
                <a:solidFill>
                  <a:srgbClr val="002060"/>
                </a:solidFill>
              </a:rPr>
              <a:t>В Австралии и Новой Зеландии новогодним деревом считается </a:t>
            </a:r>
            <a:r>
              <a:rPr lang="ru-RU" sz="1000" b="1" dirty="0" err="1">
                <a:solidFill>
                  <a:srgbClr val="002060"/>
                </a:solidFill>
              </a:rPr>
              <a:t>метросидерос</a:t>
            </a:r>
            <a:r>
              <a:rPr lang="ru-RU" sz="1000" b="1" dirty="0">
                <a:solidFill>
                  <a:srgbClr val="002060"/>
                </a:solidFill>
              </a:rPr>
              <a:t>, который усыпан алыми цветами. Также на него вешают фигурки мишек коала и кенгуру.</a:t>
            </a:r>
          </a:p>
        </p:txBody>
      </p:sp>
    </p:spTree>
    <p:extLst>
      <p:ext uri="{BB962C8B-B14F-4D97-AF65-F5344CB8AC3E}">
        <p14:creationId xmlns:p14="http://schemas.microsoft.com/office/powerpoint/2010/main" val="3084311865"/>
      </p:ext>
    </p:extLst>
  </p:cSld>
  <p:clrMapOvr>
    <a:masterClrMapping/>
  </p:clrMapOvr>
  <p:transition spd="slow" advTm="1890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50006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8. А  верите  ли  вы, что  в  Венгрии</a:t>
            </a:r>
          </a:p>
          <a:p>
            <a:pPr algn="ctr"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вместо  ёлки  украшают  яблони?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16430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Нет.</a:t>
            </a:r>
          </a:p>
        </p:txBody>
      </p:sp>
      <p:pic>
        <p:nvPicPr>
          <p:cNvPr id="27652" name="Picture 9" descr="1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286000"/>
            <a:ext cx="57594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4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42862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 i="1">
                <a:latin typeface="Arial" charset="0"/>
              </a:rPr>
              <a:t>9. А  верите  ли  вы, что  дети  в  Тунисе</a:t>
            </a:r>
            <a:br>
              <a:rPr lang="ru-RU" sz="2400" b="0" i="1">
                <a:latin typeface="Arial" charset="0"/>
              </a:rPr>
            </a:br>
            <a:r>
              <a:rPr lang="ru-RU" sz="2400" b="0" i="1">
                <a:latin typeface="Arial" charset="0"/>
              </a:rPr>
              <a:t>не  отмечают  Новый  год, они  спят?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15716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Нет.</a:t>
            </a:r>
          </a:p>
        </p:txBody>
      </p:sp>
      <p:pic>
        <p:nvPicPr>
          <p:cNvPr id="28676" name="Picture 8" descr="143908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86000"/>
            <a:ext cx="57594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1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57188" y="500063"/>
            <a:ext cx="8786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0000FF"/>
                </a:solidFill>
                <a:latin typeface="Arial" charset="0"/>
              </a:rPr>
              <a:t>11. А  верите ли  вы, что  первая  новогодняя  открытка появилась  в  Лондоне?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071563" y="1714500"/>
            <a:ext cx="8072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 dirty="0">
                <a:solidFill>
                  <a:srgbClr val="FF00FF"/>
                </a:solidFill>
                <a:latin typeface="Arial" charset="0"/>
              </a:rPr>
              <a:t>Да, её  отправил  в  1843  году  по  почте Генри  </a:t>
            </a:r>
            <a:r>
              <a:rPr lang="ru-RU" sz="2400" b="0" dirty="0" err="1">
                <a:solidFill>
                  <a:srgbClr val="FF00FF"/>
                </a:solidFill>
                <a:latin typeface="Arial" charset="0"/>
              </a:rPr>
              <a:t>Коул</a:t>
            </a:r>
            <a:r>
              <a:rPr lang="ru-RU" sz="2400" b="0" dirty="0">
                <a:latin typeface="Arial" charset="0"/>
              </a:rPr>
              <a:t>.</a:t>
            </a:r>
          </a:p>
        </p:txBody>
      </p:sp>
      <p:pic>
        <p:nvPicPr>
          <p:cNvPr id="30724" name="Picture 9" descr="479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286000"/>
            <a:ext cx="29479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 descr="card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000375"/>
            <a:ext cx="40274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9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85750" y="428625"/>
            <a:ext cx="885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13. А  верите  ли  вы, что  на  новогодних  столах</a:t>
            </a:r>
          </a:p>
          <a:p>
            <a:pPr eaLnBrk="1" hangingPunct="1"/>
            <a:r>
              <a:rPr lang="ru-RU" sz="2400" i="1" dirty="0">
                <a:solidFill>
                  <a:srgbClr val="0000FF"/>
                </a:solidFill>
                <a:latin typeface="Arial" charset="0"/>
              </a:rPr>
              <a:t>у  венгров  не  бывает  гусей, уток , кур?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643188" y="1714500"/>
            <a:ext cx="6357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0">
                <a:latin typeface="Arial" charset="0"/>
              </a:rPr>
              <a:t>Да, они  считают, что  если  съешь  птицу, то  может  улететь  счастье.</a:t>
            </a:r>
          </a:p>
        </p:txBody>
      </p:sp>
      <p:pic>
        <p:nvPicPr>
          <p:cNvPr id="32772" name="Picture 7" descr="Шве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571875"/>
            <a:ext cx="39068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normal_DSC_38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86063"/>
            <a:ext cx="23844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2857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14. А  верите  ли  вы, что  в  Гвинее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в  первую  новогоднюю  ночь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принято  водить по улицам слонов?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0" y="1714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Да.</a:t>
            </a:r>
          </a:p>
        </p:txBody>
      </p:sp>
      <p:pic>
        <p:nvPicPr>
          <p:cNvPr id="33796" name="Picture 9" descr="click?url=http%3A%2F%2Fw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357438"/>
            <a:ext cx="57594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1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735013" y="10572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ru-RU" sz="200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0" y="214313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15. А  верите  ли  вы, что  на   Кубе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есть такая  традиция  перед  Новым  годом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наполнять всю  посуду  водой,</a:t>
            </a:r>
            <a:br>
              <a:rPr lang="ru-RU" sz="2400" b="0">
                <a:latin typeface="Arial" charset="0"/>
              </a:rPr>
            </a:br>
            <a:r>
              <a:rPr lang="ru-RU" sz="2400" b="0">
                <a:latin typeface="Arial" charset="0"/>
              </a:rPr>
              <a:t>а  с  наступлением  праздника – выливать  её  из  окон?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0" y="20002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0">
                <a:latin typeface="Arial" charset="0"/>
              </a:rPr>
              <a:t>Да.</a:t>
            </a:r>
          </a:p>
        </p:txBody>
      </p:sp>
      <p:pic>
        <p:nvPicPr>
          <p:cNvPr id="34821" name="Picture 13" descr="click?url=http%3A%2F%2Fsk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643188"/>
            <a:ext cx="52800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6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14313" y="214313"/>
            <a:ext cx="62865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0000FF"/>
                </a:solidFill>
              </a:rPr>
              <a:t>Мне ёлку купили!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Мне ёлку купили!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В лесу на опушке  её не рубили.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А сделали ёлку на добром заводе.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Хорошие дяди, весёлые тёти.</a:t>
            </a:r>
          </a:p>
        </p:txBody>
      </p:sp>
      <p:pic>
        <p:nvPicPr>
          <p:cNvPr id="25603" name="Picture 7" descr="D:\клипарты\ноый год\31e3457ea8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3152775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D:\клипарты\ноый год\885a95a289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571750"/>
            <a:ext cx="27527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D:\клипарты\новый год\елки\f682a313ffb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857375"/>
            <a:ext cx="3529012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A48199.wav">
            <a:hlinkClick r:id="" action="ppaction://media"/>
          </p:cNvPr>
          <p:cNvPicPr>
            <a:picLocks noChangeAspect="1"/>
          </p:cNvPicPr>
          <p:nvPr>
            <a:wavAudioFile r:embed="rId1" name="1A4864E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6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6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5357" y="4904723"/>
            <a:ext cx="830278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 искусственная  ель прослужит вам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один год – в основном елки служат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около 5 лет.</a:t>
            </a:r>
            <a:endParaRPr lang="ru-RU" sz="32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0" name="Picture 4" descr="http://www.sunhome.ru/UsersGallery/wallpapers/36/elka_oboi_na_rabochii_st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3898" y="1256972"/>
            <a:ext cx="6677025" cy="3549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5" descr="D:\анимашки\снежинки\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8575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D:\анимашки\снежинки\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4331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D:\анимашки\снежинки\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571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D:\анимашки\снежинки\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7861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D:\анимашки\снежинки\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862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D:\анимашки\снежинки\52201595_3b9e9827a97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15716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D:\анимашки\снежинки\52201595_3b9e9827a97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428750"/>
            <a:ext cx="15716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F641642.wav">
            <a:hlinkClick r:id="" action="ppaction://media"/>
          </p:cNvPr>
          <p:cNvPicPr>
            <a:picLocks noRot="1" noChangeAspect="1"/>
          </p:cNvPicPr>
          <p:nvPr>
            <a:wavAudioFile r:embed="rId1" name="7F64203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7609" y="196989"/>
            <a:ext cx="742376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«Плюсы» </a:t>
            </a:r>
            <a:r>
              <a:rPr lang="ru-RU" sz="4000" b="1" i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искусственной </a:t>
            </a:r>
            <a:r>
              <a:rPr lang="ru-RU" sz="4000" b="1" i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елки </a:t>
            </a:r>
            <a:endParaRPr lang="ru-RU" sz="4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241415"/>
            <a:ext cx="59766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Она удобна в хранении.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4" name="Picture 4" descr="http://www.new-elka.ru/upload/images/komn/big/bi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272"/>
            <a:ext cx="1872208" cy="2683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82658" y="1299796"/>
            <a:ext cx="6815071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 сможете сэкономить, не покупая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елку каждый год и не выкидывая ее.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492896"/>
            <a:ext cx="8504058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Искусственная елка никогда не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осыпается, и вам не придется убирать по всему дому иголки, когда закончатся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праздники.</a:t>
            </a:r>
            <a:endParaRPr lang="ru-RU" sz="2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239" y="4221088"/>
            <a:ext cx="8655775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Все искусственные елки производятся из специального </a:t>
            </a:r>
            <a:r>
              <a:rPr lang="ru-RU" sz="20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пожаробезопасного</a:t>
            </a:r>
            <a:endParaRPr lang="ru-RU" sz="2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материала. Искусственные елки не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вызывают аллергии.</a:t>
            </a:r>
            <a:endParaRPr lang="ru-RU" sz="2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677" y="5842337"/>
            <a:ext cx="821537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 также можете сэкономить время, если купите елку уже наряженную или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светодиодную</a:t>
            </a:r>
            <a:r>
              <a:rPr lang="ru-RU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9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Текст 2"/>
          <p:cNvSpPr>
            <a:spLocks noGrp="1"/>
          </p:cNvSpPr>
          <p:nvPr>
            <p:ph type="body" idx="2"/>
          </p:nvPr>
        </p:nvSpPr>
        <p:spPr>
          <a:xfrm>
            <a:off x="6011863" y="836613"/>
            <a:ext cx="2754312" cy="5256212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00FF"/>
                </a:solidFill>
                <a:latin typeface="Monotype Corsiva" pitchFamily="66" charset="0"/>
              </a:rPr>
              <a:t>Охранять природу - значит охранять Родину</a:t>
            </a:r>
          </a:p>
        </p:txBody>
      </p:sp>
      <p:pic>
        <p:nvPicPr>
          <p:cNvPr id="6" name="Содержимое 5" descr="PB215823 _____ _ _______ ______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052513"/>
            <a:ext cx="5688012" cy="4464050"/>
          </a:xfrm>
          <a:noFill/>
        </p:spPr>
      </p:pic>
    </p:spTree>
    <p:extLst>
      <p:ext uri="{BB962C8B-B14F-4D97-AF65-F5344CB8AC3E}">
        <p14:creationId xmlns:p14="http://schemas.microsoft.com/office/powerpoint/2010/main" val="355767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942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6" y="-67047"/>
            <a:ext cx="914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3" descr="38620e7a5ec0bf09adad7fba1563766f_1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512416" cy="1707623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4617" y="2420888"/>
            <a:ext cx="25193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b="1" dirty="0">
                <a:solidFill>
                  <a:srgbClr val="002060"/>
                </a:solidFill>
              </a:rPr>
              <a:t>В Индии наряжают банановое дерево.</a:t>
            </a:r>
          </a:p>
        </p:txBody>
      </p:sp>
      <p:pic>
        <p:nvPicPr>
          <p:cNvPr id="7" name="Рисунок 3" descr="xmasboo_01e2b5f7-c5a4-43e0-93be-780e0d01eb7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94" y="201015"/>
            <a:ext cx="1079351" cy="1359936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281175" y="1560951"/>
            <a:ext cx="34559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b="1" dirty="0">
                <a:solidFill>
                  <a:srgbClr val="002060"/>
                </a:solidFill>
              </a:rPr>
              <a:t>Во Вьетнаме елкой служит бамбук, который украшают глиняными рыбками и колокольчиками.</a:t>
            </a:r>
          </a:p>
        </p:txBody>
      </p:sp>
      <p:pic>
        <p:nvPicPr>
          <p:cNvPr id="9" name="Рисунок 2" descr="828ac286ca9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1761"/>
            <a:ext cx="1583779" cy="2076599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976093" y="2543998"/>
            <a:ext cx="32400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 b="1" dirty="0">
                <a:solidFill>
                  <a:srgbClr val="002060"/>
                </a:solidFill>
              </a:rPr>
              <a:t>На </a:t>
            </a:r>
            <a:r>
              <a:rPr lang="ru-RU" sz="1000" b="1" dirty="0" smtClean="0">
                <a:solidFill>
                  <a:srgbClr val="002060"/>
                </a:solidFill>
              </a:rPr>
              <a:t>острове Бали </a:t>
            </a:r>
            <a:r>
              <a:rPr lang="ru-RU" sz="1000" b="1" dirty="0">
                <a:solidFill>
                  <a:srgbClr val="002060"/>
                </a:solidFill>
              </a:rPr>
              <a:t>мастерят </a:t>
            </a:r>
            <a:r>
              <a:rPr lang="ru-RU" sz="1000" b="1" dirty="0" smtClean="0">
                <a:solidFill>
                  <a:srgbClr val="002060"/>
                </a:solidFill>
              </a:rPr>
              <a:t>ёлки </a:t>
            </a:r>
            <a:r>
              <a:rPr lang="ru-RU" sz="1000" b="1" dirty="0">
                <a:solidFill>
                  <a:srgbClr val="002060"/>
                </a:solidFill>
              </a:rPr>
              <a:t>из стеблей риса.</a:t>
            </a:r>
          </a:p>
        </p:txBody>
      </p:sp>
      <p:pic>
        <p:nvPicPr>
          <p:cNvPr id="11" name="Picture 7" descr="0a29d31e18a3e289eafca599d5d58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55" y="3861048"/>
            <a:ext cx="2319583" cy="2489089"/>
          </a:xfrm>
          <a:prstGeom prst="rect">
            <a:avLst/>
          </a:prstGeom>
          <a:noFill/>
          <a:ln w="9525">
            <a:solidFill>
              <a:srgbClr val="9E04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1895" y="3577852"/>
            <a:ext cx="6408960" cy="26346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    Но в странах Европы ёлки появились намного позже – 400 лет назад. </a:t>
            </a:r>
          </a:p>
          <a:p>
            <a:pPr>
              <a:buFont typeface="Arial" charset="0"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России ёлки тоже появились не сразу. Вместо них в кадках выращивали к празднику цветущие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вишни,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так как сначала Новый год праздновали </a:t>
            </a:r>
            <a:r>
              <a:rPr lang="ru-RU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весной.</a:t>
            </a:r>
            <a:endParaRPr lang="ru-RU" sz="2000" dirty="0" smtClean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9039"/>
      </p:ext>
    </p:extLst>
  </p:cSld>
  <p:clrMapOvr>
    <a:masterClrMapping/>
  </p:clrMapOvr>
  <p:transition spd="slow" advTm="5192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Ребята, как  можно сберечь елки, не вырубая их? (ответы детей)</a:t>
            </a:r>
            <a:br>
              <a:rPr lang="ru-RU" sz="2700" dirty="0" smtClean="0"/>
            </a:br>
            <a:r>
              <a:rPr lang="ru-RU" sz="2700" dirty="0" smtClean="0"/>
              <a:t> Люди используют искусственные елки и ёлки, посаженные в вазоны, из которых их можно потом пересадить в почву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http://im2-tub-ru.yandex.net/i?id=e9973d3afe1f6d5e1f9ce61df8c89c9e-30-144&amp;n=21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52839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http://im2-tub-ru.yandex.net/i?id=37bc8dfe6e740899c2161309f5ada111-119-144&amp;n=21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29758"/>
            <a:ext cx="360040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2-tub-ru.yandex.net/i?id=b79e11a69f7c2b9e83f0df807a751fac-03-144&amp;n=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2808312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2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 еще люди придумали елки из фруктов! 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http://im1-tub-ru.yandex.net/i?id=f5f2ec6ee6be1df6b359f26fe89ef274-53-144&amp;n=21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592288" cy="14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http://im3-tub-ru.yandex.net/i?id=e32f9c185b00be0f1d5603818f3dfb72-19-144&amp;n=21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09" y="908720"/>
            <a:ext cx="2880320" cy="14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одержимое 4" descr="http://im2-tub-ru.yandex.net/i?id=7efeaf76f29ee291fdc12c34a9bac288-126-144&amp;n=2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98359"/>
            <a:ext cx="2736303" cy="180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5" descr="http://im3-tub-ru.yandex.net/i?id=c43aa1d74c933860094292adcd595bcd-12-144&amp;n=2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8" y="2757158"/>
            <a:ext cx="2304256" cy="18008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3568" y="2164277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7030A0"/>
                </a:solidFill>
              </a:rPr>
              <a:t>Эти елки сделаны из конфет и из автомобильных покрышек!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30650" y="5102408"/>
            <a:ext cx="4078796" cy="1755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А теперь расскажите мне, что вам  запомнилось или понравилось на занятии.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1" name="Рисунок 10" descr="http://im3-tub-ru.yandex.net/i?id=37027dfa88bc48459375e5a30f8623b6-24-144&amp;n=2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97152"/>
            <a:ext cx="3995874" cy="2040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962400" y="3068960"/>
            <a:ext cx="52197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00FF"/>
                </a:solidFill>
              </a:rPr>
              <a:t>А ёлка лесная осталась 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                                 живая.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Стоит на опушке, макушкой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                             кивая.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Кому? Никому!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Просто – ветру, метели,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Такой же красивой</a:t>
            </a:r>
          </a:p>
          <a:p>
            <a:pPr eaLnBrk="1" hangingPunct="1"/>
            <a:r>
              <a:rPr lang="ru-RU" dirty="0">
                <a:solidFill>
                  <a:srgbClr val="0000FF"/>
                </a:solidFill>
              </a:rPr>
              <a:t>                 не спиленной ели!</a:t>
            </a:r>
          </a:p>
        </p:txBody>
      </p:sp>
      <p:pic>
        <p:nvPicPr>
          <p:cNvPr id="27651" name="Picture 5" descr="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14313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D:\анимашки\анимашки\новыйгод\newy3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18573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D:\клипарты\новый год\елки\70f481739ac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39227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91C6199.wav">
            <a:hlinkClick r:id="" action="ppaction://media"/>
          </p:cNvPr>
          <p:cNvPicPr>
            <a:picLocks noChangeAspect="1"/>
          </p:cNvPicPr>
          <p:nvPr>
            <a:wavAudioFile r:embed="rId1" name="91C6DDF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04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6f6ca3966004cb033d434370e084a0c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2" y="5157192"/>
            <a:ext cx="992187" cy="150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36983261_c0c8b7cd4a2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9515" y="42530"/>
            <a:ext cx="6480175" cy="9367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Задание проектной группе</a:t>
            </a:r>
          </a:p>
        </p:txBody>
      </p:sp>
      <p:pic>
        <p:nvPicPr>
          <p:cNvPr id="10" name="Picture 19" descr="blogentry-14-11973348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5" y="824843"/>
            <a:ext cx="4697027" cy="418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668912" y="2420888"/>
            <a:ext cx="3885912" cy="27363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ПРОЕКТИРОВОЧНЫЙ</a:t>
            </a:r>
          </a:p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(практический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)</a:t>
            </a:r>
          </a:p>
          <a:p>
            <a:pPr algn="ctr"/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Impact"/>
            </a:endParaRPr>
          </a:p>
          <a:p>
            <a:pPr algn="ctr"/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8декабря-</a:t>
            </a:r>
          </a:p>
          <a:p>
            <a:pPr algn="ctr"/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18января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05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0" y="2564240"/>
            <a:ext cx="279526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1.Фотоконкурс «Лесная красавица»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13" descr="DSC0021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600" y="3596367"/>
            <a:ext cx="1506100" cy="15843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549502"/>
            <a:ext cx="7776864" cy="1425469"/>
          </a:xfrm>
          <a:prstGeom prst="rect">
            <a:avLst/>
          </a:prstGeom>
        </p:spPr>
        <p:txBody>
          <a:bodyPr>
            <a:prstTxWarp prst="textFadeDown">
              <a:avLst>
                <a:gd name="adj" fmla="val 24957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00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Times New Roman" pitchFamily="18" charset="0"/>
              </a:rPr>
              <a:t>Экологическая </a:t>
            </a:r>
          </a:p>
          <a:p>
            <a:pPr algn="ctr">
              <a:defRPr/>
            </a:pPr>
            <a:r>
              <a:rPr lang="ru-RU" sz="5400" b="1" dirty="0">
                <a:ln w="11430"/>
                <a:solidFill>
                  <a:srgbClr val="00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Times New Roman" pitchFamily="18" charset="0"/>
              </a:rPr>
              <a:t>операция </a:t>
            </a:r>
          </a:p>
          <a:p>
            <a:pPr algn="ctr">
              <a:defRPr/>
            </a:pPr>
            <a:r>
              <a:rPr lang="ru-RU" sz="5400" b="1" dirty="0">
                <a:ln w="11430"/>
                <a:solidFill>
                  <a:srgbClr val="00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Times New Roman" pitchFamily="18" charset="0"/>
              </a:rPr>
              <a:t>«Ёлочка»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496155" y="2579066"/>
            <a:ext cx="3647845" cy="791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2.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Рейды экологического отряда после новогодних праздников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81983" y="3475763"/>
            <a:ext cx="1944216" cy="722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составили карту-схему размещения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хвойных деревьев на бульваре</a:t>
            </a:r>
          </a:p>
          <a:p>
            <a:pPr>
              <a:buFont typeface="Wingdings" pitchFamily="2" charset="2"/>
              <a:buNone/>
            </a:pPr>
            <a:r>
              <a:rPr lang="ru-RU" sz="1400" dirty="0" smtClean="0">
                <a:solidFill>
                  <a:srgbClr val="0000FF"/>
                </a:solidFill>
              </a:rPr>
              <a:t/>
            </a:r>
            <a:br>
              <a:rPr lang="ru-RU" sz="1400" dirty="0" smtClean="0">
                <a:solidFill>
                  <a:srgbClr val="0000FF"/>
                </a:solidFill>
              </a:rPr>
            </a:br>
            <a:r>
              <a:rPr lang="ru-RU" sz="1100" dirty="0" smtClean="0"/>
              <a:t>     </a:t>
            </a:r>
          </a:p>
        </p:txBody>
      </p:sp>
      <p:pic>
        <p:nvPicPr>
          <p:cNvPr id="10" name="Содержимое 5" descr="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3370881"/>
            <a:ext cx="1547664" cy="124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Содержимое 6" descr="DSC00066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4013" y="5691336"/>
            <a:ext cx="1152127" cy="1166664"/>
          </a:xfrm>
          <a:prstGeom prst="rect">
            <a:avLst/>
          </a:prstGeom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6651704" y="4883301"/>
            <a:ext cx="2492296" cy="755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Состояние деревьев</a:t>
            </a:r>
            <a:br>
              <a:rPr lang="ru-RU" sz="1800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(болезни, повреждения)</a:t>
            </a:r>
          </a:p>
        </p:txBody>
      </p:sp>
      <p:pic>
        <p:nvPicPr>
          <p:cNvPr id="16" name="Содержимое 4" descr="844287876505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871">
            <a:off x="1257724" y="5394572"/>
            <a:ext cx="1148025" cy="14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123728" y="3480702"/>
            <a:ext cx="3517678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Учёт количества выбрасываемых ёлочек в нашем микрорайоне после новогодних праздников</a:t>
            </a:r>
            <a:b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 </a:t>
            </a:r>
            <a:endParaRPr lang="ru-RU" sz="2000" b="1" dirty="0" smtClean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937507" y="4838991"/>
            <a:ext cx="4548906" cy="774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 новогоднего праздника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«За что я лежу в снежном сугробе макушкой вниз?»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Содержимое 10" descr="DSC00087.JPG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88813">
            <a:off x="2657958" y="5788945"/>
            <a:ext cx="1169467" cy="642492"/>
          </a:xfrm>
        </p:spPr>
      </p:pic>
      <p:pic>
        <p:nvPicPr>
          <p:cNvPr id="20" name="Содержимое 12" descr="DSC0022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39236"/>
            <a:ext cx="1152525" cy="94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/>
          </p:cNvSpPr>
          <p:nvPr/>
        </p:nvSpPr>
        <p:spPr>
          <a:xfrm>
            <a:off x="1838482" y="0"/>
            <a:ext cx="4968552" cy="900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  <a:cs typeface="Arial" charset="0"/>
              </a:rPr>
              <a:t>Заключение</a:t>
            </a:r>
          </a:p>
        </p:txBody>
      </p:sp>
      <p:sp>
        <p:nvSpPr>
          <p:cNvPr id="22" name="Rectangle 2"/>
          <p:cNvSpPr>
            <a:spLocks noGrp="1"/>
          </p:cNvSpPr>
          <p:nvPr>
            <p:ph type="title"/>
          </p:nvPr>
        </p:nvSpPr>
        <p:spPr>
          <a:xfrm>
            <a:off x="827088" y="649391"/>
            <a:ext cx="7632700" cy="9001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9E0413"/>
                </a:solidFill>
                <a:cs typeface="Arial" charset="0"/>
              </a:rPr>
              <a:t>Чем можно заменить ёлочку в праздник Нового года</a:t>
            </a:r>
            <a:r>
              <a:rPr lang="ru-RU" sz="3600" dirty="0" smtClean="0">
                <a:cs typeface="Arial" charset="0"/>
              </a:rPr>
              <a:t> ?</a:t>
            </a:r>
          </a:p>
        </p:txBody>
      </p:sp>
      <p:pic>
        <p:nvPicPr>
          <p:cNvPr id="23" name="Picture 11" descr="8246126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31" y="5877376"/>
            <a:ext cx="126496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7748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7" grpId="0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 rot="10573761">
            <a:off x="788547" y="1526323"/>
            <a:ext cx="8008937" cy="5342550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356736">
            <a:off x="1750792" y="1549079"/>
            <a:ext cx="6084448" cy="39703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Школьники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 охрану хвойных деревьев!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Люди добрые! Не рубите, пожалуйста, хвойные деревья, которые растут в лесах и в чертах города! Им больно. Вырубленные деревья быстро высохнут, и вы их выбросите. Вся их красота будет радовать вас недолго.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Чтобы сохранить наши леса, мы          предлагаем заменить живую новогоднюю ёлку композициями из хвойных веток «Хвойными икебанами» и </a:t>
            </a:r>
            <a:r>
              <a:rPr lang="ru-RU" sz="2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искусствен-ными</a:t>
            </a:r>
            <a:r>
              <a:rPr lang="ru-RU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ёлками. Любуйтесь ими!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Ученики </a:t>
            </a:r>
            <a:r>
              <a:rPr lang="ru-RU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2-Б</a:t>
            </a:r>
            <a:endParaRPr lang="ru-RU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Содержимое 4" descr="844287876505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129">
            <a:off x="497036" y="676170"/>
            <a:ext cx="7334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78224" y="404639"/>
            <a:ext cx="7686262" cy="864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FF"/>
                </a:solidFill>
              </a:rPr>
              <a:t>На уроках по развитию речи мы красиво оформим, а затем вы  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раздадите  листовки своим знакомым   «В   защиту   новогодних   ёлок» своим  знакомым</a:t>
            </a:r>
          </a:p>
        </p:txBody>
      </p:sp>
      <p:pic>
        <p:nvPicPr>
          <p:cNvPr id="8" name="Picture 11" descr="8246126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3" y="4725144"/>
            <a:ext cx="1336557" cy="12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70503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 rot="10573761">
            <a:off x="590428" y="2423760"/>
            <a:ext cx="8008937" cy="4039778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21356736">
            <a:off x="1401080" y="2901004"/>
            <a:ext cx="6084448" cy="4801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Содержимое 11" descr="imagesCAZCKNQ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64">
            <a:off x="7148019" y="3159464"/>
            <a:ext cx="69373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Содержимое 4" descr="844287876505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129">
            <a:off x="1107080" y="3092904"/>
            <a:ext cx="7334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52477">
            <a:off x="2107700" y="2616674"/>
            <a:ext cx="5556151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Вопросы для анкеты: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Как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вы готовитесь к новогоднему  празднику?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Что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является символом новогоднего праздника?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Украшаете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ли вы новогоднюю ёлку?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Какую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ёлку украшаете, живую или искусственную?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Какое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хвойное дерево используете для украшения новогодней ёлки?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Чем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можно заменить живую ёлку на новогоднем празднике?</a:t>
            </a:r>
          </a:p>
          <a:p>
            <a:pPr algn="ctr">
              <a:defRPr/>
            </a:pPr>
            <a:endParaRPr lang="ru-RU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91720" y="476672"/>
            <a:ext cx="5296073" cy="12240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smtClean="0"/>
              <a:t> 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Расспросить родителей нашего класса</a:t>
            </a:r>
            <a:br>
              <a:rPr lang="ru-RU" sz="24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  в защиту новогодних «ёлок»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5028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Rot="1" noChangeArrowheads="1"/>
          </p:cNvSpPr>
          <p:nvPr/>
        </p:nvSpPr>
        <p:spPr>
          <a:xfrm>
            <a:off x="792178" y="332656"/>
            <a:ext cx="8244318" cy="12241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Чтобы сохранить наши леса, вы с родителями дома </a:t>
            </a:r>
            <a:r>
              <a:rPr lang="ru-RU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замените новогоднюю ёлку композициями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хвойных веток «Хвойными икебанами» и искусственными ёлками.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24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6" name="Содержимое 7" descr="DSC001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17364">
            <a:off x="6482551" y="2242460"/>
            <a:ext cx="1784619" cy="1196614"/>
          </a:xfrm>
          <a:prstGeom prst="rect">
            <a:avLst/>
          </a:prstGeom>
        </p:spPr>
      </p:pic>
      <p:pic>
        <p:nvPicPr>
          <p:cNvPr id="7" name="Содержимое 10" descr="DSC001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2494387"/>
            <a:ext cx="2088232" cy="1484784"/>
          </a:xfrm>
          <a:prstGeom prst="rect">
            <a:avLst/>
          </a:prstGeom>
        </p:spPr>
      </p:pic>
      <p:pic>
        <p:nvPicPr>
          <p:cNvPr id="8" name="Содержимое 17" descr="DSC001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20288">
            <a:off x="406593" y="2290678"/>
            <a:ext cx="1383917" cy="1463157"/>
          </a:xfrm>
          <a:prstGeom prst="rect">
            <a:avLst/>
          </a:prstGeom>
        </p:spPr>
      </p:pic>
      <p:pic>
        <p:nvPicPr>
          <p:cNvPr id="9" name="Содержимое 7" descr="DSC0014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6935135" y="5273188"/>
            <a:ext cx="1578243" cy="132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8" descr="DSC0014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802" y="5669497"/>
            <a:ext cx="2223294" cy="1134393"/>
          </a:xfrm>
          <a:prstGeom prst="rect">
            <a:avLst/>
          </a:prstGeom>
        </p:spPr>
      </p:pic>
      <p:pic>
        <p:nvPicPr>
          <p:cNvPr id="11" name="Содержимое 11" descr="DSC0009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570" y="3937556"/>
            <a:ext cx="2088232" cy="1308497"/>
          </a:xfrm>
          <a:prstGeom prst="rect">
            <a:avLst/>
          </a:prstGeom>
        </p:spPr>
      </p:pic>
      <p:pic>
        <p:nvPicPr>
          <p:cNvPr id="12" name="Содержимое 6" descr="DSC0989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424" y="5359438"/>
            <a:ext cx="1241202" cy="1444452"/>
          </a:xfrm>
          <a:prstGeom prst="rect">
            <a:avLst/>
          </a:prstGeom>
        </p:spPr>
      </p:pic>
      <p:pic>
        <p:nvPicPr>
          <p:cNvPr id="13" name="Рисунок 12" descr="Рисунок2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2086" y="3990682"/>
            <a:ext cx="2232247" cy="1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6903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Содержимое 3" descr="1200507429_ne_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3733800"/>
            <a:ext cx="2333625" cy="2867025"/>
          </a:xfrm>
        </p:spPr>
      </p:pic>
      <p:pic>
        <p:nvPicPr>
          <p:cNvPr id="15364" name="Picture 2" descr="C:\Documents and Settings\Администратор\Рабочий стол\атестация\1200513709_ne_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2362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C:\Documents and Settings\Администратор\Рабочий стол\атестация\te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0520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C:\Documents and Settings\Администратор\Рабочий стол\атестация\1200513709_ne_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2399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457200" y="152400"/>
            <a:ext cx="4953000" cy="762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Ёлка своими руками ( </a:t>
            </a:r>
            <a:r>
              <a:rPr lang="ru-RU" dirty="0" smtClean="0">
                <a:solidFill>
                  <a:srgbClr val="00CC00"/>
                </a:solidFill>
              </a:rPr>
              <a:t>ИЗГОТОВИТЬ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7" descr="1200507429_ne_4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" y="914400"/>
            <a:ext cx="1524000" cy="1371600"/>
          </a:xfrm>
          <a:prstGeom prst="rect">
            <a:avLst/>
          </a:prstGeom>
        </p:spPr>
      </p:pic>
      <p:pic>
        <p:nvPicPr>
          <p:cNvPr id="9" name="Picture 2" descr="C:\Documents and Settings\Администратор\Рабочий стол\атестация\1200514765_ne_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1447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8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 sz="quarter"/>
          </p:nvPr>
        </p:nvSpPr>
        <p:spPr>
          <a:xfrm>
            <a:off x="827584" y="338254"/>
            <a:ext cx="868680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На уроках ИЗО проведём  конкурс  рисунков</a:t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«Оставим ёлочку в лесу!» </a:t>
            </a:r>
          </a:p>
        </p:txBody>
      </p:sp>
      <p:pic>
        <p:nvPicPr>
          <p:cNvPr id="47108" name="Содержимое 7" descr="11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32305">
            <a:off x="139506" y="2101641"/>
            <a:ext cx="2282920" cy="2189162"/>
          </a:xfrm>
        </p:spPr>
      </p:pic>
      <p:pic>
        <p:nvPicPr>
          <p:cNvPr id="47110" name="Содержимое 9" descr="14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73675">
            <a:off x="6852981" y="1648808"/>
            <a:ext cx="1871663" cy="1646280"/>
          </a:xfrm>
        </p:spPr>
      </p:pic>
      <p:pic>
        <p:nvPicPr>
          <p:cNvPr id="47112" name="Содержимое 6" descr="5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621">
            <a:off x="4280962" y="1642761"/>
            <a:ext cx="1883352" cy="133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Содержимое 17" descr="3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752">
            <a:off x="2377814" y="1729624"/>
            <a:ext cx="1502992" cy="130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Рисунок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403" y="0"/>
            <a:ext cx="1714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42910" y="6315098"/>
            <a:ext cx="7704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2563"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Рисование: «Лесная красавица вокруг друзей-зверей»</a:t>
            </a:r>
          </a:p>
        </p:txBody>
      </p:sp>
      <p:pic>
        <p:nvPicPr>
          <p:cNvPr id="14" name="Рисунок 13" descr="Рисунок5.jpg"/>
          <p:cNvPicPr>
            <a:picLocks noChangeAspect="1"/>
          </p:cNvPicPr>
          <p:nvPr/>
        </p:nvPicPr>
        <p:blipFill rotWithShape="1">
          <a:blip r:embed="rId7"/>
          <a:srcRect l="5114" t="43965" r="19954"/>
          <a:stretch/>
        </p:blipFill>
        <p:spPr>
          <a:xfrm>
            <a:off x="5436096" y="4760351"/>
            <a:ext cx="2270234" cy="1246794"/>
          </a:xfrm>
          <a:prstGeom prst="rect">
            <a:avLst/>
          </a:prstGeom>
        </p:spPr>
      </p:pic>
      <p:pic>
        <p:nvPicPr>
          <p:cNvPr id="15" name="Рисунок 14" descr="Рисунок4.jpg"/>
          <p:cNvPicPr>
            <a:picLocks noChangeAspect="1"/>
          </p:cNvPicPr>
          <p:nvPr/>
        </p:nvPicPr>
        <p:blipFill rotWithShape="1">
          <a:blip r:embed="rId8"/>
          <a:srcRect l="25205" t="15122"/>
          <a:stretch/>
        </p:blipFill>
        <p:spPr>
          <a:xfrm>
            <a:off x="2330000" y="4452398"/>
            <a:ext cx="2193137" cy="18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7449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 sz="quarter"/>
          </p:nvPr>
        </p:nvSpPr>
        <p:spPr>
          <a:xfrm>
            <a:off x="179388" y="0"/>
            <a:ext cx="8964612" cy="141763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уроках труда изготовим поздравительные открытки к новогоднему празднику</a:t>
            </a:r>
          </a:p>
        </p:txBody>
      </p:sp>
      <p:pic>
        <p:nvPicPr>
          <p:cNvPr id="49155" name="Содержимое 6" descr="3.jpe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4508500"/>
            <a:ext cx="1571625" cy="2189163"/>
          </a:xfrm>
        </p:spPr>
      </p:pic>
      <p:pic>
        <p:nvPicPr>
          <p:cNvPr id="49156" name="Содержимое 7" descr="2.jpe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00750">
            <a:off x="5716588" y="1663700"/>
            <a:ext cx="1565275" cy="2189163"/>
          </a:xfrm>
        </p:spPr>
      </p:pic>
      <p:pic>
        <p:nvPicPr>
          <p:cNvPr id="49157" name="Содержимое 8" descr="4.jpeg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51143">
            <a:off x="1784350" y="1595438"/>
            <a:ext cx="1571625" cy="2189162"/>
          </a:xfrm>
        </p:spPr>
      </p:pic>
      <p:pic>
        <p:nvPicPr>
          <p:cNvPr id="49158" name="Содержимое 9" descr="1 (2).jpe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97090">
            <a:off x="7626350" y="1590675"/>
            <a:ext cx="1028700" cy="2189163"/>
          </a:xfrm>
        </p:spPr>
      </p:pic>
      <p:pic>
        <p:nvPicPr>
          <p:cNvPr id="49159" name="Содержимое 6" descr="4 (2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00213"/>
            <a:ext cx="16129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Содержимое 8" descr="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76700"/>
            <a:ext cx="15287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Содержимое 7" descr="3 (2)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8355">
            <a:off x="412750" y="1574800"/>
            <a:ext cx="10509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Содержимое 17" descr="nov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16097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Содержимое 9" descr="DSC0029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708">
            <a:off x="7138988" y="4240213"/>
            <a:ext cx="16414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Содержимое 13" descr="DSC0987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821">
            <a:off x="273050" y="4335463"/>
            <a:ext cx="16414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7729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3553554" y="1020688"/>
            <a:ext cx="3672408" cy="5837311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 216 лет появился обычай на Новый год украшать жилище еловыми ветками. </a:t>
            </a:r>
          </a:p>
          <a:p>
            <a:pPr>
              <a:buFont typeface="Arial" charset="0"/>
              <a:buNone/>
            </a:pP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Сами же ёлки появились намного позже – только через 150 лет.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6150" name="Picture 6" descr="0_23ab8_dc212219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99" y="2648892"/>
            <a:ext cx="3656963" cy="21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1" y="1209675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30" y="2648892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10" y="4141316"/>
            <a:ext cx="71913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4" descr="12936596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1" y="1412775"/>
            <a:ext cx="3389487" cy="453650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99368" y="228600"/>
            <a:ext cx="83590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solidFill>
                  <a:srgbClr val="FF00FF"/>
                </a:solidFill>
                <a:latin typeface="Monotype Corsiva" pitchFamily="66" charset="0"/>
              </a:rPr>
              <a:t>В 1700 году   Петр І установил, что отныне Новый Год будет наступать 1-го января</a:t>
            </a:r>
            <a:endParaRPr lang="ru-RU" b="1" dirty="0">
              <a:solidFill>
                <a:srgbClr val="FF00FF"/>
              </a:solidFill>
              <a:latin typeface="Monotype Corsiva" pitchFamily="66" charset="0"/>
            </a:endParaRPr>
          </a:p>
        </p:txBody>
      </p:sp>
      <p:pic>
        <p:nvPicPr>
          <p:cNvPr id="11" name="Picture 4" descr="D:\Мои рисунки\Аниме\newy9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5963" y="5253000"/>
            <a:ext cx="940473" cy="1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7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 sz="quarter"/>
          </p:nvPr>
        </p:nvSpPr>
        <p:spPr>
          <a:xfrm>
            <a:off x="78867" y="0"/>
            <a:ext cx="8893175" cy="113982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Проведём выставку поделок «Берегите ели!» (потрудились всей семьёй)</a:t>
            </a:r>
          </a:p>
        </p:txBody>
      </p:sp>
      <p:pic>
        <p:nvPicPr>
          <p:cNvPr id="50179" name="Содержимое 16" descr="DSC00245.JP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4005263"/>
            <a:ext cx="1641475" cy="2189162"/>
          </a:xfrm>
        </p:spPr>
      </p:pic>
      <p:pic>
        <p:nvPicPr>
          <p:cNvPr id="50180" name="Содержимое 14" descr="DSC00287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268413"/>
            <a:ext cx="1641475" cy="2189162"/>
          </a:xfrm>
        </p:spPr>
      </p:pic>
      <p:pic>
        <p:nvPicPr>
          <p:cNvPr id="50181" name="Содержимое 15" descr="DSC00251.JP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1125538"/>
            <a:ext cx="2303463" cy="3073400"/>
          </a:xfrm>
        </p:spPr>
      </p:pic>
      <p:pic>
        <p:nvPicPr>
          <p:cNvPr id="50182" name="Содержимое 19" descr="DSC00291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7878" y="4245691"/>
            <a:ext cx="1641475" cy="2189162"/>
          </a:xfrm>
        </p:spPr>
      </p:pic>
      <p:pic>
        <p:nvPicPr>
          <p:cNvPr id="50183" name="Содержимое 8" descr="DSC003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368">
            <a:off x="7008464" y="2052439"/>
            <a:ext cx="17287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Содержимое 11" descr="Поздравление Деду Морозу 16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8753">
            <a:off x="230188" y="1758950"/>
            <a:ext cx="1712912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Содержимое 12" descr="Поздравление Деду Морозу 15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598">
            <a:off x="7502525" y="4668838"/>
            <a:ext cx="16414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Содержимое 6" descr="0_51c32_bda675ee_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11650"/>
            <a:ext cx="20843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Содержимое 7" descr="imagesCAGMKVU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9168">
            <a:off x="112713" y="4457700"/>
            <a:ext cx="1728787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держимое 20" descr="DSC00167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95640">
            <a:off x="452127" y="763642"/>
            <a:ext cx="1209994" cy="1005848"/>
          </a:xfrm>
          <a:prstGeom prst="rect">
            <a:avLst/>
          </a:prstGeom>
        </p:spPr>
      </p:pic>
      <p:pic>
        <p:nvPicPr>
          <p:cNvPr id="13" name="Содержимое 13" descr="DSC0017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6528" y="790477"/>
            <a:ext cx="1727472" cy="1105272"/>
          </a:xfrm>
          <a:prstGeom prst="rect">
            <a:avLst/>
          </a:prstGeom>
        </p:spPr>
      </p:pic>
      <p:pic>
        <p:nvPicPr>
          <p:cNvPr id="14" name="Содержимое 7" descr="DSC06109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1">
            <a:off x="6184771" y="1699567"/>
            <a:ext cx="1172921" cy="107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41936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Открытка-агитка</a:t>
            </a:r>
            <a:r>
              <a:rPr lang="ru-RU" dirty="0" smtClean="0"/>
              <a:t>          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«Спасём ёлки в Новый год!» </a:t>
            </a:r>
          </a:p>
        </p:txBody>
      </p:sp>
      <p:pic>
        <p:nvPicPr>
          <p:cNvPr id="52227" name="Содержимое 6" descr="DSC00361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4" t="48418" r="1186" b="7765"/>
          <a:stretch/>
        </p:blipFill>
        <p:spPr>
          <a:xfrm rot="20529580">
            <a:off x="1232452" y="2244178"/>
            <a:ext cx="1974305" cy="1072604"/>
          </a:xfrm>
        </p:spPr>
      </p:pic>
      <p:pic>
        <p:nvPicPr>
          <p:cNvPr id="52231" name="Содержимое 7" descr="DSC0036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821" r="25000" b="28982"/>
          <a:stretch/>
        </p:blipFill>
        <p:spPr bwMode="auto">
          <a:xfrm>
            <a:off x="7020272" y="2456715"/>
            <a:ext cx="720725" cy="9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576" y="4293096"/>
            <a:ext cx="8136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уроке </a:t>
            </a:r>
            <a:r>
              <a:rPr lang="ru-RU" sz="28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труда 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8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сделаем открытку-агитку 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под девизом «Спасём ёлки в Новый год!», а с обратной стороны агитки </a:t>
            </a:r>
            <a:r>
              <a:rPr lang="ru-RU" sz="28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напишем  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стихи в защиту живых ёлок. </a:t>
            </a:r>
          </a:p>
        </p:txBody>
      </p:sp>
      <p:pic>
        <p:nvPicPr>
          <p:cNvPr id="12" name="Picture 11" descr="8246126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27980"/>
            <a:ext cx="2971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2982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3005" y="0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FF"/>
                </a:solidFill>
              </a:rPr>
              <a:t>Проект «История </a:t>
            </a:r>
            <a:r>
              <a:rPr lang="ru-RU" sz="2800" b="1" i="1" dirty="0">
                <a:solidFill>
                  <a:srgbClr val="FF00FF"/>
                </a:solidFill>
              </a:rPr>
              <a:t>ёлочной </a:t>
            </a:r>
            <a:r>
              <a:rPr lang="ru-RU" sz="2800" b="1" i="1" dirty="0" smtClean="0">
                <a:solidFill>
                  <a:srgbClr val="FF00FF"/>
                </a:solidFill>
              </a:rPr>
              <a:t>игрушки».</a:t>
            </a:r>
            <a:endParaRPr lang="ru-RU" sz="2800" b="1" i="1" dirty="0">
              <a:solidFill>
                <a:srgbClr val="FF00FF"/>
              </a:solidFill>
            </a:endParaRPr>
          </a:p>
        </p:txBody>
      </p:sp>
      <p:pic>
        <p:nvPicPr>
          <p:cNvPr id="6" name="Picture 5" descr="Картинка 38 из 13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4" y="476672"/>
            <a:ext cx="1762255" cy="151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114" y="2071757"/>
            <a:ext cx="1440823" cy="158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31740" anchor="ctr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1.Ёлочные </a:t>
            </a:r>
            <a:r>
              <a:rPr lang="ru-RU" sz="1400" b="1" dirty="0">
                <a:solidFill>
                  <a:srgbClr val="FF0000"/>
                </a:solidFill>
              </a:rPr>
              <a:t>игрушки из прессованного картона. </a:t>
            </a:r>
          </a:p>
          <a:p>
            <a:pPr algn="ctr" eaLnBrk="0" hangingPunct="0"/>
            <a:endParaRPr lang="ru-RU" sz="2400" b="1" dirty="0"/>
          </a:p>
        </p:txBody>
      </p:sp>
      <p:pic>
        <p:nvPicPr>
          <p:cNvPr id="8" name="Picture 5" descr="nbrqnr%20qqx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46" y="5326184"/>
            <a:ext cx="1583977" cy="129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Во второй половине 1930-х годов елочные игрушки стали выпускаться советскими артелями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222" y="548680"/>
            <a:ext cx="2232943" cy="1800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77626" y="2326309"/>
            <a:ext cx="3673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2.Затем </a:t>
            </a:r>
            <a:r>
              <a:rPr lang="ru-RU" sz="1600" b="1" dirty="0">
                <a:solidFill>
                  <a:srgbClr val="FF0000"/>
                </a:solidFill>
              </a:rPr>
              <a:t>русские кустари в небольших артелях стали выпускать игрушки из ваты, ткани, папье-маше, стекла…</a:t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1" name="Picture 7" descr="Картинка 65 из 139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7"/>
          <a:stretch>
            <a:fillRect/>
          </a:stretch>
        </p:blipFill>
        <p:spPr bwMode="auto">
          <a:xfrm>
            <a:off x="229449" y="3403527"/>
            <a:ext cx="2214258" cy="16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Картинка 93 из 139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42" y="605279"/>
            <a:ext cx="2232867" cy="1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408148" y="2113935"/>
            <a:ext cx="2916064" cy="719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ru-RU" sz="1600" b="1" dirty="0" smtClean="0">
                <a:solidFill>
                  <a:srgbClr val="0000FF"/>
                </a:solidFill>
              </a:rPr>
              <a:t>   3. Ёлочные игрушки долгое время продолжали делать из ваты, бумаги и ткани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362805" y="3153912"/>
            <a:ext cx="3097213" cy="86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4. Под ёлку ставили Деда Мороза и Снегурочку</a:t>
            </a:r>
            <a:endParaRPr lang="ru-RU" sz="1800" b="1" dirty="0"/>
          </a:p>
        </p:txBody>
      </p:sp>
      <p:pic>
        <p:nvPicPr>
          <p:cNvPr id="16" name="Picture 6" descr="Noviy%20god%20toy_dedmoro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17" y="3860687"/>
            <a:ext cx="2781146" cy="21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b4083fb5002b933ea84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4" y="5361040"/>
            <a:ext cx="19436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44277" y="5079798"/>
            <a:ext cx="1400125" cy="828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ru-RU" sz="2400" b="1" dirty="0" smtClean="0"/>
          </a:p>
          <a:p>
            <a:pPr>
              <a:lnSpc>
                <a:spcPct val="90000"/>
              </a:lnSpc>
            </a:pPr>
            <a:r>
              <a:rPr lang="ru-RU" sz="4300" b="1" dirty="0" smtClean="0">
                <a:solidFill>
                  <a:srgbClr val="FF00FF"/>
                </a:solidFill>
              </a:rPr>
              <a:t>5. Со временем их </a:t>
            </a:r>
          </a:p>
          <a:p>
            <a:pPr>
              <a:lnSpc>
                <a:spcPct val="90000"/>
              </a:lnSpc>
            </a:pPr>
            <a:r>
              <a:rPr lang="ru-RU" sz="4300" b="1" dirty="0" smtClean="0">
                <a:solidFill>
                  <a:srgbClr val="FF00FF"/>
                </a:solidFill>
              </a:rPr>
              <a:t>стали делать из </a:t>
            </a:r>
          </a:p>
          <a:p>
            <a:pPr>
              <a:lnSpc>
                <a:spcPct val="90000"/>
              </a:lnSpc>
            </a:pPr>
            <a:r>
              <a:rPr lang="ru-RU" sz="4300" b="1" dirty="0" smtClean="0">
                <a:solidFill>
                  <a:srgbClr val="FF00FF"/>
                </a:solidFill>
              </a:rPr>
              <a:t>прочного стекла </a:t>
            </a:r>
          </a:p>
          <a:p>
            <a:pPr>
              <a:lnSpc>
                <a:spcPct val="90000"/>
              </a:lnSpc>
            </a:pPr>
            <a:r>
              <a:rPr lang="ru-RU" sz="4300" b="1" dirty="0" smtClean="0">
                <a:solidFill>
                  <a:srgbClr val="FF00FF"/>
                </a:solidFill>
              </a:rPr>
              <a:t>с использованием</a:t>
            </a:r>
          </a:p>
          <a:p>
            <a:pPr>
              <a:lnSpc>
                <a:spcPct val="90000"/>
              </a:lnSpc>
            </a:pPr>
            <a:r>
              <a:rPr lang="ru-RU" sz="4300" b="1" dirty="0" smtClean="0">
                <a:solidFill>
                  <a:srgbClr val="FF00FF"/>
                </a:solidFill>
              </a:rPr>
              <a:t>стойких красителей). </a:t>
            </a:r>
            <a:br>
              <a:rPr lang="ru-RU" sz="4300" b="1" dirty="0" smtClean="0">
                <a:solidFill>
                  <a:srgbClr val="FF00FF"/>
                </a:solidFill>
              </a:rPr>
            </a:br>
            <a:r>
              <a:rPr lang="ru-RU" sz="4300" b="1" dirty="0" smtClean="0">
                <a:solidFill>
                  <a:srgbClr val="FF00FF"/>
                </a:solidFill>
              </a:rPr>
              <a:t/>
            </a:r>
            <a:br>
              <a:rPr lang="ru-RU" sz="4300" b="1" dirty="0" smtClean="0">
                <a:solidFill>
                  <a:srgbClr val="FF00FF"/>
                </a:solidFill>
              </a:rPr>
            </a:br>
            <a:endParaRPr lang="ru-RU" sz="4300" b="1" dirty="0">
              <a:solidFill>
                <a:srgbClr val="FF00FF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216103" y="3906782"/>
            <a:ext cx="3097212" cy="10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00B050"/>
                </a:solidFill>
              </a:rPr>
              <a:t>7.   И хотя основную массу ёлочных украшений давно делают автоматы,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362806" y="5941723"/>
            <a:ext cx="1395508" cy="859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ru-RU" sz="3500" b="1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3500" b="1" dirty="0" smtClean="0">
                <a:solidFill>
                  <a:srgbClr val="0000FF"/>
                </a:solidFill>
              </a:rPr>
              <a:t> 6.Со временем их </a:t>
            </a:r>
          </a:p>
          <a:p>
            <a:pPr>
              <a:lnSpc>
                <a:spcPct val="90000"/>
              </a:lnSpc>
            </a:pPr>
            <a:r>
              <a:rPr lang="ru-RU" sz="3500" b="1" dirty="0" smtClean="0">
                <a:solidFill>
                  <a:srgbClr val="0000FF"/>
                </a:solidFill>
              </a:rPr>
              <a:t>стали делать из </a:t>
            </a:r>
          </a:p>
          <a:p>
            <a:pPr>
              <a:lnSpc>
                <a:spcPct val="90000"/>
              </a:lnSpc>
            </a:pPr>
            <a:r>
              <a:rPr lang="ru-RU" sz="3500" b="1" dirty="0" smtClean="0">
                <a:solidFill>
                  <a:srgbClr val="0000FF"/>
                </a:solidFill>
              </a:rPr>
              <a:t>прочного стекла </a:t>
            </a:r>
          </a:p>
          <a:p>
            <a:pPr>
              <a:lnSpc>
                <a:spcPct val="90000"/>
              </a:lnSpc>
            </a:pPr>
            <a:r>
              <a:rPr lang="ru-RU" sz="3500" b="1" dirty="0" smtClean="0">
                <a:solidFill>
                  <a:srgbClr val="0000FF"/>
                </a:solidFill>
              </a:rPr>
              <a:t>с использованием</a:t>
            </a:r>
          </a:p>
          <a:p>
            <a:pPr>
              <a:lnSpc>
                <a:spcPct val="90000"/>
              </a:lnSpc>
            </a:pPr>
            <a:r>
              <a:rPr lang="ru-RU" sz="3500" b="1" dirty="0" smtClean="0">
                <a:solidFill>
                  <a:srgbClr val="0000FF"/>
                </a:solidFill>
              </a:rPr>
              <a:t>стойких красителей). </a:t>
            </a:r>
            <a:br>
              <a:rPr lang="ru-RU" sz="3500" b="1" dirty="0" smtClean="0">
                <a:solidFill>
                  <a:srgbClr val="0000FF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21" name="Picture 5" descr="B_238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3" b="13083"/>
          <a:stretch>
            <a:fillRect/>
          </a:stretch>
        </p:blipFill>
        <p:spPr bwMode="auto">
          <a:xfrm>
            <a:off x="4758890" y="6004484"/>
            <a:ext cx="1971541" cy="85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546415" y="4514702"/>
            <a:ext cx="2436588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rgbClr val="00B050"/>
                </a:solidFill>
              </a:rPr>
              <a:t>игрушки выполненные вручную особенно красивы и стоят дороже</a:t>
            </a:r>
            <a:r>
              <a:rPr lang="ru-RU" sz="1600" b="1" dirty="0"/>
              <a:t>.</a:t>
            </a:r>
          </a:p>
        </p:txBody>
      </p:sp>
      <p:pic>
        <p:nvPicPr>
          <p:cNvPr id="23" name="Picture 10" descr="prir9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161" y="407486"/>
            <a:ext cx="7191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prir96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3484513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d2cb88548b80da1cbb645576ccc50fd8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15" y="2887154"/>
            <a:ext cx="10795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prir96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4040053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prir96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14" y="1080176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img.sunhome.ru/UsersGallery/wallpapers/19/16103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1043608" y="4581128"/>
            <a:ext cx="7503294" cy="20877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 smtClean="0">
                <a:solidFill>
                  <a:srgbClr val="FFFF00"/>
                </a:solidFill>
              </a:rPr>
              <a:t>Проведите исследование: </a:t>
            </a:r>
            <a:r>
              <a:rPr lang="ru-RU" dirty="0" smtClean="0">
                <a:solidFill>
                  <a:srgbClr val="FFC000"/>
                </a:solidFill>
              </a:rPr>
              <a:t>Для этого отправьтесь с родителями на рынок , чтобы выяснить стоимость живых ёлок </a:t>
            </a:r>
          </a:p>
          <a:p>
            <a:pPr marL="0" indent="0">
              <a:buNone/>
              <a:defRPr/>
            </a:pPr>
            <a:r>
              <a:rPr lang="ru-RU" dirty="0" smtClean="0">
                <a:solidFill>
                  <a:srgbClr val="FFC000"/>
                </a:solidFill>
              </a:rPr>
              <a:t>   </a:t>
            </a:r>
            <a:r>
              <a:rPr lang="ru-RU" smtClean="0">
                <a:solidFill>
                  <a:srgbClr val="FFC000"/>
                </a:solidFill>
              </a:rPr>
              <a:t>и искусственных 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7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64904"/>
            <a:ext cx="7272808" cy="441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5"/>
          <p:cNvSpPr>
            <a:spLocks noChangeArrowheads="1" noChangeShapeType="1" noTextEdit="1"/>
          </p:cNvSpPr>
          <p:nvPr/>
        </p:nvSpPr>
        <p:spPr bwMode="auto">
          <a:xfrm>
            <a:off x="2987780" y="3949006"/>
            <a:ext cx="5832735" cy="220718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Презентация</a:t>
            </a:r>
          </a:p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(защита работ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)</a:t>
            </a:r>
          </a:p>
          <a:p>
            <a:pPr algn="ctr"/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/>
              </a:rPr>
              <a:t>19января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Impact"/>
            </a:endParaRPr>
          </a:p>
        </p:txBody>
      </p:sp>
      <p:pic>
        <p:nvPicPr>
          <p:cNvPr id="4" name="Содержимое 5" descr="http://im2-tub-ru.yandex.net/i?id=cddc8676ae883e417c9e14f1c9dff9d4-110-144&amp;n=2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10"/>
            <a:ext cx="4463926" cy="32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6" descr="C:\Documents and Settings\9\Рабочий стол\Наумов Вован 10 класс STReeT RaceR\kerstballen_8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70" y="1869579"/>
            <a:ext cx="11953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C:\Documents and Settings\9\Рабочий стол\Наумов Вован 10 класс STReeT RaceR\kerstballen_10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6460" y="579334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 descr="37311790_215"/>
          <p:cNvSpPr>
            <a:spLocks noChangeArrowheads="1"/>
          </p:cNvSpPr>
          <p:nvPr/>
        </p:nvSpPr>
        <p:spPr bwMode="auto">
          <a:xfrm rot="283707">
            <a:off x="774590" y="4201197"/>
            <a:ext cx="1584325" cy="485775"/>
          </a:xfrm>
          <a:prstGeom prst="rightArrow">
            <a:avLst>
              <a:gd name="adj1" fmla="val 50000"/>
              <a:gd name="adj2" fmla="val 81536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Picture 10" descr="5522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05" y="0"/>
            <a:ext cx="19700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22"/>
          <p:cNvSpPr>
            <a:spLocks noChangeArrowheads="1" noChangeShapeType="1" noTextEdit="1"/>
          </p:cNvSpPr>
          <p:nvPr/>
        </p:nvSpPr>
        <p:spPr bwMode="auto">
          <a:xfrm>
            <a:off x="6942448" y="2352179"/>
            <a:ext cx="1727200" cy="9080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Итоги проекта</a:t>
            </a:r>
          </a:p>
          <a:p>
            <a:pPr algn="ctr"/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Impact"/>
            </a:endParaRPr>
          </a:p>
        </p:txBody>
      </p:sp>
      <p:pic>
        <p:nvPicPr>
          <p:cNvPr id="11" name="Picture 14" descr="C:\Documents and Settings\9\Рабочий стол\Наумов Вован 10 класс STReeT RaceR\7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800" y="213519"/>
            <a:ext cx="111918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75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502978" y="4653136"/>
            <a:ext cx="8280920" cy="2204864"/>
          </a:xfrm>
        </p:spPr>
        <p:txBody>
          <a:bodyPr>
            <a:normAutofit/>
          </a:bodyPr>
          <a:lstStyle/>
          <a:p>
            <a:pPr algn="ctr"/>
            <a:r>
              <a:rPr lang="ru-RU" sz="4100" dirty="0" smtClean="0">
                <a:solidFill>
                  <a:srgbClr val="0000FF"/>
                </a:solidFill>
              </a:rPr>
              <a:t>Ребята, а вы не забыли написать письмо с новогодними пожеланиями Деду Морозу?</a:t>
            </a:r>
            <a:endParaRPr lang="ru-RU" sz="5900" dirty="0">
              <a:solidFill>
                <a:srgbClr val="0000FF"/>
              </a:solidFill>
            </a:endParaRPr>
          </a:p>
        </p:txBody>
      </p:sp>
      <p:pic>
        <p:nvPicPr>
          <p:cNvPr id="10" name="Рисунок 9" descr="http://im2-tub-ru.yandex.net/i?id=8008f851ab62a1005a2a89e4f3661d6f-64-144&amp;n=21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6301208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0" descr="5522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2512"/>
            <a:ext cx="19700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4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4"/>
          <p:cNvSpPr>
            <a:spLocks noGrp="1"/>
          </p:cNvSpPr>
          <p:nvPr>
            <p:ph type="ctrTitle"/>
          </p:nvPr>
        </p:nvSpPr>
        <p:spPr>
          <a:xfrm>
            <a:off x="571500" y="1143000"/>
            <a:ext cx="7777163" cy="15113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latin typeface="Arial" charset="0"/>
              </a:rPr>
              <a:t/>
            </a:r>
            <a:br>
              <a:rPr lang="ru-RU" sz="4000" dirty="0" smtClean="0">
                <a:latin typeface="Arial" charset="0"/>
              </a:rPr>
            </a:br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«Самая волшебная новогодняя традиция МЫ пишем </a:t>
            </a:r>
            <a:b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письмо Деду Морозу»</a:t>
            </a:r>
          </a:p>
        </p:txBody>
      </p:sp>
      <p:pic>
        <p:nvPicPr>
          <p:cNvPr id="4" name="Picture 6" descr="C:\Documents and Settings\9\Рабочий стол\kerstkados_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060" y="3357562"/>
            <a:ext cx="397501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15" descr="http://priroda.inc.ru/prazdnik/gif1/lines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6215063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 descr="C:\Documents and Settings\9\Рабочий стол\Шерстобитова Юлия 10 класс\kerstballen_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4064" y="3018967"/>
            <a:ext cx="3232225" cy="3232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17" descr="C:\Documents and Settings\9\Рабочий стол\Наумов Вован 10 класс STReeT RaceR\kerstballen_3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1714500"/>
            <a:ext cx="990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v_lesu_rodilas_elochka_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8392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http://priroda.inc.ru/prazdnik/gif1/lines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500063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5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914400" y="857250"/>
            <a:ext cx="8229600" cy="17573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i="1" smtClean="0">
                <a:latin typeface="Monotype Corsiva" pitchFamily="66" charset="0"/>
              </a:rPr>
              <a:t>Отвечать на письма Деду Морозу помогают Снегурочка, зайчишки и </a:t>
            </a:r>
          </a:p>
          <a:p>
            <a:pPr algn="ctr" eaLnBrk="1" hangingPunct="1">
              <a:buFont typeface="Arial" charset="0"/>
              <a:buNone/>
            </a:pPr>
            <a:r>
              <a:rPr lang="ru-RU" i="1" smtClean="0">
                <a:latin typeface="Monotype Corsiva" pitchFamily="66" charset="0"/>
              </a:rPr>
              <a:t>не только  сказочные герои:  </a:t>
            </a:r>
          </a:p>
        </p:txBody>
      </p:sp>
      <p:sp>
        <p:nvSpPr>
          <p:cNvPr id="5123" name="Прямоугольник 3"/>
          <p:cNvSpPr>
            <a:spLocks noChangeArrowheads="1"/>
          </p:cNvSpPr>
          <p:nvPr/>
        </p:nvSpPr>
        <p:spPr bwMode="auto">
          <a:xfrm>
            <a:off x="714375" y="4429125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 dirty="0"/>
              <a:t>Управление </a:t>
            </a:r>
            <a:r>
              <a:rPr lang="ru-RU" i="1" dirty="0" smtClean="0"/>
              <a:t> </a:t>
            </a:r>
            <a:r>
              <a:rPr lang="ru-RU" i="1" dirty="0"/>
              <a:t>почтовой службы даже разработало и утвердило специальный штемпель почты Деда Мороза, поэтому письмо от него ни с какими другими не спутать.</a:t>
            </a:r>
          </a:p>
        </p:txBody>
      </p:sp>
      <p:pic>
        <p:nvPicPr>
          <p:cNvPr id="5124" name="Picture 7" descr="C:\Documents and Settings\9\Рабочий стол\lines04 (1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428625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C:\Documents and Settings\9\Рабочий стол\lines04 (1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6072188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" descr="C:\Documents and Settings\9\Рабочий стол\arreslee_5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81638"/>
            <a:ext cx="14287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AutoShape 3" descr="Картинка 12 из 11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25" name="Picture 5" descr="Картинка 12 из 11055"/>
          <p:cNvPicPr>
            <a:picLocks noChangeAspect="1" noChangeArrowheads="1"/>
          </p:cNvPicPr>
          <p:nvPr/>
        </p:nvPicPr>
        <p:blipFill>
          <a:blip r:embed="rId4"/>
          <a:srcRect t="9237" r="23706"/>
          <a:stretch>
            <a:fillRect/>
          </a:stretch>
        </p:blipFill>
        <p:spPr bwMode="auto">
          <a:xfrm>
            <a:off x="0" y="2000240"/>
            <a:ext cx="283088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Picture 7" descr="Картинка 34 из 110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2500306"/>
            <a:ext cx="2477578" cy="185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9" name="Picture 9" descr="Картинка 33 из 61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2714620"/>
            <a:ext cx="2143140" cy="161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1" name="Picture 11" descr="Картинка 144 из 618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1500174"/>
            <a:ext cx="1428760" cy="221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2" name="Picture 13" descr="Картинка 18 из 9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3" y="4714875"/>
            <a:ext cx="1452562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5" descr="Картинка 7 из 9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38" y="4286250"/>
            <a:ext cx="15001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:\Documents and Settings\9\Рабочий стол\Наумов Вован 10 класс STReeT RaceR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3" y="187326"/>
            <a:ext cx="111918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C:\Documents and Settings\9\Рабочий стол\Наумов Вован 10 класс STReeT RaceR\kerstballen_8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41431" y="3439660"/>
            <a:ext cx="11953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0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714375" y="1143000"/>
            <a:ext cx="65008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 dirty="0"/>
              <a:t>А вот о содержании письма надо </a:t>
            </a:r>
            <a:r>
              <a:rPr lang="ru-RU" sz="2000" i="1" dirty="0" smtClean="0"/>
              <a:t>ХОРОШО ПОДУМАТЬ. </a:t>
            </a:r>
            <a:r>
              <a:rPr lang="ru-RU" sz="2000" i="1" dirty="0"/>
              <a:t>Т</a:t>
            </a:r>
            <a:r>
              <a:rPr lang="ru-RU" sz="2000" i="1" dirty="0" smtClean="0"/>
              <a:t>ребовать </a:t>
            </a:r>
            <a:r>
              <a:rPr lang="ru-RU" sz="2000" i="1" dirty="0"/>
              <a:t>«хочу в подарок то-то и то-то» - неправильно. Всякие игрушки родители и так тебе подарят, а Дедушке Морозу интересно узнать о том, </a:t>
            </a:r>
            <a:r>
              <a:rPr lang="ru-RU" sz="2000" i="1" dirty="0">
                <a:solidFill>
                  <a:srgbClr val="0000FF"/>
                </a:solidFill>
              </a:rPr>
              <a:t>как ты живешь, а ещё ему можно поведать о самой сокровенной Мечте.</a:t>
            </a:r>
            <a:r>
              <a:rPr lang="ru-RU" sz="2000" i="1" dirty="0"/>
              <a:t> Дед Мороз будет очень стараться её исполнить, а если он ещё и игрушку подарит – это будет просто сюрприз! Неплохо вложить в письмо Деду Морозу подарок: </a:t>
            </a:r>
            <a:r>
              <a:rPr lang="ru-RU" sz="2000" i="1" dirty="0">
                <a:solidFill>
                  <a:srgbClr val="0000FF"/>
                </a:solidFill>
              </a:rPr>
              <a:t>какую-нибудь поделку или рисунок.</a:t>
            </a:r>
            <a:r>
              <a:rPr lang="ru-RU" sz="2000" i="1" dirty="0"/>
              <a:t> </a:t>
            </a:r>
            <a:r>
              <a:rPr lang="ru-RU" sz="2000" i="1" dirty="0" smtClean="0"/>
              <a:t>                      </a:t>
            </a:r>
            <a:r>
              <a:rPr lang="ru-RU" sz="2000" i="1" dirty="0" smtClean="0">
                <a:solidFill>
                  <a:srgbClr val="FF00FF"/>
                </a:solidFill>
              </a:rPr>
              <a:t>Вложить </a:t>
            </a:r>
            <a:r>
              <a:rPr lang="ru-RU" sz="2000" i="1" dirty="0">
                <a:solidFill>
                  <a:srgbClr val="FF00FF"/>
                </a:solidFill>
              </a:rPr>
              <a:t>письмо и картинку в конверт</a:t>
            </a:r>
          </a:p>
          <a:p>
            <a:pPr algn="ctr"/>
            <a:r>
              <a:rPr lang="ru-RU" sz="2000" i="1" dirty="0">
                <a:solidFill>
                  <a:srgbClr val="FF00FF"/>
                </a:solidFill>
              </a:rPr>
              <a:t>                   и по дороге в </a:t>
            </a:r>
            <a:r>
              <a:rPr lang="ru-RU" sz="2000" i="1" dirty="0" smtClean="0">
                <a:solidFill>
                  <a:srgbClr val="FF00FF"/>
                </a:solidFill>
              </a:rPr>
              <a:t>школу</a:t>
            </a:r>
            <a:endParaRPr lang="ru-RU" sz="2000" i="1" dirty="0">
              <a:solidFill>
                <a:srgbClr val="FF00FF"/>
              </a:solidFill>
            </a:endParaRPr>
          </a:p>
          <a:p>
            <a:pPr algn="ctr"/>
            <a:r>
              <a:rPr lang="ru-RU" sz="2000" i="1" dirty="0">
                <a:solidFill>
                  <a:srgbClr val="FF00FF"/>
                </a:solidFill>
              </a:rPr>
              <a:t> </a:t>
            </a:r>
            <a:r>
              <a:rPr lang="ru-RU" sz="2000" i="1" dirty="0" smtClean="0">
                <a:solidFill>
                  <a:srgbClr val="FF00FF"/>
                </a:solidFill>
              </a:rPr>
              <a:t>бросить </a:t>
            </a:r>
            <a:r>
              <a:rPr lang="ru-RU" sz="2000" i="1" dirty="0">
                <a:solidFill>
                  <a:srgbClr val="FF00FF"/>
                </a:solidFill>
              </a:rPr>
              <a:t>в почтовый ящик.</a:t>
            </a:r>
            <a:endParaRPr lang="ru-RU" sz="2000" dirty="0">
              <a:solidFill>
                <a:srgbClr val="FF00FF"/>
              </a:solidFill>
            </a:endParaRPr>
          </a:p>
        </p:txBody>
      </p:sp>
      <p:pic>
        <p:nvPicPr>
          <p:cNvPr id="7171" name="Picture 7" descr="C:\Documents and Settings\9\Рабочий стол\lines04 (1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143625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Картинка 7 из 11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43420"/>
            <a:ext cx="2071670" cy="165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8" descr="http://priroda.inc.ru/prazdnik/anima/kerst/denbomen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42875"/>
            <a:ext cx="44862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 descr="C:\Documents and Settings\9\Рабочий стол\xmaskid2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25" y="428625"/>
            <a:ext cx="214312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C:\Documents and Settings\9\Рабочий стол\Наумов Вован 10 класс STReeT RaceR\kerstballen_10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0272" y="4581128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45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1116013" y="836613"/>
            <a:ext cx="76327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ru-RU" sz="3600" smtClean="0">
                <a:latin typeface="Monotype Corsiva" pitchFamily="66" charset="0"/>
              </a:rPr>
              <a:t>Итак  ,письмо готово!</a:t>
            </a:r>
          </a:p>
          <a:p>
            <a:pPr eaLnBrk="1" hangingPunct="1">
              <a:buFont typeface="Arial" charset="0"/>
              <a:buNone/>
            </a:pPr>
            <a:r>
              <a:rPr lang="ru-RU" sz="3600" smtClean="0">
                <a:latin typeface="Monotype Corsiva" pitchFamily="66" charset="0"/>
              </a:rPr>
              <a:t> Самое время отправить его по </a:t>
            </a:r>
            <a:endParaRPr lang="ru-RU" sz="36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3600" smtClean="0">
                <a:latin typeface="Monotype Corsiva" pitchFamily="66" charset="0"/>
              </a:rPr>
              <a:t>нужному адресу: </a:t>
            </a:r>
          </a:p>
          <a:p>
            <a:pPr eaLnBrk="1" hangingPunct="1">
              <a:buFont typeface="Arial" charset="0"/>
              <a:buNone/>
            </a:pPr>
            <a:r>
              <a:rPr lang="ru-RU" smtClean="0"/>
              <a:t>    </a:t>
            </a:r>
            <a:r>
              <a:rPr lang="ru-RU" b="1" smtClean="0">
                <a:solidFill>
                  <a:srgbClr val="FF0000"/>
                </a:solidFill>
              </a:rPr>
              <a:t>162390, Вологодская область, г. Великий Устюг, Дом Деда Мороза.</a:t>
            </a:r>
            <a:r>
              <a:rPr lang="ru-RU" b="1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sz="3600" smtClean="0">
                <a:latin typeface="Monotype Corsiva" pitchFamily="66" charset="0"/>
              </a:rPr>
              <a:t>  Или оставить </a:t>
            </a:r>
          </a:p>
          <a:p>
            <a:pPr eaLnBrk="1" hangingPunct="1">
              <a:buFont typeface="Arial" charset="0"/>
              <a:buNone/>
            </a:pPr>
            <a:r>
              <a:rPr lang="ru-RU" sz="3600" smtClean="0">
                <a:latin typeface="Monotype Corsiva" pitchFamily="66" charset="0"/>
              </a:rPr>
              <a:t>      его на сайте его почты</a:t>
            </a:r>
            <a:r>
              <a:rPr lang="ru-RU" b="1" smtClean="0"/>
              <a:t> 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              </a:t>
            </a:r>
            <a:r>
              <a:rPr lang="ru-RU" b="1" smtClean="0">
                <a:solidFill>
                  <a:srgbClr val="FF0000"/>
                </a:solidFill>
                <a:hlinkClick r:id="rId2"/>
              </a:rPr>
              <a:t>www.pochta-dm.ru</a:t>
            </a:r>
            <a:r>
              <a:rPr lang="ru-RU" b="1" smtClean="0"/>
              <a:t>.</a:t>
            </a:r>
            <a:endParaRPr lang="ru-RU" smtClean="0"/>
          </a:p>
        </p:txBody>
      </p:sp>
      <p:pic>
        <p:nvPicPr>
          <p:cNvPr id="8195" name="Picture 7" descr="C:\Documents and Settings\9\Рабочий стол\lines04 (1)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616585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animaux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3786188"/>
            <a:ext cx="19335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Santa002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688" y="642938"/>
            <a:ext cx="201136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Картинка 9 из 23042"/>
          <p:cNvPicPr>
            <a:picLocks noChangeAspect="1" noChangeArrowheads="1"/>
          </p:cNvPicPr>
          <p:nvPr/>
        </p:nvPicPr>
        <p:blipFill>
          <a:blip r:embed="rId6"/>
          <a:srcRect r="28563"/>
          <a:stretch>
            <a:fillRect/>
          </a:stretch>
        </p:blipFill>
        <p:spPr bwMode="auto">
          <a:xfrm>
            <a:off x="2724" y="4512512"/>
            <a:ext cx="1654045" cy="186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38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картинки рождество\0a35337a33b704bca78e90e62f859d1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4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-315416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38385"/>
            <a:ext cx="4136355" cy="3174591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 вот вам библейская история про ёлку.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2000 лет 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назад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произошло небывалое событие — родился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Сын Божий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3500438"/>
            <a:ext cx="55006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7000875" y="2357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10" name="Picture 3" descr="C:\Documents and Settings\Admin\Рабочий стол\картинки рождество\930440ac56ce9216e4684af6b1bb5d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6" y="3091349"/>
            <a:ext cx="43767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932040" y="3839835"/>
            <a:ext cx="3827016" cy="2527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</a:rPr>
              <a:t>			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По легенде, Иисус Христос родился в убогой пещере. Все - и ангелы, и люди, и растения - старались заглянуть внутрь, чтобы увидеть свершившееся чудо.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1" name="Picture 3" descr="D:\Маша\11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4048" y="4484376"/>
            <a:ext cx="928693" cy="928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579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Documents and Settings\9\Рабочий стол\Шерстобитова Юлия 10 класс\noеовколчаноviy-god-56 (1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549275"/>
            <a:ext cx="24018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468313" y="2924175"/>
            <a:ext cx="62642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Monotype Corsiva" pitchFamily="66" charset="0"/>
              </a:rPr>
              <a:t>Под Новый год случается много чудес, поверить в которые не так уж и сложно. Попробуйте сами написать письмо Деду Морозу. Вдруг он не только пришлет ответ под новогоднюю елочку, но и на самом деле исполнит ваше самое заветное желание. </a:t>
            </a:r>
            <a:r>
              <a:rPr lang="ru-RU" sz="2800" dirty="0">
                <a:solidFill>
                  <a:srgbClr val="FF00FF"/>
                </a:solidFill>
                <a:latin typeface="Monotype Corsiva" pitchFamily="66" charset="0"/>
              </a:rPr>
              <a:t>Чудеса бывают, главное - верить по-настоящему… </a:t>
            </a:r>
          </a:p>
        </p:txBody>
      </p:sp>
      <p:pic>
        <p:nvPicPr>
          <p:cNvPr id="10244" name="Picture 7" descr="baмпьрмьрum00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437111"/>
            <a:ext cx="2303908" cy="212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kerstkтоютлюados_1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25" y="770285"/>
            <a:ext cx="18727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0" descr="kerstkados_3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7904" y="1474788"/>
            <a:ext cx="12446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C:\Documents and Settings\9\Рабочий стол\lines04 (1)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6269038"/>
            <a:ext cx="559117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3" descr="kerstballen_9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633">
            <a:off x="74762" y="5479546"/>
            <a:ext cx="13684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5" descr="0_6d671_f8b3d96b_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75" y="496888"/>
            <a:ext cx="51117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8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Ярослав\Desktop\0002-006-Puskaj-veselyj-Novyj-god-K-Vam-s-ujmoj-radostej-pridet-I-pust-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51520" y="2410629"/>
            <a:ext cx="7467600" cy="444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ПОЖЕЛАНИЕ ДЕДА МОРОЗА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Ребята! Пусть без опозданья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Все ваши сбудутся желанья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И лучик солнца по утрам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Приходит чаще в гости к вам.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Пусть будет весело вокруг,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Пусть будет рядом верный друг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И каждый день, как Новый год,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Вас в сказку добрую зовёт!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Дед Мороз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Картинка 19 из 229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6201" y="188640"/>
            <a:ext cx="3496964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7" descr="C:\Documents and Settings\9\Рабочий стол\Наумов Вован 10 класс STReeT RaceR\kerstballen_10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365436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196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8650" y="-299179"/>
            <a:ext cx="6973539" cy="546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ма.gif"/>
          <p:cNvPicPr>
            <a:picLocks noChangeAspect="1"/>
          </p:cNvPicPr>
          <p:nvPr/>
        </p:nvPicPr>
        <p:blipFill>
          <a:blip r:embed="rId4" cstate="print"/>
          <a:srcRect r="22956"/>
          <a:stretch>
            <a:fillRect/>
          </a:stretch>
        </p:blipFill>
        <p:spPr>
          <a:xfrm>
            <a:off x="5715008" y="0"/>
            <a:ext cx="3500430" cy="4572000"/>
          </a:xfrm>
          <a:prstGeom prst="rect">
            <a:avLst/>
          </a:prstGeom>
        </p:spPr>
      </p:pic>
      <p:pic>
        <p:nvPicPr>
          <p:cNvPr id="1026" name="Picture 2" descr="D:\Маша\42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8717" y="4965584"/>
            <a:ext cx="1095375" cy="1095375"/>
          </a:xfrm>
          <a:prstGeom prst="rect">
            <a:avLst/>
          </a:prstGeom>
          <a:noFill/>
        </p:spPr>
      </p:pic>
      <p:pic>
        <p:nvPicPr>
          <p:cNvPr id="1027" name="Picture 3" descr="D:\Маша\49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00" y="3644692"/>
            <a:ext cx="952500" cy="1019175"/>
          </a:xfrm>
          <a:prstGeom prst="rect">
            <a:avLst/>
          </a:prstGeom>
          <a:noFill/>
        </p:spPr>
      </p:pic>
      <p:pic>
        <p:nvPicPr>
          <p:cNvPr id="10" name="Рисунок 9" descr="99cd244a616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0022" y="5476885"/>
            <a:ext cx="849435" cy="1357298"/>
          </a:xfrm>
          <a:prstGeom prst="rect">
            <a:avLst/>
          </a:prstGeom>
        </p:spPr>
      </p:pic>
      <p:pic>
        <p:nvPicPr>
          <p:cNvPr id="11" name="Рисунок 10" descr="0_6fc39_6428266f_X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7834" y="3644692"/>
            <a:ext cx="2264571" cy="4071138"/>
          </a:xfrm>
          <a:prstGeom prst="rect">
            <a:avLst/>
          </a:prstGeom>
        </p:spPr>
      </p:pic>
      <p:pic>
        <p:nvPicPr>
          <p:cNvPr id="12" name="Рисунок 11" descr="a38a03b3435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5682" y="5680261"/>
            <a:ext cx="777550" cy="1151247"/>
          </a:xfrm>
          <a:prstGeom prst="rect">
            <a:avLst/>
          </a:prstGeom>
        </p:spPr>
      </p:pic>
      <p:pic>
        <p:nvPicPr>
          <p:cNvPr id="13" name="Рисунок 12" descr="па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78824" y="2355471"/>
            <a:ext cx="2634046" cy="4094060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>
            <a:off x="1920721" y="2431973"/>
            <a:ext cx="392821" cy="34662"/>
          </a:xfrm>
          <a:custGeom>
            <a:avLst/>
            <a:gdLst>
              <a:gd name="connsiteX0" fmla="*/ 12739 w 392821"/>
              <a:gd name="connsiteY0" fmla="*/ 19280 h 34662"/>
              <a:gd name="connsiteX1" fmla="*/ 51298 w 392821"/>
              <a:gd name="connsiteY1" fmla="*/ 24788 h 34662"/>
              <a:gd name="connsiteX2" fmla="*/ 67824 w 392821"/>
              <a:gd name="connsiteY2" fmla="*/ 30297 h 34662"/>
              <a:gd name="connsiteX3" fmla="*/ 100874 w 392821"/>
              <a:gd name="connsiteY3" fmla="*/ 27543 h 34662"/>
              <a:gd name="connsiteX4" fmla="*/ 109137 w 392821"/>
              <a:gd name="connsiteY4" fmla="*/ 22034 h 34662"/>
              <a:gd name="connsiteX5" fmla="*/ 125662 w 392821"/>
              <a:gd name="connsiteY5" fmla="*/ 16526 h 34662"/>
              <a:gd name="connsiteX6" fmla="*/ 219306 w 392821"/>
              <a:gd name="connsiteY6" fmla="*/ 19280 h 34662"/>
              <a:gd name="connsiteX7" fmla="*/ 301932 w 392821"/>
              <a:gd name="connsiteY7" fmla="*/ 24788 h 34662"/>
              <a:gd name="connsiteX8" fmla="*/ 359771 w 392821"/>
              <a:gd name="connsiteY8" fmla="*/ 27543 h 34662"/>
              <a:gd name="connsiteX9" fmla="*/ 381804 w 392821"/>
              <a:gd name="connsiteY9" fmla="*/ 11017 h 34662"/>
              <a:gd name="connsiteX10" fmla="*/ 387313 w 392821"/>
              <a:gd name="connsiteY10" fmla="*/ 5509 h 34662"/>
              <a:gd name="connsiteX11" fmla="*/ 392821 w 392821"/>
              <a:gd name="connsiteY11" fmla="*/ 0 h 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821" h="34662">
                <a:moveTo>
                  <a:pt x="12739" y="19280"/>
                </a:moveTo>
                <a:cubicBezTo>
                  <a:pt x="35807" y="26968"/>
                  <a:pt x="0" y="15735"/>
                  <a:pt x="51298" y="24788"/>
                </a:cubicBezTo>
                <a:cubicBezTo>
                  <a:pt x="57016" y="25797"/>
                  <a:pt x="67824" y="30297"/>
                  <a:pt x="67824" y="30297"/>
                </a:cubicBezTo>
                <a:cubicBezTo>
                  <a:pt x="78841" y="29379"/>
                  <a:pt x="90034" y="29711"/>
                  <a:pt x="100874" y="27543"/>
                </a:cubicBezTo>
                <a:cubicBezTo>
                  <a:pt x="104120" y="26894"/>
                  <a:pt x="106112" y="23378"/>
                  <a:pt x="109137" y="22034"/>
                </a:cubicBezTo>
                <a:cubicBezTo>
                  <a:pt x="114443" y="19676"/>
                  <a:pt x="125662" y="16526"/>
                  <a:pt x="125662" y="16526"/>
                </a:cubicBezTo>
                <a:lnTo>
                  <a:pt x="219306" y="19280"/>
                </a:lnTo>
                <a:cubicBezTo>
                  <a:pt x="247514" y="20386"/>
                  <a:pt x="273939" y="22635"/>
                  <a:pt x="301932" y="24788"/>
                </a:cubicBezTo>
                <a:cubicBezTo>
                  <a:pt x="331550" y="34662"/>
                  <a:pt x="312663" y="30683"/>
                  <a:pt x="359771" y="27543"/>
                </a:cubicBezTo>
                <a:cubicBezTo>
                  <a:pt x="374192" y="22734"/>
                  <a:pt x="365979" y="26841"/>
                  <a:pt x="381804" y="11017"/>
                </a:cubicBezTo>
                <a:lnTo>
                  <a:pt x="387313" y="5509"/>
                </a:lnTo>
                <a:lnTo>
                  <a:pt x="392821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715008" y="4214818"/>
            <a:ext cx="175846" cy="49395"/>
          </a:xfrm>
          <a:custGeom>
            <a:avLst/>
            <a:gdLst>
              <a:gd name="connsiteX0" fmla="*/ 0 w 175846"/>
              <a:gd name="connsiteY0" fmla="*/ 0 h 49395"/>
              <a:gd name="connsiteX1" fmla="*/ 3197 w 175846"/>
              <a:gd name="connsiteY1" fmla="*/ 19183 h 49395"/>
              <a:gd name="connsiteX2" fmla="*/ 9592 w 175846"/>
              <a:gd name="connsiteY2" fmla="*/ 28775 h 49395"/>
              <a:gd name="connsiteX3" fmla="*/ 19183 w 175846"/>
              <a:gd name="connsiteY3" fmla="*/ 31972 h 49395"/>
              <a:gd name="connsiteX4" fmla="*/ 44761 w 175846"/>
              <a:gd name="connsiteY4" fmla="*/ 35169 h 49395"/>
              <a:gd name="connsiteX5" fmla="*/ 163058 w 175846"/>
              <a:gd name="connsiteY5" fmla="*/ 35169 h 49395"/>
              <a:gd name="connsiteX6" fmla="*/ 175846 w 175846"/>
              <a:gd name="connsiteY6" fmla="*/ 25577 h 4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846" h="49395">
                <a:moveTo>
                  <a:pt x="0" y="0"/>
                </a:moveTo>
                <a:cubicBezTo>
                  <a:pt x="1066" y="6394"/>
                  <a:pt x="1147" y="13033"/>
                  <a:pt x="3197" y="19183"/>
                </a:cubicBezTo>
                <a:cubicBezTo>
                  <a:pt x="4412" y="22829"/>
                  <a:pt x="6591" y="26374"/>
                  <a:pt x="9592" y="28775"/>
                </a:cubicBezTo>
                <a:cubicBezTo>
                  <a:pt x="12223" y="30880"/>
                  <a:pt x="15867" y="31369"/>
                  <a:pt x="19183" y="31972"/>
                </a:cubicBezTo>
                <a:cubicBezTo>
                  <a:pt x="27637" y="33509"/>
                  <a:pt x="36235" y="34103"/>
                  <a:pt x="44761" y="35169"/>
                </a:cubicBezTo>
                <a:cubicBezTo>
                  <a:pt x="87445" y="49395"/>
                  <a:pt x="64958" y="43123"/>
                  <a:pt x="163058" y="35169"/>
                </a:cubicBezTo>
                <a:cubicBezTo>
                  <a:pt x="166994" y="34850"/>
                  <a:pt x="172643" y="28781"/>
                  <a:pt x="175846" y="2557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3"/>
          <p:cNvSpPr txBox="1">
            <a:spLocks/>
          </p:cNvSpPr>
          <p:nvPr/>
        </p:nvSpPr>
        <p:spPr>
          <a:xfrm>
            <a:off x="-196410" y="517811"/>
            <a:ext cx="2117131" cy="45046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ru-RU" sz="2800" b="1" dirty="0" smtClean="0">
                <a:latin typeface="Arial" charset="0"/>
              </a:rPr>
              <a:t>		</a:t>
            </a:r>
            <a:r>
              <a:rPr lang="ru-RU" sz="2000" b="1" dirty="0" smtClean="0">
                <a:latin typeface="Times New Roman" pitchFamily="18" charset="0"/>
              </a:rPr>
              <a:t>Когда пальма и маслина, которые росли у самого входа в пещеру, решили войти внутрь и поклониться Божественному Младенцу, скромная ёлочка попросила взять её </a:t>
            </a:r>
            <a:r>
              <a:rPr lang="ru-RU" sz="2400" b="1" dirty="0" smtClean="0">
                <a:latin typeface="Times New Roman" pitchFamily="18" charset="0"/>
              </a:rPr>
              <a:t>с собой.</a:t>
            </a:r>
            <a:endParaRPr lang="ru-RU" sz="2400" b="1" dirty="0" smtClean="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514860"/>
      </p:ext>
    </p:extLst>
  </p:cSld>
  <p:clrMapOvr>
    <a:masterClrMapping/>
  </p:clrMapOvr>
  <p:transition advTm="80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17 -0.00116 -0.00225 -0.00556 -0.00295 -0.00648 C -0.00173 -0.00718 -0.0019 -0.00579 -0.00104 -0.00486 C -0.00086 -0.00301 -0.00069 -0.00139 0.0007 -0.00093 C 0.00122 0.00046 0.00122 0 0 0 Z " pathEditMode="relative" ptsTypes="fffff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74 -0.00231 -0.00278 -0.00532 -0.00365 -0.00856 C -0.00469 -0.00578 -0.00295 -0.00439 -0.00208 -0.00208 C -0.00191 -0.00162 0 0.0007 0 0 Z " pathEditMode="relative" ptsTypes="ffff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-0.00092 -0.00069 -0.00208 -0.00104 -0.00301 C -0.00121 -0.00439 -0.00139 -0.00509 -0.00226 -0.00602 C -0.0033 -0.00879 -0.0033 -0.00833 -0.00156 -0.00694 C -0.00104 -0.00578 -0.00087 -0.00486 0 -0.00416 C 0.00035 -0.00185 0.00191 -0.00139 0 0 Z " pathEditMode="relative" ptsTypes="ffffff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-0.00139 0.00694 -0.00018 0.00463 -0.00261 0.00787 C -0.00296 0.00995 -0.00487 0.01551 -0.00382 0.01389 C -0.00313 0.01273 -0.00018 0.00995 3.61111E-6 0.00856 C 0.00034 0.00578 3.61111E-6 0.00278 3.61111E-6 -1.85185E-6 Z " pathEditMode="relative" ptsTypes="fffff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2434</Words>
  <Application>Microsoft Office PowerPoint</Application>
  <PresentationFormat>Экран (4:3)</PresentationFormat>
  <Paragraphs>340</Paragraphs>
  <Slides>81</Slides>
  <Notes>2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Тема Office</vt:lpstr>
      <vt:lpstr>Презентация PowerPoint</vt:lpstr>
      <vt:lpstr>Выполнение проекта поможет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вот вам библейская история про ёлку. 2000 лет  назад  произошло небывалое событие — родился  Сын Божий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Как встречают Новый год  в разных странах мира?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Ребята, как  можно сберечь елки, не вырубая их? (ответы детей)  Люди используют искусственные елки и ёлки, посаженные в вазоны, из которых их можно потом пересадить в почву.</vt:lpstr>
      <vt:lpstr>А еще люди придумали елки из фруктов!  </vt:lpstr>
      <vt:lpstr>Презентация PowerPoint</vt:lpstr>
      <vt:lpstr>Чем можно заменить ёлочку в праздник Нового года ?</vt:lpstr>
      <vt:lpstr>Презентация PowerPoint</vt:lpstr>
      <vt:lpstr>Презентация PowerPoint</vt:lpstr>
      <vt:lpstr>Презентация PowerPoint</vt:lpstr>
      <vt:lpstr>Презентация PowerPoint</vt:lpstr>
      <vt:lpstr>На уроках ИЗО проведём  конкурс  рисунков  «Оставим ёлочку в лесу!» </vt:lpstr>
      <vt:lpstr>На уроках труда изготовим поздравительные открытки к новогоднему празднику</vt:lpstr>
      <vt:lpstr>Проведём выставку поделок «Берегите ели!» (потрудились всей семьёй)</vt:lpstr>
      <vt:lpstr>Открытка-агитка              «Спасём ёлки в Новый год!» </vt:lpstr>
      <vt:lpstr>Презентация PowerPoint</vt:lpstr>
      <vt:lpstr>Презентация PowerPoint</vt:lpstr>
      <vt:lpstr>Презентация PowerPoint</vt:lpstr>
      <vt:lpstr>Презентация PowerPoint</vt:lpstr>
      <vt:lpstr> «Самая волшебная новогодняя традиция МЫ пишем  письмо Деду Морозу»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Традиции встречи Нового года  в России.</dc:title>
  <dc:creator>Home</dc:creator>
  <cp:lastModifiedBy>admin</cp:lastModifiedBy>
  <cp:revision>160</cp:revision>
  <dcterms:created xsi:type="dcterms:W3CDTF">2014-12-08T19:13:07Z</dcterms:created>
  <dcterms:modified xsi:type="dcterms:W3CDTF">2017-11-21T19:29:34Z</dcterms:modified>
</cp:coreProperties>
</file>