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0D3F-E08F-430D-91DB-FE209734C0A3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57BC-5509-43CE-AA4A-B51CD9E5D3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06B17A-0811-48FD-B436-32E7D749A0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EB7B-F8F3-4D9C-8DE8-EABC24E5232E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B00D2-0C90-4820-B3F0-4AFA9A550B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992888" cy="254771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Роль средств массовой информации в политической жизни общества. </a:t>
            </a:r>
          </a:p>
        </p:txBody>
      </p:sp>
      <p:pic>
        <p:nvPicPr>
          <p:cNvPr id="1026" name="Picture 2" descr="C:\Users\Администратор\Desktop\imgpreview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2987824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Администратор\Desktop\full_200902181125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3252167" cy="32129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Администратор\Desktop\img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73016"/>
            <a:ext cx="3059832" cy="32849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929687" cy="1225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3)</a:t>
            </a:r>
            <a:r>
              <a:rPr lang="ru-RU" sz="3600" b="1" dirty="0" smtClean="0"/>
              <a:t>Участие </a:t>
            </a:r>
            <a:r>
              <a:rPr lang="ru-RU" sz="3600" b="1" dirty="0"/>
              <a:t>СМИ в избирательном процессе: российские традиции и проблема эффективности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 numCol="2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Сегодня СМИ, прежде всего, представляют интерес именно как оружие «информационной войны» – с точки зрения стратегии и тактики его использования, тактико-технических характеристик и поражающих факторов и т.п.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dirty="0" smtClean="0"/>
              <a:t>По </a:t>
            </a:r>
            <a:r>
              <a:rPr lang="ru-RU" sz="2000" dirty="0"/>
              <a:t>степени влияния на избирателей </a:t>
            </a:r>
            <a:r>
              <a:rPr lang="ru-RU" sz="2400" b="1" dirty="0"/>
              <a:t>первое место </a:t>
            </a:r>
            <a:r>
              <a:rPr lang="ru-RU" sz="2000" b="1" dirty="0"/>
              <a:t>занимают </a:t>
            </a:r>
            <a:r>
              <a:rPr lang="ru-RU" sz="2000" dirty="0"/>
              <a:t>все-таки </a:t>
            </a:r>
            <a:r>
              <a:rPr lang="ru-RU" sz="2000" b="1" dirty="0"/>
              <a:t>публикации в </a:t>
            </a:r>
            <a:r>
              <a:rPr lang="ru-RU" sz="2000" b="1" dirty="0" smtClean="0"/>
              <a:t>прессе</a:t>
            </a:r>
            <a:r>
              <a:rPr lang="ru-RU" sz="2000" dirty="0" smtClean="0"/>
              <a:t>. Исследования </a:t>
            </a:r>
            <a:r>
              <a:rPr lang="ru-RU" sz="2000" dirty="0"/>
              <a:t>показывают, что стремление прочесть что-либо о кандидате в газете характеризует почти всех избирателей, за исключением тех, кто принципиально не собирается идти голосовать. Пресса, таким образом, является лидером среди предпочитаемых источников информации по избирательной кампании</a:t>
            </a:r>
            <a:r>
              <a:rPr lang="ru-RU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/>
          </a:p>
        </p:txBody>
      </p:sp>
      <p:pic>
        <p:nvPicPr>
          <p:cNvPr id="12292" name="Picture 5" descr="C:\Users\Home\Desktop\z04zp_w300h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5" y="3643313"/>
            <a:ext cx="4071938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0" y="357188"/>
            <a:ext cx="9143999" cy="6286500"/>
          </a:xfrm>
          <a:ln w="762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ru-RU" sz="3200" b="1" dirty="0" smtClean="0"/>
              <a:t>Второе место </a:t>
            </a:r>
            <a:r>
              <a:rPr lang="ru-RU" dirty="0" smtClean="0"/>
              <a:t>по степени важности для избирателей </a:t>
            </a:r>
            <a:r>
              <a:rPr lang="ru-RU" b="1" dirty="0" smtClean="0"/>
              <a:t>занимает телевидение </a:t>
            </a:r>
            <a:r>
              <a:rPr lang="ru-RU" dirty="0" smtClean="0"/>
              <a:t>как источник информирования, предпочтение при этом отдается телепередачам, теледебатам и телерепортажам.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Так же в последнее время широкое распространение получил выпуск специальных бесплатных «предвыборных газет».</a:t>
            </a:r>
          </a:p>
          <a:p>
            <a:endParaRPr lang="ru-RU" dirty="0" smtClean="0"/>
          </a:p>
        </p:txBody>
      </p:sp>
      <p:pic>
        <p:nvPicPr>
          <p:cNvPr id="13315" name="Picture 2" descr="C:\Users\Home\Desktop\2009062422410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143125"/>
            <a:ext cx="3071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Home\Desktop\0009ehsa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3" y="2492896"/>
            <a:ext cx="2952328" cy="194421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  <a:ln w="5715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latin typeface="Arial Black" pitchFamily="34" charset="0"/>
              </a:rPr>
              <a:t>Современную политику невозможно представить без средств массовой информации. Проблема роли российских средств массовой информации в предвыборной агитации </a:t>
            </a:r>
            <a:r>
              <a:rPr lang="ru-RU" dirty="0" smtClean="0">
                <a:latin typeface="Arial Black" pitchFamily="34" charset="0"/>
              </a:rPr>
              <a:t>в том, </a:t>
            </a:r>
            <a:r>
              <a:rPr lang="ru-RU" dirty="0">
                <a:latin typeface="Arial Black" pitchFamily="34" charset="0"/>
              </a:rPr>
              <a:t>что сейчас они активно вовлечены в выборы на всех уровнях (муниципальных, региональных, федеральных). </a:t>
            </a:r>
            <a:endParaRPr lang="ru-RU" dirty="0" smtClean="0">
              <a:latin typeface="Arial Black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latin typeface="Arial Black" pitchFamily="34" charset="0"/>
              </a:rPr>
              <a:t>Надо </a:t>
            </a:r>
            <a:r>
              <a:rPr lang="ru-RU" dirty="0">
                <a:latin typeface="Arial Black" pitchFamily="34" charset="0"/>
              </a:rPr>
              <a:t>отметить, что проблема участия СМИ в предвыборной кампании и избирательном процессе в целом остается актуальной в связи с тем, что политики используют СМИ как в положительном, так и в отрицательном аспектах. На практике в ходе предвыборной агитации нарушаются как морально-нравственные принципы, так и нормы права, </a:t>
            </a:r>
            <a:r>
              <a:rPr lang="ru-RU" dirty="0" smtClean="0">
                <a:latin typeface="Arial Black" pitchFamily="34" charset="0"/>
              </a:rPr>
              <a:t>широко </a:t>
            </a:r>
            <a:r>
              <a:rPr lang="ru-RU" dirty="0">
                <a:latin typeface="Arial Black" pitchFamily="34" charset="0"/>
              </a:rPr>
              <a:t>используется «черный пиар». Все эти явления подрывает как авторитет СМИ, так и репутацию кандидатов в депутаты, а избирательный процесс в целом превращается в шоу.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Характер информации, распространяемой по каналам СМИ.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997152"/>
          </a:xfrm>
          <a:ln w="571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социальная, военная и научно-техническая, национальная и молодежная и т.д.(все аспекты политики);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текущие события, прошлое и прогнозы;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информация местная (региона, города), общегосударственная(федерального уровня), международная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Общие принципы, которыми руководствуются СМИ при выборе тем своих публикаций и передач:</a:t>
            </a:r>
            <a:endParaRPr lang="ru-RU" sz="28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57150"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Во-первых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это приоритетность темы для граждан.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Темы, волнующие людей (терроризм, катастрофы и т. п.), — в числе наиболее освещаемых в СМИ.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Во-вторых, сенсационные сведения, факты, выходящие за рамки повседневности: экстремальные происшествия, часто негативного характера.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В-третьих, сообщения о каких-либо новых, ранее неизвестных явлениях, </a:t>
            </a:r>
            <a:r>
              <a:rPr lang="ru-RU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организациях,решениях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заявлениях и т. п.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В-четвертых, данные об успехах политиков и партий на выборах, о высоких или очень низких позициях в рейтингах, отражающих степень их популярности.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В-пятых, информация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исходящая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лиц, имеющих высокий общественный статус: глав государств и правительств, </a:t>
            </a:r>
            <a:r>
              <a:rPr lang="ru-RU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лиц,занимающих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высшие посты в военной, церковной или иных структурах.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7200" dirty="0" smtClean="0">
                <a:latin typeface="Arial Black" pitchFamily="34" charset="0"/>
              </a:rPr>
              <a:t>ПЛАН</a:t>
            </a:r>
            <a:r>
              <a:rPr lang="en-US" sz="7200" dirty="0">
                <a:latin typeface="Arial Black" pitchFamily="34" charset="0"/>
              </a:rPr>
              <a:t>:</a:t>
            </a:r>
            <a:endParaRPr lang="ru-RU" sz="7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53136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1.Понятие СМИ.</a:t>
            </a:r>
          </a:p>
          <a:p>
            <a:r>
              <a:rPr lang="ru-RU" dirty="0" smtClean="0">
                <a:latin typeface="Arial Black" pitchFamily="34" charset="0"/>
              </a:rPr>
              <a:t>2.Роль </a:t>
            </a:r>
            <a:r>
              <a:rPr lang="ru-RU" dirty="0">
                <a:latin typeface="Arial Black" pitchFamily="34" charset="0"/>
              </a:rPr>
              <a:t>средств массовой информации в политической жизни общества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 3.Влияние </a:t>
            </a:r>
            <a:r>
              <a:rPr lang="ru-RU" dirty="0">
                <a:latin typeface="Arial Black" pitchFamily="34" charset="0"/>
              </a:rPr>
              <a:t>СМИ на позиции избирателя во время предвыборных кампаний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latin typeface="Arial Black" pitchFamily="34" charset="0"/>
              </a:rPr>
              <a:t> 4.Характер </a:t>
            </a:r>
            <a:r>
              <a:rPr lang="ru-RU" dirty="0">
                <a:latin typeface="Arial Black" pitchFamily="34" charset="0"/>
              </a:rPr>
              <a:t>информации, распространяемой по каналам СМИ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1.Понятие СМИ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ln w="381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fontAlgn="base"/>
            <a:r>
              <a:rPr lang="ru-RU" dirty="0">
                <a:latin typeface="Arial Black" pitchFamily="34" charset="0"/>
              </a:rPr>
              <a:t>1. Средства массовой информации:</a:t>
            </a:r>
          </a:p>
          <a:p>
            <a:pPr lvl="0" fontAlgn="base"/>
            <a:r>
              <a:rPr lang="ru-RU" b="1" dirty="0"/>
              <a:t>Совокупность всех каналов передачи информации</a:t>
            </a:r>
            <a:r>
              <a:rPr lang="ru-RU" dirty="0"/>
              <a:t>: печать (газеты, журналы, бюллетени, информационные листки и т. д.); радио; телевидение; кинематограф; видео; Интернет.</a:t>
            </a:r>
          </a:p>
          <a:p>
            <a:pPr lvl="0" fontAlgn="base"/>
            <a:r>
              <a:rPr lang="ru-RU" b="1" dirty="0"/>
              <a:t>Совокупность всех жанров</a:t>
            </a:r>
            <a:r>
              <a:rPr lang="ru-RU" dirty="0"/>
              <a:t>, посредством которых реализуется все содержание массовой информации: заметка; интервью; репортаж; отчет; корреспонденция; комментарий; обозрение; беседа; ток-шоу; пресс-конференция; анкета;, очерк; эссе; интерактивный опрос; фельетон; памфлет.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3465513" cy="86409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Институт СМИ</a:t>
            </a:r>
            <a:r>
              <a:rPr lang="ru-RU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специалисты (журналисты, инженеры и техники, работники типографий и др.);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специализированные организации учреждения(издательства газет, радиовещательные корпорации, телецентры, редакции и т. п.), располагающих необходимыми сооружениями и специальной техникой;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деятельность СМИ регулируется соответствующими социальными нормами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24" name="Текст 3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 smtClean="0"/>
          </a:p>
        </p:txBody>
      </p:sp>
      <p:pic>
        <p:nvPicPr>
          <p:cNvPr id="5125" name="Picture 1" descr="C:\Users\Андрей\Desktop\pic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428750"/>
            <a:ext cx="2952750" cy="2952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2" descr="C:\Users\Андрей\Desktop\82747.jpg"/>
          <p:cNvPicPr>
            <a:picLocks noChangeAspect="1" noChangeArrowheads="1"/>
          </p:cNvPicPr>
          <p:nvPr/>
        </p:nvPicPr>
        <p:blipFill>
          <a:blip r:embed="rId3" cstate="print"/>
          <a:srcRect t="7874"/>
          <a:stretch>
            <a:fillRect/>
          </a:stretch>
        </p:blipFill>
        <p:spPr bwMode="auto">
          <a:xfrm>
            <a:off x="500063" y="4429125"/>
            <a:ext cx="3000375" cy="21066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Основные направления деятельности СМИ:</a:t>
            </a:r>
            <a:endParaRPr lang="ru-RU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1.удовлетворение информационных интересов общества;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2.обеспечение гласности;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3.изучение и формирование общественного мнения;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4.организация обсуждения, дискуссий по важным проблемам жизни общества;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5.поддержка или критика программ и деятельности государства, партий, общественных организаций и движений, отдельных лидеров;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6.воспитание политической культуры, морали и др. качеств у граждан.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ФУНКЦИИ СМИ :</a:t>
            </a:r>
            <a:endParaRPr lang="ru-RU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  <a:ln w="57150">
            <a:solidFill>
              <a:schemeClr val="accent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информационная функция, которая состоит в сообщении о наиболее значительных событиях;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выбор и комментирование информации, ее оценка;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функция политической социализации;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функция критики и контроля;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Представление различных общественных интересов, мнений, взглядов на политику;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формирования общественного мнения;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мобилизационная.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3100" dirty="0" smtClean="0">
                <a:latin typeface="Arial Black" pitchFamily="34" charset="0"/>
              </a:rPr>
              <a:t>2.Роль средств массовой информации в политической жизни общества.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выражают интересы общества, различных социальных групп, отдельных личностей;</a:t>
            </a:r>
          </a:p>
          <a:p>
            <a:pPr>
              <a:defRPr/>
            </a:pPr>
            <a:r>
              <a:rPr lang="ru-RU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направляют (характер информации, адресуемой аудитории, определяет её отношение к действительности и направление социальных действий);</a:t>
            </a:r>
          </a:p>
          <a:p>
            <a:pPr>
              <a:defRPr/>
            </a:pP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пропагандируют определённые идеи, взгляды, учения, политические программы и тем самым участвуют в социальном управлении;</a:t>
            </a:r>
          </a:p>
          <a:p>
            <a:pPr>
              <a:defRPr/>
            </a:pPr>
            <a:r>
              <a:rPr lang="ru-RU" b="1" dirty="0"/>
              <a:t>формируют </a:t>
            </a:r>
            <a:r>
              <a:rPr lang="ru-RU" b="1" u="sng" dirty="0"/>
              <a:t>общественное мнение</a:t>
            </a:r>
            <a:r>
              <a:rPr lang="ru-RU" b="1" dirty="0"/>
              <a:t>, состояние массового сознания, заключающее в себе отношение (скрытое или явное) людей к событиям и фактам социальной действительности.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Каждому гарантируется свобода мысли и слова.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Не допускаются пропаганда или агитация, возбуждающие социальную, расовую, национальную или религиозную ненависть и вражду.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Запрещается пропаганда социального, расового, национального, религиозного или языкового превосходства.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Никто не может быть принужден к выражению своих мнений и убеждений или отказу от них.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Каждый имеет право свободно искать, получать, передавать, производить и распространять информацию любым законным способом. Перечень сведений, составляющих государственную тайну, определяется федеральным законом.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Гарантируется свобода массовой информации. Цензура запрещена.</a:t>
            </a:r>
          </a:p>
          <a:p>
            <a:endParaRPr lang="ru-RU" dirty="0" smtClean="0">
              <a:latin typeface="Arial Black" pitchFamily="34" charset="0"/>
            </a:endParaRPr>
          </a:p>
          <a:p>
            <a:pPr algn="r">
              <a:buFont typeface="Wingdings 2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(Конституция Российской Федерации)</a:t>
            </a:r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Влияние СМИ на позиции избирателя во время предвыборных кампаний.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dirty="0"/>
              <a:t>БЕЗ  СМИ  В СОВРЕМЕННОЙ </a:t>
            </a:r>
            <a:r>
              <a:rPr lang="ru-RU" b="1" dirty="0" smtClean="0"/>
              <a:t>ПОЛИТИЧЕСКОЙ ЖИЗНИ   </a:t>
            </a:r>
            <a:r>
              <a:rPr lang="ru-RU" b="1" dirty="0"/>
              <a:t>НЕВОЗМОЖНЫ   НИ ОДНИ  </a:t>
            </a:r>
            <a:r>
              <a:rPr lang="ru-RU" b="1" dirty="0" smtClean="0"/>
              <a:t>ВЫБОРЫ</a:t>
            </a:r>
            <a:r>
              <a:rPr lang="ru-RU" dirty="0" smtClean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1.ПРЕДВЫБОРНАЯ </a:t>
            </a:r>
            <a:r>
              <a:rPr lang="ru-RU" dirty="0"/>
              <a:t>АГИТАЦИЯ- ДЕБАТЫ, ВЫСТУПЛЕНИЯ КАНДИДАТОВ,  И Т.Д.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2. МЕТОДЫ КОММЕРЧЕСКОЙ РЕКЛАМЫ.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ПОЛИТИКИ- ТОВАР НА ПОЛИТ. РЫНКЕ</a:t>
            </a:r>
            <a:r>
              <a:rPr lang="ru-RU" dirty="0" smtClean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3.РЕКЛАМА ИСПОЛЬЗЕТ МЕТОДЫ ВНУШЕНИЯ, ЭМОЦИОНАЛЬНОСТЬ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945</Words>
  <Application>Microsoft Office PowerPoint</Application>
  <PresentationFormat>Экран (4:3)</PresentationFormat>
  <Paragraphs>81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Роль средств массовой информации в политической жизни общества. </vt:lpstr>
      <vt:lpstr>ПЛАН:</vt:lpstr>
      <vt:lpstr>1.Понятие СМИ</vt:lpstr>
      <vt:lpstr>Институт СМИ.</vt:lpstr>
      <vt:lpstr>Основные направления деятельности СМИ:</vt:lpstr>
      <vt:lpstr>ФУНКЦИИ СМИ :</vt:lpstr>
      <vt:lpstr>  2.Роль средств массовой информации в политической жизни общества. </vt:lpstr>
      <vt:lpstr>Слайд 8</vt:lpstr>
      <vt:lpstr>Влияние СМИ на позиции избирателя во время предвыборных кампаний. </vt:lpstr>
      <vt:lpstr>3)Участие СМИ в избирательном процессе: российские традиции и проблема эффективности </vt:lpstr>
      <vt:lpstr>Слайд 11</vt:lpstr>
      <vt:lpstr>Слайд 12</vt:lpstr>
      <vt:lpstr>Характер информации, распространяемой по каналам СМИ.</vt:lpstr>
      <vt:lpstr>Общие принципы, которыми руководствуются СМИ при выборе тем своих публикаций и передач: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средств массовой информации в политической жизни общества.</dc:title>
  <dc:creator>USER</dc:creator>
  <cp:lastModifiedBy>USER</cp:lastModifiedBy>
  <cp:revision>9</cp:revision>
  <dcterms:created xsi:type="dcterms:W3CDTF">2015-03-25T10:04:39Z</dcterms:created>
  <dcterms:modified xsi:type="dcterms:W3CDTF">2015-03-25T11:26:39Z</dcterms:modified>
</cp:coreProperties>
</file>