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89" r:id="rId30"/>
    <p:sldId id="290" r:id="rId31"/>
    <p:sldId id="285" r:id="rId32"/>
    <p:sldId id="291" r:id="rId33"/>
    <p:sldId id="286" r:id="rId34"/>
    <p:sldId id="287" r:id="rId35"/>
    <p:sldId id="288" r:id="rId36"/>
    <p:sldId id="292" r:id="rId37"/>
    <p:sldId id="293" r:id="rId38"/>
    <p:sldId id="295" r:id="rId39"/>
    <p:sldId id="294"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6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20.03.2017</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20.03.2017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20.03.2017</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20.03.2017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20.03.2017</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20.03.2017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20.03.2017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20.03.2017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20.03.2017</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20.03.2017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20.03.2017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20.03.2017</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Пишем </a:t>
            </a:r>
            <a:br>
              <a:rPr lang="ru-RU" dirty="0" smtClean="0"/>
            </a:br>
            <a:r>
              <a:rPr lang="ru-RU" dirty="0" smtClean="0"/>
              <a:t>сочинение - рассуждение </a:t>
            </a:r>
            <a:br>
              <a:rPr lang="ru-RU" dirty="0" smtClean="0"/>
            </a:br>
            <a:r>
              <a:rPr lang="ru-RU" dirty="0" smtClean="0"/>
              <a:t>задание 15.3 часть 3</a:t>
            </a:r>
            <a:endParaRPr lang="ru-RU" dirty="0"/>
          </a:p>
        </p:txBody>
      </p:sp>
      <p:sp>
        <p:nvSpPr>
          <p:cNvPr id="3" name="Подзаголовок 2"/>
          <p:cNvSpPr>
            <a:spLocks noGrp="1"/>
          </p:cNvSpPr>
          <p:nvPr>
            <p:ph type="subTitle" idx="1"/>
          </p:nvPr>
        </p:nvSpPr>
        <p:spPr/>
        <p:txBody>
          <a:bodyPr/>
          <a:lstStyle/>
          <a:p>
            <a:r>
              <a:rPr lang="ru-RU" dirty="0" smtClean="0"/>
              <a:t>8 класс</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А что же даёт человеку честь? </a:t>
            </a:r>
            <a:endParaRPr lang="ru-RU" dirty="0"/>
          </a:p>
        </p:txBody>
      </p:sp>
      <p:sp>
        <p:nvSpPr>
          <p:cNvPr id="3" name="Содержимое 2"/>
          <p:cNvSpPr>
            <a:spLocks noGrp="1"/>
          </p:cNvSpPr>
          <p:nvPr>
            <p:ph idx="1"/>
          </p:nvPr>
        </p:nvSpPr>
        <p:spPr/>
        <p:txBody>
          <a:bodyPr>
            <a:normAutofit lnSpcReduction="10000"/>
          </a:bodyPr>
          <a:lstStyle/>
          <a:p>
            <a:pPr lvl="0"/>
            <a:r>
              <a:rPr lang="ru-RU" dirty="0" smtClean="0"/>
              <a:t>Даёт возможность остаться Человеком</a:t>
            </a:r>
          </a:p>
          <a:p>
            <a:pPr lvl="0"/>
            <a:endParaRPr lang="ru-RU" dirty="0" smtClean="0"/>
          </a:p>
          <a:p>
            <a:pPr lvl="0"/>
            <a:r>
              <a:rPr lang="ru-RU" dirty="0" smtClean="0"/>
              <a:t> Способствует росту авторитета</a:t>
            </a:r>
          </a:p>
          <a:p>
            <a:pPr lvl="0"/>
            <a:endParaRPr lang="ru-RU" dirty="0" smtClean="0"/>
          </a:p>
          <a:p>
            <a:pPr lvl="0"/>
            <a:endParaRPr lang="ru-RU" dirty="0" smtClean="0"/>
          </a:p>
          <a:p>
            <a:pPr lvl="0"/>
            <a:r>
              <a:rPr lang="ru-RU" dirty="0" smtClean="0"/>
              <a:t>Является лучшей рекомендацией в любой сфере деятельности</a:t>
            </a:r>
          </a:p>
          <a:p>
            <a:pPr lvl="0"/>
            <a:endParaRPr lang="ru-RU" dirty="0" smtClean="0"/>
          </a:p>
          <a:p>
            <a:pPr lvl="0"/>
            <a:endParaRPr lang="ru-RU" dirty="0" smtClean="0"/>
          </a:p>
          <a:p>
            <a:pPr lvl="0"/>
            <a:endParaRPr lang="ru-RU" dirty="0" smtClean="0"/>
          </a:p>
          <a:p>
            <a:pPr lvl="0"/>
            <a:r>
              <a:rPr lang="ru-RU" dirty="0" smtClean="0"/>
              <a:t>Даёт ощущение свободы и счастья</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 сохранить  честь:</a:t>
            </a:r>
            <a:br>
              <a:rPr lang="ru-RU" dirty="0" smtClean="0"/>
            </a:br>
            <a:endParaRPr lang="ru-RU" dirty="0"/>
          </a:p>
        </p:txBody>
      </p:sp>
      <p:sp>
        <p:nvSpPr>
          <p:cNvPr id="3" name="Содержимое 2"/>
          <p:cNvSpPr>
            <a:spLocks noGrp="1"/>
          </p:cNvSpPr>
          <p:nvPr>
            <p:ph idx="1"/>
          </p:nvPr>
        </p:nvSpPr>
        <p:spPr/>
        <p:txBody>
          <a:bodyPr/>
          <a:lstStyle/>
          <a:p>
            <a:pPr lvl="0"/>
            <a:r>
              <a:rPr lang="ru-RU" dirty="0" smtClean="0"/>
              <a:t>Не допускать сделок с совестью</a:t>
            </a:r>
          </a:p>
          <a:p>
            <a:pPr lvl="0"/>
            <a:endParaRPr lang="ru-RU" dirty="0" smtClean="0"/>
          </a:p>
          <a:p>
            <a:pPr lvl="0"/>
            <a:r>
              <a:rPr lang="ru-RU" dirty="0" smtClean="0"/>
              <a:t>Не совершать проступков</a:t>
            </a:r>
          </a:p>
          <a:p>
            <a:pPr lvl="0"/>
            <a:endParaRPr lang="ru-RU" dirty="0" smtClean="0"/>
          </a:p>
          <a:p>
            <a:pPr lvl="0"/>
            <a:r>
              <a:rPr lang="ru-RU" dirty="0" smtClean="0"/>
              <a:t>Иметь личное мнение</a:t>
            </a:r>
          </a:p>
          <a:p>
            <a:pPr lvl="0"/>
            <a:endParaRPr lang="ru-RU" dirty="0" smtClean="0"/>
          </a:p>
          <a:p>
            <a:pPr lvl="0"/>
            <a:r>
              <a:rPr lang="ru-RU" dirty="0" smtClean="0"/>
              <a:t>Всегда помнить о чувстве собственного достоинства</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 проявляется  честь в повседневной жизни?</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lvl="0"/>
            <a:r>
              <a:rPr lang="ru-RU" b="1" dirty="0" smtClean="0"/>
              <a:t>Военные действия.</a:t>
            </a:r>
            <a:r>
              <a:rPr lang="ru-RU" dirty="0" smtClean="0"/>
              <a:t> Воинская честь – это главное качество, которое должно быть присуще хорошему воину, как рядовому, так и полководцу.</a:t>
            </a:r>
          </a:p>
          <a:p>
            <a:pPr lvl="0"/>
            <a:r>
              <a:rPr lang="ru-RU" b="1" dirty="0" smtClean="0"/>
              <a:t>Бытовые ситуации.</a:t>
            </a:r>
            <a:r>
              <a:rPr lang="ru-RU" dirty="0" smtClean="0"/>
              <a:t> Человек, вступившийся за слабого или оскорбленного – человек чести.</a:t>
            </a:r>
          </a:p>
          <a:p>
            <a:pPr lvl="0"/>
            <a:r>
              <a:rPr lang="ru-RU" b="1" dirty="0" smtClean="0"/>
              <a:t>Религия</a:t>
            </a:r>
            <a:r>
              <a:rPr lang="ru-RU" dirty="0" smtClean="0"/>
              <a:t>. Священнослужитель, подвергающийся гонениям или осуждению, но не предающий своих религиозных убеждений – человек чести.</a:t>
            </a:r>
          </a:p>
          <a:p>
            <a:pPr lvl="0"/>
            <a:r>
              <a:rPr lang="ru-RU" b="1" dirty="0" smtClean="0"/>
              <a:t>Экстремальные ситуации.</a:t>
            </a:r>
            <a:r>
              <a:rPr lang="ru-RU" dirty="0" smtClean="0"/>
              <a:t> Человек, который в экстремальной ситуации думает не о том, как спастись одному, но о том, как спастись вместе со всеми – человек чести. </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Какие качества для этого нужны?</a:t>
            </a:r>
            <a:br>
              <a:rPr lang="ru-RU" dirty="0" smtClean="0"/>
            </a:br>
            <a:endParaRPr lang="ru-RU" dirty="0"/>
          </a:p>
        </p:txBody>
      </p:sp>
      <p:sp>
        <p:nvSpPr>
          <p:cNvPr id="3" name="Содержимое 2"/>
          <p:cNvSpPr>
            <a:spLocks noGrp="1"/>
          </p:cNvSpPr>
          <p:nvPr>
            <p:ph idx="1"/>
          </p:nvPr>
        </p:nvSpPr>
        <p:spPr/>
        <p:txBody>
          <a:bodyPr/>
          <a:lstStyle/>
          <a:p>
            <a:pPr lvl="0"/>
            <a:r>
              <a:rPr lang="ru-RU" dirty="0" smtClean="0"/>
              <a:t>порядочность</a:t>
            </a:r>
          </a:p>
          <a:p>
            <a:pPr lvl="0"/>
            <a:r>
              <a:rPr lang="ru-RU" dirty="0" smtClean="0"/>
              <a:t> честность</a:t>
            </a:r>
          </a:p>
          <a:p>
            <a:pPr lvl="0"/>
            <a:r>
              <a:rPr lang="ru-RU" dirty="0" smtClean="0"/>
              <a:t> принципиальность</a:t>
            </a:r>
          </a:p>
          <a:p>
            <a:pPr lvl="0"/>
            <a:r>
              <a:rPr lang="ru-RU" dirty="0" smtClean="0"/>
              <a:t> справедливость  к другим и требовательность к себе</a:t>
            </a:r>
          </a:p>
          <a:p>
            <a:r>
              <a:rPr lang="ru-RU" dirty="0" smtClean="0"/>
              <a:t>благородство</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сохранить :</a:t>
            </a:r>
            <a:endParaRPr lang="ru-RU" dirty="0"/>
          </a:p>
        </p:txBody>
      </p:sp>
      <p:sp>
        <p:nvSpPr>
          <p:cNvPr id="3" name="Содержимое 2"/>
          <p:cNvSpPr>
            <a:spLocks noGrp="1"/>
          </p:cNvSpPr>
          <p:nvPr>
            <p:ph idx="1"/>
          </p:nvPr>
        </p:nvSpPr>
        <p:spPr/>
        <p:txBody>
          <a:bodyPr/>
          <a:lstStyle/>
          <a:p>
            <a:pPr>
              <a:buNone/>
            </a:pPr>
            <a:r>
              <a:rPr lang="ru-RU" b="1" dirty="0" smtClean="0"/>
              <a:t>  </a:t>
            </a:r>
            <a:endParaRPr lang="ru-RU" dirty="0" smtClean="0"/>
          </a:p>
          <a:p>
            <a:r>
              <a:rPr lang="ru-RU" dirty="0" smtClean="0"/>
              <a:t>Не допускать сделок с совестью</a:t>
            </a:r>
          </a:p>
          <a:p>
            <a:r>
              <a:rPr lang="ru-RU" dirty="0" smtClean="0"/>
              <a:t>Не совершать проступков</a:t>
            </a:r>
          </a:p>
          <a:p>
            <a:r>
              <a:rPr lang="ru-RU" dirty="0" smtClean="0"/>
              <a:t>Иметь личное мнение</a:t>
            </a:r>
          </a:p>
          <a:p>
            <a:r>
              <a:rPr lang="ru-RU" dirty="0" smtClean="0"/>
              <a:t>Всегда помнить о чувстве собственного достоинства</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Какие выражения со словом честь вы знаете?</a:t>
            </a:r>
            <a:br>
              <a:rPr lang="ru-RU" dirty="0" smtClean="0"/>
            </a:br>
            <a:endParaRPr lang="ru-RU" dirty="0"/>
          </a:p>
        </p:txBody>
      </p:sp>
      <p:sp>
        <p:nvSpPr>
          <p:cNvPr id="3" name="Содержимое 2"/>
          <p:cNvSpPr>
            <a:spLocks noGrp="1"/>
          </p:cNvSpPr>
          <p:nvPr>
            <p:ph idx="1"/>
          </p:nvPr>
        </p:nvSpPr>
        <p:spPr/>
        <p:txBody>
          <a:bodyPr>
            <a:normAutofit/>
          </a:bodyPr>
          <a:lstStyle/>
          <a:p>
            <a:r>
              <a:rPr lang="ru-RU" b="1" dirty="0" smtClean="0"/>
              <a:t>Дело чести</a:t>
            </a:r>
            <a:r>
              <a:rPr lang="ru-RU" dirty="0" smtClean="0"/>
              <a:t> </a:t>
            </a:r>
          </a:p>
          <a:p>
            <a:r>
              <a:rPr lang="ru-RU" b="1" dirty="0" smtClean="0"/>
              <a:t> </a:t>
            </a:r>
            <a:endParaRPr lang="ru-RU" dirty="0" smtClean="0"/>
          </a:p>
          <a:p>
            <a:r>
              <a:rPr lang="ru-RU" b="1" dirty="0" smtClean="0"/>
              <a:t>Честь мундира, белого халата</a:t>
            </a:r>
            <a:r>
              <a:rPr lang="ru-RU" dirty="0" smtClean="0"/>
              <a:t>   </a:t>
            </a:r>
          </a:p>
          <a:p>
            <a:r>
              <a:rPr lang="ru-RU" b="1" dirty="0" smtClean="0"/>
              <a:t> </a:t>
            </a:r>
            <a:endParaRPr lang="ru-RU" dirty="0" smtClean="0"/>
          </a:p>
          <a:p>
            <a:r>
              <a:rPr lang="ru-RU" b="1" dirty="0" smtClean="0"/>
              <a:t>С честью выполнить</a:t>
            </a:r>
            <a:endParaRPr lang="ru-RU" dirty="0" smtClean="0"/>
          </a:p>
          <a:p>
            <a:r>
              <a:rPr lang="ru-RU" b="1" dirty="0" smtClean="0"/>
              <a:t>Жить по чести</a:t>
            </a:r>
            <a:endParaRPr lang="ru-RU" dirty="0" smtClean="0"/>
          </a:p>
          <a:p>
            <a:r>
              <a:rPr lang="ru-RU" b="1" dirty="0" smtClean="0"/>
              <a:t>Суд чести</a:t>
            </a:r>
            <a:endParaRPr lang="ru-RU" dirty="0" smtClean="0"/>
          </a:p>
          <a:p>
            <a:r>
              <a:rPr lang="ru-RU" dirty="0" smtClean="0"/>
              <a:t>поступок</a:t>
            </a:r>
            <a:r>
              <a:rPr lang="ru-RU" b="1" dirty="0" smtClean="0"/>
              <a:t> делает вам честь</a:t>
            </a:r>
            <a:endParaRPr lang="ru-RU" dirty="0" smtClean="0"/>
          </a:p>
          <a:p>
            <a:r>
              <a:rPr lang="ru-RU" dirty="0" smtClean="0"/>
              <a:t>Честь имею</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Что приводит к утрате  чести?</a:t>
            </a:r>
            <a:br>
              <a:rPr lang="ru-RU" dirty="0" smtClean="0"/>
            </a:br>
            <a:endParaRPr lang="ru-RU" dirty="0"/>
          </a:p>
        </p:txBody>
      </p:sp>
      <p:sp>
        <p:nvSpPr>
          <p:cNvPr id="3" name="Содержимое 2"/>
          <p:cNvSpPr>
            <a:spLocks noGrp="1"/>
          </p:cNvSpPr>
          <p:nvPr>
            <p:ph idx="1"/>
          </p:nvPr>
        </p:nvSpPr>
        <p:spPr/>
        <p:txBody>
          <a:bodyPr/>
          <a:lstStyle/>
          <a:p>
            <a:r>
              <a:rPr lang="ru-RU" dirty="0" smtClean="0"/>
              <a:t>Предательство</a:t>
            </a:r>
          </a:p>
          <a:p>
            <a:r>
              <a:rPr lang="ru-RU" dirty="0" smtClean="0"/>
              <a:t>Равнодушие </a:t>
            </a:r>
          </a:p>
          <a:p>
            <a:r>
              <a:rPr lang="ru-RU" dirty="0" smtClean="0"/>
              <a:t>Ложь</a:t>
            </a:r>
          </a:p>
          <a:p>
            <a:r>
              <a:rPr lang="ru-RU" dirty="0" smtClean="0"/>
              <a:t>Клевета</a:t>
            </a:r>
          </a:p>
          <a:p>
            <a:r>
              <a:rPr lang="ru-RU" dirty="0" smtClean="0"/>
              <a:t>жестокость</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Вступление- тезис (определение понятия)</a:t>
            </a:r>
            <a:endParaRPr lang="ru-RU" dirty="0"/>
          </a:p>
        </p:txBody>
      </p:sp>
      <p:sp>
        <p:nvSpPr>
          <p:cNvPr id="3" name="Содержимое 2"/>
          <p:cNvSpPr>
            <a:spLocks noGrp="1"/>
          </p:cNvSpPr>
          <p:nvPr>
            <p:ph idx="1"/>
          </p:nvPr>
        </p:nvSpPr>
        <p:spPr/>
        <p:txBody>
          <a:bodyPr>
            <a:normAutofit fontScale="85000" lnSpcReduction="20000"/>
          </a:bodyPr>
          <a:lstStyle/>
          <a:p>
            <a:r>
              <a:rPr lang="ru-RU" b="1" dirty="0" smtClean="0"/>
              <a:t>1.Честь - это нравственный стержень человека. Истинная честь состоит в том, чтобы поступать по законам своей совести, поэтому порядочный человек в ситуации нравственного выбора, ни секунды не раздумывая, не нарушит  закон чести и справедливости.</a:t>
            </a:r>
            <a:endParaRPr lang="ru-RU" dirty="0" smtClean="0"/>
          </a:p>
          <a:p>
            <a:r>
              <a:rPr lang="ru-RU" b="1" dirty="0" smtClean="0"/>
              <a:t>2.Я считаю, что честь — это такое поведение, которое вызывает чувство уважения у окружающих. Честь подразумевает умение поступать справедливо, без лжи, фальши, страха, не проявляя малодушия и эгоизма.</a:t>
            </a:r>
            <a:endParaRPr lang="ru-RU" dirty="0" smtClean="0"/>
          </a:p>
          <a:p>
            <a:r>
              <a:rPr lang="ru-RU" b="1" dirty="0" smtClean="0"/>
              <a:t>3.Честь, как я понимаю, это такая нравственная ценность, которая помогает нам вести себя достойно, принимать решения по совести и не опускаться до мелких склок, зависти, жадности. Человек чести — это порядочный человек.</a:t>
            </a:r>
            <a:endParaRPr lang="ru-RU" dirty="0" smtClean="0"/>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Аргументация</a:t>
            </a:r>
            <a:endParaRPr lang="ru-RU" dirty="0"/>
          </a:p>
        </p:txBody>
      </p:sp>
      <p:sp>
        <p:nvSpPr>
          <p:cNvPr id="3" name="Содержимое 2"/>
          <p:cNvSpPr>
            <a:spLocks noGrp="1"/>
          </p:cNvSpPr>
          <p:nvPr>
            <p:ph idx="1"/>
          </p:nvPr>
        </p:nvSpPr>
        <p:spPr/>
        <p:txBody>
          <a:bodyPr/>
          <a:lstStyle/>
          <a:p>
            <a:endParaRPr lang="ru-RU" dirty="0" smtClean="0"/>
          </a:p>
          <a:p>
            <a:r>
              <a:rPr lang="ru-RU" dirty="0" smtClean="0"/>
              <a:t>А.с.Пушкин «Капитанская дочка» (человек чести Пётр Гринёв, бесчестный герой – Алексей Швабрин)</a:t>
            </a:r>
          </a:p>
          <a:p>
            <a:endParaRPr lang="ru-RU" dirty="0" smtClean="0"/>
          </a:p>
          <a:p>
            <a:r>
              <a:rPr lang="ru-RU" dirty="0" smtClean="0"/>
              <a:t>В.А.Каверин «Два капитана»  (Саня Григорьев, Иван Львович Татаринов – капитан шхуны «Святая Мария»  - Ромашов (Ромашка,), Николай Антонович Татаринов)</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Памятка № 1.</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1. Вступление. Определение предложенного в задании слова.</a:t>
            </a:r>
          </a:p>
          <a:p>
            <a:r>
              <a:rPr lang="ru-RU" dirty="0" smtClean="0"/>
              <a:t>2. Комментарий определения.</a:t>
            </a:r>
          </a:p>
          <a:p>
            <a:r>
              <a:rPr lang="ru-RU" dirty="0" smtClean="0"/>
              <a:t>3. Первый пример – аргумент из текста  +  комментарий.</a:t>
            </a:r>
          </a:p>
          <a:p>
            <a:r>
              <a:rPr lang="ru-RU" dirty="0" smtClean="0"/>
              <a:t>4. Второй пример -  аргумент из вашего жизненного опыта (из читательского) + комментарий.  </a:t>
            </a:r>
          </a:p>
          <a:p>
            <a:pPr>
              <a:buNone/>
            </a:pPr>
            <a:r>
              <a:rPr lang="ru-RU" dirty="0" smtClean="0"/>
              <a:t>(Второй аргумент может быть от противного: о том, что люди бывают  бесчестными. Такого быть не должно!)</a:t>
            </a:r>
          </a:p>
          <a:p>
            <a:r>
              <a:rPr lang="ru-RU" dirty="0" smtClean="0"/>
              <a:t>5. Вывод.</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smtClean="0"/>
              <a:t> </a:t>
            </a:r>
            <a:endParaRPr lang="ru-RU" dirty="0" smtClean="0"/>
          </a:p>
          <a:p>
            <a:pPr>
              <a:buNone/>
            </a:pPr>
            <a:r>
              <a:rPr lang="ru-RU" b="1" dirty="0" smtClean="0"/>
              <a:t>Тема урока: </a:t>
            </a:r>
            <a:endParaRPr lang="ru-RU" dirty="0" smtClean="0"/>
          </a:p>
          <a:p>
            <a:pPr>
              <a:buNone/>
            </a:pPr>
            <a:endParaRPr lang="ru-RU" b="1" dirty="0" smtClean="0"/>
          </a:p>
          <a:p>
            <a:pPr>
              <a:buNone/>
            </a:pPr>
            <a:endParaRPr lang="ru-RU" b="1" dirty="0" smtClean="0"/>
          </a:p>
          <a:p>
            <a:pPr>
              <a:buNone/>
            </a:pPr>
            <a:r>
              <a:rPr lang="ru-RU" sz="4800" b="1" dirty="0" smtClean="0">
                <a:latin typeface="Times New Roman" pitchFamily="18" charset="0"/>
                <a:cs typeface="Times New Roman" pitchFamily="18" charset="0"/>
              </a:rPr>
              <a:t>       Что такое честь?</a:t>
            </a:r>
            <a:endParaRPr lang="ru-RU" sz="48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751506"/>
          </a:xfrm>
        </p:spPr>
        <p:txBody>
          <a:bodyPr/>
          <a:lstStyle/>
          <a:p>
            <a:r>
              <a:rPr lang="ru-RU" dirty="0" smtClean="0"/>
              <a:t>текст О.Павловой.</a:t>
            </a:r>
            <a:endParaRPr lang="ru-RU" dirty="0"/>
          </a:p>
        </p:txBody>
      </p:sp>
      <p:sp>
        <p:nvSpPr>
          <p:cNvPr id="3" name="Содержимое 2"/>
          <p:cNvSpPr>
            <a:spLocks noGrp="1"/>
          </p:cNvSpPr>
          <p:nvPr>
            <p:ph idx="1"/>
          </p:nvPr>
        </p:nvSpPr>
        <p:spPr>
          <a:xfrm>
            <a:off x="457200" y="1214422"/>
            <a:ext cx="7239000" cy="5241314"/>
          </a:xfrm>
        </p:spPr>
        <p:txBody>
          <a:bodyPr>
            <a:normAutofit fontScale="32500" lnSpcReduction="20000"/>
          </a:bodyPr>
          <a:lstStyle/>
          <a:p>
            <a:pPr>
              <a:buNone/>
            </a:pPr>
            <a:r>
              <a:rPr lang="ru-RU" dirty="0" smtClean="0"/>
              <a:t> </a:t>
            </a:r>
            <a:endParaRPr lang="ru-RU" sz="2900" dirty="0" smtClean="0"/>
          </a:p>
          <a:p>
            <a:r>
              <a:rPr lang="ru-RU" sz="2900" dirty="0" smtClean="0"/>
              <a:t>(</a:t>
            </a:r>
            <a:r>
              <a:rPr lang="ru-RU" sz="5100" b="1" dirty="0" smtClean="0">
                <a:latin typeface="Times New Roman" pitchFamily="18" charset="0"/>
                <a:cs typeface="Times New Roman" pitchFamily="18" charset="0"/>
              </a:rPr>
              <a:t>I)Лето.    (2)Солнце разливает мёд по сотам дворов, раскрашивает яркой зелёнкой пышные кроны деревьев. (3)Я подхожу к раскрытым окнам и на детской площадке вижу разномастную стайку мальчишек. (4)Звонкое: «На воротах </a:t>
            </a:r>
            <a:r>
              <a:rPr lang="ru-RU" sz="5100" b="1" dirty="0" err="1" smtClean="0">
                <a:latin typeface="Times New Roman" pitchFamily="18" charset="0"/>
                <a:cs typeface="Times New Roman" pitchFamily="18" charset="0"/>
              </a:rPr>
              <a:t>Пашка</a:t>
            </a:r>
            <a:r>
              <a:rPr lang="ru-RU" sz="5100" b="1" dirty="0" smtClean="0">
                <a:latin typeface="Times New Roman" pitchFamily="18" charset="0"/>
                <a:cs typeface="Times New Roman" pitchFamily="18" charset="0"/>
              </a:rPr>
              <a:t> и Митька!» (б)Футболисты! (б)Сейчас </a:t>
            </a:r>
            <a:r>
              <a:rPr lang="ru-RU" sz="5100" b="1" dirty="0" err="1" smtClean="0">
                <a:latin typeface="Times New Roman" pitchFamily="18" charset="0"/>
                <a:cs typeface="Times New Roman" pitchFamily="18" charset="0"/>
              </a:rPr>
              <a:t>рассыпятся</a:t>
            </a:r>
            <a:r>
              <a:rPr lang="ru-RU" sz="5100" b="1" dirty="0" smtClean="0">
                <a:latin typeface="Times New Roman" pitchFamily="18" charset="0"/>
                <a:cs typeface="Times New Roman" pitchFamily="18" charset="0"/>
              </a:rPr>
              <a:t> на две команды, и игра будет продолжаться до тех пор, пока мамино: «Домой!» не разобьёт последнюю пару, уже в темноте гоняющую мяч.</a:t>
            </a:r>
            <a:br>
              <a:rPr lang="ru-RU" sz="5100" b="1" dirty="0" smtClean="0">
                <a:latin typeface="Times New Roman" pitchFamily="18" charset="0"/>
                <a:cs typeface="Times New Roman" pitchFamily="18" charset="0"/>
              </a:rPr>
            </a:br>
            <a:r>
              <a:rPr lang="ru-RU" sz="5100" b="1" dirty="0" smtClean="0">
                <a:latin typeface="Times New Roman" pitchFamily="18" charset="0"/>
                <a:cs typeface="Times New Roman" pitchFamily="18" charset="0"/>
              </a:rPr>
              <a:t>(7)Как    и в моём детстве.</a:t>
            </a:r>
            <a:br>
              <a:rPr lang="ru-RU" sz="5100" b="1" dirty="0" smtClean="0">
                <a:latin typeface="Times New Roman" pitchFamily="18" charset="0"/>
                <a:cs typeface="Times New Roman" pitchFamily="18" charset="0"/>
              </a:rPr>
            </a:br>
            <a:r>
              <a:rPr lang="ru-RU" sz="5100" b="1" dirty="0" smtClean="0">
                <a:latin typeface="Times New Roman" pitchFamily="18" charset="0"/>
                <a:cs typeface="Times New Roman" pitchFamily="18" charset="0"/>
              </a:rPr>
              <a:t>(8)Помню,    мальчишкой идёшь по бульварам, утопленным в аромате черёмухи, и под ноги падают скрученные в тугие конусы домики гусениц-листовёрток. (9)Возьмёшь такой в руки, и, если не уснула в нём в предвкушении крыльев хозяйка, выскользнет из убежища, испуганная, повиснет на тонкой паутинке в воздухе. (10)Так и память детства: тронешь её хрупкий кокон — и подарит, встревоженная, давно забытую историю...</a:t>
            </a:r>
            <a:br>
              <a:rPr lang="ru-RU" sz="5100" b="1" dirty="0" smtClean="0">
                <a:latin typeface="Times New Roman" pitchFamily="18" charset="0"/>
                <a:cs typeface="Times New Roman" pitchFamily="18" charset="0"/>
              </a:rPr>
            </a:br>
            <a:r>
              <a:rPr lang="ru-RU" sz="5100" b="1" dirty="0" smtClean="0">
                <a:latin typeface="Times New Roman" pitchFamily="18" charset="0"/>
                <a:cs typeface="Times New Roman" pitchFamily="18" charset="0"/>
              </a:rPr>
              <a:t>(II)Был    у нас во дворе дед.</a:t>
            </a:r>
            <a:br>
              <a:rPr lang="ru-RU" sz="5100" b="1" dirty="0" smtClean="0">
                <a:latin typeface="Times New Roman" pitchFamily="18" charset="0"/>
                <a:cs typeface="Times New Roman" pitchFamily="18" charset="0"/>
              </a:rPr>
            </a:br>
            <a:r>
              <a:rPr lang="ru-RU" sz="5100" b="1" dirty="0" smtClean="0">
                <a:latin typeface="Times New Roman" pitchFamily="18" charset="0"/>
                <a:cs typeface="Times New Roman" pitchFamily="18" charset="0"/>
              </a:rPr>
              <a:t>(12)Обычно    он появлялся ранним утром, доходил, прихрамывая, до лавочки под тенистой раскидистой черёмухой в самом центре двора и там просиживал до самого вечера.</a:t>
            </a:r>
            <a:br>
              <a:rPr lang="ru-RU" sz="5100" b="1" dirty="0" smtClean="0">
                <a:latin typeface="Times New Roman" pitchFamily="18" charset="0"/>
                <a:cs typeface="Times New Roman" pitchFamily="18" charset="0"/>
              </a:rPr>
            </a:br>
            <a:r>
              <a:rPr lang="ru-RU" sz="5100" b="1" dirty="0" smtClean="0">
                <a:latin typeface="Times New Roman" pitchFamily="18" charset="0"/>
                <a:cs typeface="Times New Roman" pitchFamily="18" charset="0"/>
              </a:rPr>
              <a:t>(13)Чей    это был дед? (14)Откуда? (15)С кем жил? (</a:t>
            </a:r>
            <a:r>
              <a:rPr lang="ru-RU" sz="5100" b="1" dirty="0" err="1" smtClean="0">
                <a:latin typeface="Times New Roman" pitchFamily="18" charset="0"/>
                <a:cs typeface="Times New Roman" pitchFamily="18" charset="0"/>
              </a:rPr>
              <a:t>Іб</a:t>
            </a:r>
            <a:r>
              <a:rPr lang="ru-RU" sz="5100" b="1" dirty="0" smtClean="0">
                <a:latin typeface="Times New Roman" pitchFamily="18" charset="0"/>
                <a:cs typeface="Times New Roman" pitchFamily="18" charset="0"/>
              </a:rPr>
              <a:t>)Детству не интересна старость</a:t>
            </a:r>
            <a:endParaRPr lang="ru-RU" sz="51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7929618" cy="5601533"/>
          </a:xfrm>
          <a:prstGeom prst="rect">
            <a:avLst/>
          </a:prstGeom>
        </p:spPr>
        <p:txBody>
          <a:bodyPr wrap="square">
            <a:spAutoFit/>
          </a:bodyPr>
          <a:lstStyle/>
          <a:p>
            <a:r>
              <a:rPr lang="ru-RU" dirty="0" smtClean="0"/>
              <a:t>(</a:t>
            </a:r>
            <a:r>
              <a:rPr lang="ru-RU" sz="2000" b="1" dirty="0" smtClean="0">
                <a:latin typeface="Times New Roman" pitchFamily="18" charset="0"/>
                <a:cs typeface="Times New Roman" pitchFamily="18" charset="0"/>
              </a:rPr>
              <a:t>17)Для нас он был просто неизменным атрибутом летнего двора. (18)Дед никогда не заводил разговоров с нами, а мы не мешали ему, потому что постоянно убегали на школьный стадион, где до ночи считали голы с мальчишками соседнего района. (19)Там не было ворот, но с их ролью справлялись четыре палки, устанавливаемые попарно на разных краях песочного поля.</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(20)Мечтать вот о такой футбольной коробке, где сейчас, по-взрослому уперев руки в колени, </a:t>
            </a:r>
            <a:r>
              <a:rPr lang="ru-RU" sz="2000" b="1" dirty="0" err="1" smtClean="0">
                <a:latin typeface="Times New Roman" pitchFamily="18" charset="0"/>
                <a:cs typeface="Times New Roman" pitchFamily="18" charset="0"/>
              </a:rPr>
              <a:t>Пашка</a:t>
            </a:r>
            <a:r>
              <a:rPr lang="ru-RU" sz="2000" b="1" dirty="0" smtClean="0">
                <a:latin typeface="Times New Roman" pitchFamily="18" charset="0"/>
                <a:cs typeface="Times New Roman" pitchFamily="18" charset="0"/>
              </a:rPr>
              <a:t> и Митька грудью стояли каждый за свои ворота, а с ними и за честь команды и славу лучших голкиперов школы, нам и не приходилось. (21)Поэтому день, когда чей-то отец раздобыл где-то пару настоящих ворот с белой сеткой, </a:t>
            </a:r>
            <a:r>
              <a:rPr lang="ru-RU" sz="2000" b="1" dirty="0" err="1" smtClean="0">
                <a:latin typeface="Times New Roman" pitchFamily="18" charset="0"/>
                <a:cs typeface="Times New Roman" pitchFamily="18" charset="0"/>
              </a:rPr>
              <a:t>непродранной</a:t>
            </a:r>
            <a:r>
              <a:rPr lang="ru-RU" sz="2000" b="1" dirty="0" smtClean="0">
                <a:latin typeface="Times New Roman" pitchFamily="18" charset="0"/>
                <a:cs typeface="Times New Roman" pitchFamily="18" charset="0"/>
              </a:rPr>
              <a:t> и не залатанной на сто рядов шнурками, стал для нас настоящим праздником. (22)Мы теперь хозяева всех чемпионатов и властители турнирного календаря!</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(23)Ворота установили аккурат напротив скамейки, где сидел дед. (24)Когда работа была закончена, он медленно обошёл их, опираясь на палочку, и ушёл со двора. (25)«Согнали старика», — нахмурился мой </a:t>
            </a:r>
            <a:r>
              <a:rPr lang="ru-RU" dirty="0" smtClean="0"/>
              <a:t>отец.</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71480"/>
            <a:ext cx="8858280" cy="5632311"/>
          </a:xfrm>
          <a:prstGeom prst="rect">
            <a:avLst/>
          </a:prstGeom>
        </p:spPr>
        <p:txBody>
          <a:bodyPr wrap="square">
            <a:spAutoFit/>
          </a:bodyPr>
          <a:lstStyle/>
          <a:p>
            <a:r>
              <a:rPr lang="ru-RU" dirty="0" smtClean="0"/>
              <a:t>(26)Но спустя несколько минут дед вернулся. (27)Мы не сразу заметили его, увлечённые игрой, и ему пришлось обратить на себя внимание негромким окликом:</a:t>
            </a:r>
            <a:br>
              <a:rPr lang="ru-RU" dirty="0" smtClean="0"/>
            </a:br>
            <a:r>
              <a:rPr lang="ru-RU" dirty="0" smtClean="0"/>
              <a:t>(28)— Орлы! (29)А ну </a:t>
            </a:r>
            <a:r>
              <a:rPr lang="ru-RU" dirty="0" err="1" smtClean="0"/>
              <a:t>подь-ка</a:t>
            </a:r>
            <a:r>
              <a:rPr lang="ru-RU" dirty="0" smtClean="0"/>
              <a:t> сюда!</a:t>
            </a:r>
            <a:br>
              <a:rPr lang="ru-RU" dirty="0" smtClean="0"/>
            </a:br>
            <a:r>
              <a:rPr lang="ru-RU" dirty="0" smtClean="0"/>
              <a:t>(30)Дед принёс нам мяч. (31)Настоящий, из чёрно-белых шестиугольников, тугой — не чета нашему затёртому серому </a:t>
            </a:r>
            <a:r>
              <a:rPr lang="ru-RU" dirty="0" err="1" smtClean="0"/>
              <a:t>сдутышу</a:t>
            </a:r>
            <a:r>
              <a:rPr lang="ru-RU" dirty="0" smtClean="0"/>
              <a:t>! (32)«Чего рты раззявили? (33)А ну на поле — марш!» (34)Из нагрудного кармана рубашки он достал настоящий судейский свисток и оглушительно, на весь двор, свистнул.</a:t>
            </a:r>
            <a:br>
              <a:rPr lang="ru-RU" dirty="0" smtClean="0"/>
            </a:br>
            <a:r>
              <a:rPr lang="ru-RU" dirty="0" smtClean="0"/>
              <a:t>(35)Мы капитулировали. (</a:t>
            </a:r>
            <a:r>
              <a:rPr lang="ru-RU" dirty="0" err="1" smtClean="0"/>
              <a:t>Зб</a:t>
            </a:r>
            <a:r>
              <a:rPr lang="ru-RU" dirty="0" smtClean="0"/>
              <a:t>)Мальчишескую спесь, напускное презрение к футбольным советам отцов, наши позиции в мальчишеском рейтинге игроков — всё отрезал и оставил в прошлом тот свисток. (37)Наши двенадцать сердец в каждой игре до самого конца сезона того лета держали равнение на сухонькую фигурку в тени черёмухи.</a:t>
            </a:r>
            <a:br>
              <a:rPr lang="ru-RU" dirty="0" smtClean="0"/>
            </a:br>
            <a:r>
              <a:rPr lang="ru-RU" dirty="0" smtClean="0"/>
              <a:t>(38)Дед оказался знатным стратегом и строгим судьёй. (39)Мы внимали ему не дыша, пока он в перерывах чертил на песке палочкой схемы и тихо объяснял нам, как обходить противников и прорываться к их воротам. (40)У него был слабый голос, и он не мог кричать, поэтому во время игры общался с нами свистком. (41)Резкий, пронзительный звук раздавался над двором в моменты, когда кто-то из нас проводил запрещённый приём или осмеливался схитрить или позволить себе играть </a:t>
            </a:r>
            <a:r>
              <a:rPr lang="ru-RU" dirty="0" err="1" smtClean="0"/>
              <a:t>вполноги</a:t>
            </a:r>
            <a:r>
              <a:rPr lang="ru-RU" dirty="0" smtClean="0"/>
              <a:t>. </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8572528" cy="5632311"/>
          </a:xfrm>
          <a:prstGeom prst="rect">
            <a:avLst/>
          </a:prstGeom>
        </p:spPr>
        <p:txBody>
          <a:bodyPr wrap="square">
            <a:spAutoFit/>
          </a:bodyPr>
          <a:lstStyle/>
          <a:p>
            <a:r>
              <a:rPr lang="ru-RU" dirty="0" smtClean="0"/>
              <a:t>(</a:t>
            </a:r>
            <a:r>
              <a:rPr lang="ru-RU" sz="2000" dirty="0" smtClean="0"/>
              <a:t>42)Дед не выкрикивал имён, но каждый, замирая, думал: «Не мне ли свистят?», и каждому казалось, будто дед смотрит на него одного, и каждый старался не подвести старика. (43)3а какие-то три месяца лета мы стали самой честной, самой бесстрашной, дисциплинированной и почему-то самой дружной командой района.</a:t>
            </a:r>
            <a:br>
              <a:rPr lang="ru-RU" sz="2000" dirty="0" smtClean="0"/>
            </a:br>
            <a:r>
              <a:rPr lang="ru-RU" sz="2000" dirty="0" smtClean="0"/>
              <a:t>(44)А    потом дед пропал.</a:t>
            </a:r>
            <a:br>
              <a:rPr lang="ru-RU" sz="2000" dirty="0" smtClean="0"/>
            </a:br>
            <a:r>
              <a:rPr lang="ru-RU" sz="2000" dirty="0" smtClean="0"/>
              <a:t>(45)Мы    заметили это не сразу: наступила первая неделя сентября, школа, музыкальный театр по абонементу... (46)Вечером пятницы я пришёл домой, толкнул открытую дверь — родители, видимо, только что сами вернулись с работы — неслышно ступил в коридор и услышал, как мама со вздохом спросила отца: «Как же Коле объяснить, что деда больше нет? </a:t>
            </a:r>
            <a:br>
              <a:rPr lang="ru-RU" sz="2000" dirty="0" smtClean="0"/>
            </a:br>
            <a:r>
              <a:rPr lang="ru-RU" sz="2000" dirty="0" smtClean="0"/>
              <a:t>(47)—    Мама?!</a:t>
            </a:r>
            <a:br>
              <a:rPr lang="ru-RU" sz="2000" dirty="0" smtClean="0"/>
            </a:br>
            <a:r>
              <a:rPr lang="ru-RU" sz="2000" dirty="0" smtClean="0"/>
              <a:t>(48)Она    обернулась, ахнула:</a:t>
            </a:r>
            <a:br>
              <a:rPr lang="ru-RU" sz="2000" dirty="0" smtClean="0"/>
            </a:br>
            <a:r>
              <a:rPr lang="ru-RU" sz="2000" dirty="0" smtClean="0"/>
              <a:t>(49)—    Колечка, мы хотели сказать...</a:t>
            </a:r>
            <a:br>
              <a:rPr lang="ru-RU" sz="2000" dirty="0" smtClean="0"/>
            </a:br>
            <a:r>
              <a:rPr lang="ru-RU" sz="2000" dirty="0" smtClean="0"/>
              <a:t>(50)...Во    всём нашем </a:t>
            </a:r>
            <a:r>
              <a:rPr lang="ru-RU" sz="2000" dirty="0" err="1" smtClean="0"/>
              <a:t>пацанячьем</a:t>
            </a:r>
            <a:r>
              <a:rPr lang="ru-RU" sz="2000" dirty="0" smtClean="0"/>
              <a:t> детстве не было слёз горше...</a:t>
            </a:r>
            <a:br>
              <a:rPr lang="ru-RU" sz="2000" dirty="0" smtClean="0"/>
            </a:br>
            <a:r>
              <a:rPr lang="ru-RU" sz="2000" dirty="0" smtClean="0"/>
              <a:t>(51)Детство    не знает оправданий смерти...</a:t>
            </a:r>
            <a:br>
              <a:rPr lang="ru-RU" sz="2000" dirty="0" smtClean="0"/>
            </a:br>
            <a:endParaRPr lang="ru-RU"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166843"/>
            <a:ext cx="8001056" cy="5693866"/>
          </a:xfrm>
          <a:prstGeom prst="rect">
            <a:avLst/>
          </a:prstGeom>
        </p:spPr>
        <p:txBody>
          <a:bodyPr wrap="square">
            <a:spAutoFit/>
          </a:bodyPr>
          <a:lstStyle/>
          <a:p>
            <a:r>
              <a:rPr lang="ru-RU" dirty="0" smtClean="0"/>
              <a:t>(</a:t>
            </a:r>
            <a:r>
              <a:rPr lang="ru-RU" sz="2800" dirty="0" smtClean="0"/>
              <a:t/>
            </a:r>
            <a:br>
              <a:rPr lang="ru-RU" sz="2800" dirty="0" smtClean="0"/>
            </a:br>
            <a:r>
              <a:rPr lang="ru-RU" sz="2800" dirty="0" smtClean="0"/>
              <a:t>(52)Наша    дворовая команда продержалась до самого выпускного. (53)И до самого выпускного никто из наших ни в одной игре не позволял себе на поле неспортивного поведения. (54)Нет, мы уже не боялись услышать строгий оклик свистка. (55)Самым страшным для каждого из нас было хоть на секунду дать нашему черёмуховому деду усомниться в том, что его уроки честности — перед командой, противником и, в первую очередь, перед самим собой — прошли не зря.</a:t>
            </a:r>
            <a:br>
              <a:rPr lang="ru-RU" sz="2800" dirty="0" smtClean="0"/>
            </a:br>
            <a:r>
              <a:rPr lang="ru-RU" sz="2800" i="1" dirty="0" smtClean="0"/>
              <a:t>(По О. Павловой )</a:t>
            </a:r>
            <a:endParaRPr lang="ru-RU"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 Какова тема этого текста?  </a:t>
            </a:r>
          </a:p>
          <a:p>
            <a:r>
              <a:rPr lang="ru-RU" dirty="0" smtClean="0"/>
              <a:t>-</a:t>
            </a:r>
          </a:p>
          <a:p>
            <a:r>
              <a:rPr lang="ru-RU" dirty="0" smtClean="0"/>
              <a:t> Назовите стиль данного текста. </a:t>
            </a:r>
          </a:p>
          <a:p>
            <a:r>
              <a:rPr lang="ru-RU" dirty="0" smtClean="0"/>
              <a:t>-</a:t>
            </a:r>
          </a:p>
          <a:p>
            <a:r>
              <a:rPr lang="ru-RU" dirty="0" smtClean="0"/>
              <a:t> Какой тип речи использован в тексте? </a:t>
            </a: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Какова основная мысль текста ?</a:t>
            </a:r>
            <a:endParaRPr lang="ru-RU" dirty="0"/>
          </a:p>
        </p:txBody>
      </p:sp>
      <p:sp>
        <p:nvSpPr>
          <p:cNvPr id="3" name="Содержимое 2"/>
          <p:cNvSpPr>
            <a:spLocks noGrp="1"/>
          </p:cNvSpPr>
          <p:nvPr>
            <p:ph idx="1"/>
          </p:nvPr>
        </p:nvSpPr>
        <p:spPr/>
        <p:txBody>
          <a:bodyPr/>
          <a:lstStyle/>
          <a:p>
            <a:r>
              <a:rPr lang="ru-RU" dirty="0" smtClean="0"/>
              <a:t> </a:t>
            </a:r>
            <a:r>
              <a:rPr lang="ru-RU" sz="4000" dirty="0" smtClean="0">
                <a:latin typeface="Times New Roman" pitchFamily="18" charset="0"/>
                <a:cs typeface="Times New Roman" pitchFamily="18" charset="0"/>
              </a:rPr>
              <a:t>Черёмуховый дед научил команду мальчишек  честности, благородству,  бесстрашию, порядочности.   </a:t>
            </a:r>
            <a:endParaRPr lang="ru-RU"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Аргументация</a:t>
            </a:r>
            <a:endParaRPr lang="ru-RU" dirty="0"/>
          </a:p>
        </p:txBody>
      </p:sp>
      <p:sp>
        <p:nvSpPr>
          <p:cNvPr id="3" name="Содержимое 2"/>
          <p:cNvSpPr>
            <a:spLocks noGrp="1"/>
          </p:cNvSpPr>
          <p:nvPr>
            <p:ph idx="1"/>
          </p:nvPr>
        </p:nvSpPr>
        <p:spPr/>
        <p:txBody>
          <a:bodyPr/>
          <a:lstStyle/>
          <a:p>
            <a:r>
              <a:rPr lang="ru-RU" dirty="0" smtClean="0"/>
              <a:t>1-й аргумент – выбрать из прочитанного текста (цитата или № предложения). Прокомментировать.  Первые 3 ряда думают над текстом</a:t>
            </a:r>
          </a:p>
          <a:p>
            <a:r>
              <a:rPr lang="ru-RU" dirty="0" smtClean="0"/>
              <a:t>2-й  аргумент– вспомнить и записать пример  из Вашего жизненного опыта (из художественной литературы). Оформить аргумент  с использованием  выразительных средств речи: эпитетов, метафор, фразеологизмов и т.д.. 4,5, 6 ряд</a:t>
            </a:r>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 аргумент из текста</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В рассказе О. Павловой для мальчишек из дворовой футбольной команды таким стал «черёмуховый дед». Он был строгим судьёй (</a:t>
            </a:r>
            <a:r>
              <a:rPr lang="ru-RU" dirty="0" err="1" smtClean="0"/>
              <a:t>предл</a:t>
            </a:r>
            <a:r>
              <a:rPr lang="ru-RU" dirty="0" smtClean="0"/>
              <a:t>. 38), не допускал запрещённых приёмов и хитростей на поле (</a:t>
            </a:r>
            <a:r>
              <a:rPr lang="ru-RU" dirty="0" err="1" smtClean="0"/>
              <a:t>предл</a:t>
            </a:r>
            <a:r>
              <a:rPr lang="ru-RU" dirty="0" smtClean="0"/>
              <a:t>. 41). Старик научил ребят честности, бесстрашию, порядочности (</a:t>
            </a:r>
            <a:r>
              <a:rPr lang="ru-RU" dirty="0" err="1" smtClean="0"/>
              <a:t>предл</a:t>
            </a:r>
            <a:r>
              <a:rPr lang="ru-RU" dirty="0" smtClean="0"/>
              <a:t>. 43) — тому, что входит в понятие «честь». Именно она не позволяла ребятам предать память деда, когда его уже не стало (</a:t>
            </a:r>
            <a:r>
              <a:rPr lang="ru-RU" dirty="0" err="1" smtClean="0"/>
              <a:t>предл</a:t>
            </a:r>
            <a:r>
              <a:rPr lang="ru-RU" dirty="0" smtClean="0"/>
              <a:t>. 55).</a:t>
            </a:r>
          </a:p>
          <a:p>
            <a:r>
              <a:rPr lang="ru-RU" dirty="0" smtClean="0"/>
              <a:t>В прочитанном мною рассказе «черёмуховый дед» научил команду мальчишек-футболистов играть по совести, быть дружными (</a:t>
            </a:r>
            <a:r>
              <a:rPr lang="ru-RU" dirty="0" err="1" smtClean="0"/>
              <a:t>предл</a:t>
            </a:r>
            <a:r>
              <a:rPr lang="ru-RU" dirty="0" smtClean="0"/>
              <a:t>. 43). Он передал ребятам вместе с умением вести мяч ещё и благородство, желание не допускать «неспортивного поведения» на поле и в жизни (</a:t>
            </a:r>
            <a:r>
              <a:rPr lang="ru-RU" dirty="0" err="1" smtClean="0"/>
              <a:t>предл</a:t>
            </a:r>
            <a:r>
              <a:rPr lang="ru-RU" dirty="0" smtClean="0"/>
              <a:t>. 55).</a:t>
            </a:r>
          </a:p>
          <a:p>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Повесть А.с.Пушкина «Капитанская дочка»</a:t>
            </a:r>
            <a:endParaRPr lang="ru-RU" dirty="0"/>
          </a:p>
        </p:txBody>
      </p:sp>
      <p:sp>
        <p:nvSpPr>
          <p:cNvPr id="3" name="Содержимое 2"/>
          <p:cNvSpPr>
            <a:spLocks noGrp="1"/>
          </p:cNvSpPr>
          <p:nvPr>
            <p:ph idx="1"/>
          </p:nvPr>
        </p:nvSpPr>
        <p:spPr/>
        <p:txBody>
          <a:bodyPr/>
          <a:lstStyle/>
          <a:p>
            <a:pPr>
              <a:buNone/>
            </a:pPr>
            <a:r>
              <a:rPr lang="ru-RU" b="1" dirty="0" smtClean="0"/>
              <a:t> </a:t>
            </a:r>
            <a:endParaRPr lang="ru-RU" dirty="0" smtClean="0"/>
          </a:p>
          <a:p>
            <a:r>
              <a:rPr lang="ru-RU" dirty="0" smtClean="0"/>
              <a:t>Пётр Гринёв , совершая ошибки, все время пытается выполнять наставления отца: “Береги честь смолоду”. Он ни разу не изменил присяге, данной императрице. Выбирая между смертью и изменой присяге, он предпочел первое. Тем не менее, он смог увидеть положительные качества в вожде </a:t>
            </a:r>
            <a:r>
              <a:rPr lang="ru-RU" dirty="0" err="1" smtClean="0"/>
              <a:t>антидворянского</a:t>
            </a:r>
            <a:r>
              <a:rPr lang="ru-RU" dirty="0" smtClean="0"/>
              <a:t> восстания: честность, благородство, мужество, ум.</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эпиграф</a:t>
            </a:r>
            <a:endParaRPr lang="ru-RU" dirty="0"/>
          </a:p>
        </p:txBody>
      </p:sp>
      <p:sp>
        <p:nvSpPr>
          <p:cNvPr id="3" name="Подзаголовок 2"/>
          <p:cNvSpPr>
            <a:spLocks noGrp="1"/>
          </p:cNvSpPr>
          <p:nvPr>
            <p:ph type="subTitle" idx="1"/>
          </p:nvPr>
        </p:nvSpPr>
        <p:spPr/>
        <p:txBody>
          <a:bodyPr>
            <a:normAutofit fontScale="62500" lnSpcReduction="20000"/>
          </a:bodyPr>
          <a:lstStyle/>
          <a:p>
            <a:r>
              <a:rPr lang="ru-RU" sz="6000" dirty="0" smtClean="0">
                <a:latin typeface="Times New Roman" pitchFamily="18" charset="0"/>
                <a:cs typeface="Times New Roman" pitchFamily="18" charset="0"/>
              </a:rPr>
              <a:t>«Береги честь смолоду</a:t>
            </a:r>
            <a:r>
              <a:rPr lang="ru-RU" dirty="0" smtClean="0"/>
              <a:t>»</a:t>
            </a:r>
          </a:p>
          <a:p>
            <a:r>
              <a:rPr lang="ru-RU" dirty="0" smtClean="0"/>
              <a:t>Русская пословица</a:t>
            </a:r>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endParaRPr lang="ru-RU" dirty="0"/>
          </a:p>
        </p:txBody>
      </p:sp>
      <p:sp>
        <p:nvSpPr>
          <p:cNvPr id="3" name="Содержимое 2"/>
          <p:cNvSpPr>
            <a:spLocks noGrp="1"/>
          </p:cNvSpPr>
          <p:nvPr>
            <p:ph idx="1"/>
          </p:nvPr>
        </p:nvSpPr>
        <p:spPr>
          <a:xfrm>
            <a:off x="457200" y="642918"/>
            <a:ext cx="7239000" cy="5812818"/>
          </a:xfrm>
        </p:spPr>
        <p:txBody>
          <a:bodyPr/>
          <a:lstStyle/>
          <a:p>
            <a:r>
              <a:rPr lang="ru-RU" dirty="0" smtClean="0"/>
              <a:t>Гринев предстает перед нами как честный и благородный человек, несмотря на все трудности и ошибки, выполняет завет своего отца: бережет честь смолоду. Хотя Петр Гринев не раз оказывается в руках Пугачева и принимает его милость, даже находит помощь и покровительство у беглого казака, он ни разу не нарушает военной присяги, даже в тех случаях, когда это может угрожать его жизни, герой никогда не изменяет себе и людям, которые от него зависят. </a:t>
            </a:r>
          </a:p>
          <a:p>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В.Каверин «Два капитана»</a:t>
            </a:r>
            <a:endParaRPr lang="ru-RU" dirty="0"/>
          </a:p>
        </p:txBody>
      </p:sp>
      <p:sp>
        <p:nvSpPr>
          <p:cNvPr id="3" name="Содержимое 2"/>
          <p:cNvSpPr>
            <a:spLocks noGrp="1"/>
          </p:cNvSpPr>
          <p:nvPr>
            <p:ph idx="1"/>
          </p:nvPr>
        </p:nvSpPr>
        <p:spPr/>
        <p:txBody>
          <a:bodyPr/>
          <a:lstStyle/>
          <a:p>
            <a:r>
              <a:rPr lang="ru-RU" dirty="0" smtClean="0"/>
              <a:t> При любых испытаниях необходимо не терять человеческого достоинства, оставаться человеком чести, преодолевать препятствия и двигаться вперёд, как это делал  Саня Григорьев   в романе «Два капитана».</a:t>
            </a:r>
          </a:p>
          <a:p>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Саня Григорьев и капитан Татаринов - это люди чести, долга, мужественные и уверенные,  целеустремленные и находчивые. Такие люди вызывают у нас чувство восхищения и гордости. Рядом с такими людьми живется уверенно и спокойно. На таких людей хочется равняться.</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Памятка № 2. </a:t>
            </a:r>
            <a:br>
              <a:rPr lang="ru-RU" dirty="0" smtClean="0"/>
            </a:br>
            <a:r>
              <a:rPr lang="ru-RU" dirty="0" smtClean="0"/>
              <a:t>Клише для сочинения 15.3. ОГЭ по русскому языку</a:t>
            </a:r>
            <a:br>
              <a:rPr lang="ru-RU" dirty="0" smtClean="0"/>
            </a:br>
            <a:endParaRPr lang="ru-RU" dirty="0"/>
          </a:p>
        </p:txBody>
      </p:sp>
      <p:sp>
        <p:nvSpPr>
          <p:cNvPr id="3" name="Содержимое 2"/>
          <p:cNvSpPr>
            <a:spLocks noGrp="1"/>
          </p:cNvSpPr>
          <p:nvPr>
            <p:ph idx="1"/>
          </p:nvPr>
        </p:nvSpPr>
        <p:spPr>
          <a:xfrm>
            <a:off x="457200" y="1142984"/>
            <a:ext cx="7239000" cy="5312752"/>
          </a:xfrm>
        </p:spPr>
        <p:txBody>
          <a:bodyPr>
            <a:normAutofit fontScale="25000" lnSpcReduction="20000"/>
          </a:bodyPr>
          <a:lstStyle/>
          <a:p>
            <a:r>
              <a:rPr lang="ru-RU" sz="5500" b="1" i="1" dirty="0" smtClean="0">
                <a:latin typeface="Times New Roman" pitchFamily="18" charset="0"/>
                <a:cs typeface="Times New Roman" pitchFamily="18" charset="0"/>
              </a:rPr>
              <a:t>1</a:t>
            </a:r>
            <a:r>
              <a:rPr lang="ru-RU" sz="7200" b="1" i="1" dirty="0" smtClean="0">
                <a:latin typeface="Times New Roman" pitchFamily="18" charset="0"/>
                <a:cs typeface="Times New Roman" pitchFamily="18" charset="0"/>
              </a:rPr>
              <a:t>. Тезис</a:t>
            </a:r>
            <a:endParaRPr lang="ru-RU" sz="7200" dirty="0" smtClean="0">
              <a:latin typeface="Times New Roman" pitchFamily="18" charset="0"/>
              <a:cs typeface="Times New Roman" pitchFamily="18" charset="0"/>
            </a:endParaRPr>
          </a:p>
          <a:p>
            <a:pPr>
              <a:buNone/>
            </a:pPr>
            <a:r>
              <a:rPr lang="ru-RU" sz="7200" i="1" dirty="0" smtClean="0">
                <a:latin typeface="Times New Roman" pitchFamily="18" charset="0"/>
                <a:cs typeface="Times New Roman" pitchFamily="18" charset="0"/>
              </a:rPr>
              <a:t>На мой взгляд, человечность - это...(или)</a:t>
            </a:r>
            <a:r>
              <a:rPr lang="ru-RU" sz="7200" dirty="0" smtClean="0">
                <a:latin typeface="Times New Roman" pitchFamily="18" charset="0"/>
                <a:cs typeface="Times New Roman" pitchFamily="18" charset="0"/>
              </a:rPr>
              <a:t/>
            </a:r>
            <a:br>
              <a:rPr lang="ru-RU" sz="7200" dirty="0" smtClean="0">
                <a:latin typeface="Times New Roman" pitchFamily="18" charset="0"/>
                <a:cs typeface="Times New Roman" pitchFamily="18" charset="0"/>
              </a:rPr>
            </a:br>
            <a:r>
              <a:rPr lang="ru-RU" sz="7200" i="1" dirty="0" smtClean="0">
                <a:latin typeface="Times New Roman" pitchFamily="18" charset="0"/>
                <a:cs typeface="Times New Roman" pitchFamily="18" charset="0"/>
              </a:rPr>
              <a:t>Я думаю, что честь - это... (или)</a:t>
            </a:r>
            <a:r>
              <a:rPr lang="ru-RU" sz="7200" dirty="0" smtClean="0">
                <a:latin typeface="Times New Roman" pitchFamily="18" charset="0"/>
                <a:cs typeface="Times New Roman" pitchFamily="18" charset="0"/>
              </a:rPr>
              <a:t/>
            </a:r>
            <a:br>
              <a:rPr lang="ru-RU" sz="7200" dirty="0" smtClean="0">
                <a:latin typeface="Times New Roman" pitchFamily="18" charset="0"/>
                <a:cs typeface="Times New Roman" pitchFamily="18" charset="0"/>
              </a:rPr>
            </a:br>
            <a:r>
              <a:rPr lang="ru-RU" sz="7200" i="1" dirty="0" smtClean="0">
                <a:latin typeface="Times New Roman" pitchFamily="18" charset="0"/>
                <a:cs typeface="Times New Roman" pitchFamily="18" charset="0"/>
              </a:rPr>
              <a:t>Что такое честь? Немногие над этим размышляют. Я считаю, что...</a:t>
            </a:r>
            <a:endParaRPr lang="ru-RU" sz="7200" dirty="0" smtClean="0">
              <a:latin typeface="Times New Roman" pitchFamily="18" charset="0"/>
              <a:cs typeface="Times New Roman" pitchFamily="18" charset="0"/>
            </a:endParaRPr>
          </a:p>
          <a:p>
            <a:r>
              <a:rPr lang="ru-RU" sz="7200" b="1" i="1" dirty="0" smtClean="0">
                <a:latin typeface="Times New Roman" pitchFamily="18" charset="0"/>
                <a:cs typeface="Times New Roman" pitchFamily="18" charset="0"/>
              </a:rPr>
              <a:t>2. Аргумент 1</a:t>
            </a:r>
            <a:endParaRPr lang="ru-RU" sz="7200" dirty="0" smtClean="0">
              <a:latin typeface="Times New Roman" pitchFamily="18" charset="0"/>
              <a:cs typeface="Times New Roman" pitchFamily="18" charset="0"/>
            </a:endParaRPr>
          </a:p>
          <a:p>
            <a:pPr>
              <a:buNone/>
            </a:pPr>
            <a:r>
              <a:rPr lang="ru-RU" sz="7200" i="1" dirty="0" smtClean="0">
                <a:latin typeface="Times New Roman" pitchFamily="18" charset="0"/>
                <a:cs typeface="Times New Roman" pitchFamily="18" charset="0"/>
              </a:rPr>
              <a:t>Обратимся к тексту О.Павловой, в котором говорится о... (или)</a:t>
            </a:r>
            <a:endParaRPr lang="ru-RU" sz="7200" dirty="0" smtClean="0">
              <a:latin typeface="Times New Roman" pitchFamily="18" charset="0"/>
              <a:cs typeface="Times New Roman" pitchFamily="18" charset="0"/>
            </a:endParaRPr>
          </a:p>
          <a:p>
            <a:pPr>
              <a:buNone/>
            </a:pPr>
            <a:r>
              <a:rPr lang="ru-RU" sz="7200" i="1" dirty="0" smtClean="0">
                <a:latin typeface="Times New Roman" pitchFamily="18" charset="0"/>
                <a:cs typeface="Times New Roman" pitchFamily="18" charset="0"/>
              </a:rPr>
              <a:t>В тексте О.Павлова поднимает проблему...</a:t>
            </a:r>
            <a:r>
              <a:rPr lang="ru-RU" sz="7200" dirty="0" smtClean="0">
                <a:latin typeface="Times New Roman" pitchFamily="18" charset="0"/>
                <a:cs typeface="Times New Roman" pitchFamily="18" charset="0"/>
              </a:rPr>
              <a:t/>
            </a:r>
            <a:br>
              <a:rPr lang="ru-RU" sz="7200" dirty="0" smtClean="0">
                <a:latin typeface="Times New Roman" pitchFamily="18" charset="0"/>
                <a:cs typeface="Times New Roman" pitchFamily="18" charset="0"/>
              </a:rPr>
            </a:br>
            <a:r>
              <a:rPr lang="ru-RU" sz="7200" i="1" dirty="0" smtClean="0">
                <a:latin typeface="Times New Roman" pitchFamily="18" charset="0"/>
                <a:cs typeface="Times New Roman" pitchFamily="18" charset="0"/>
              </a:rPr>
              <a:t>В предложении № ... автор говорит о том, что...</a:t>
            </a:r>
            <a:r>
              <a:rPr lang="ru-RU" sz="7200" dirty="0" smtClean="0">
                <a:latin typeface="Times New Roman" pitchFamily="18" charset="0"/>
                <a:cs typeface="Times New Roman" pitchFamily="18" charset="0"/>
              </a:rPr>
              <a:t> </a:t>
            </a:r>
            <a:r>
              <a:rPr lang="ru-RU" sz="7200" i="1" dirty="0" smtClean="0">
                <a:latin typeface="Times New Roman" pitchFamily="18" charset="0"/>
                <a:cs typeface="Times New Roman" pitchFamily="18" charset="0"/>
              </a:rPr>
              <a:t>(или)</a:t>
            </a:r>
            <a:endParaRPr lang="ru-RU" sz="7200" dirty="0" smtClean="0">
              <a:latin typeface="Times New Roman" pitchFamily="18" charset="0"/>
              <a:cs typeface="Times New Roman" pitchFamily="18" charset="0"/>
            </a:endParaRPr>
          </a:p>
          <a:p>
            <a:r>
              <a:rPr lang="ru-RU" sz="7200" b="1" i="1" dirty="0" smtClean="0">
                <a:latin typeface="Times New Roman" pitchFamily="18" charset="0"/>
                <a:cs typeface="Times New Roman" pitchFamily="18" charset="0"/>
              </a:rPr>
              <a:t>3. Аргумент 2</a:t>
            </a:r>
            <a:endParaRPr lang="ru-RU" sz="7200" dirty="0" smtClean="0">
              <a:latin typeface="Times New Roman" pitchFamily="18" charset="0"/>
              <a:cs typeface="Times New Roman" pitchFamily="18" charset="0"/>
            </a:endParaRPr>
          </a:p>
          <a:p>
            <a:pPr>
              <a:buNone/>
            </a:pPr>
            <a:r>
              <a:rPr lang="ru-RU" sz="7200" i="1" dirty="0" smtClean="0">
                <a:latin typeface="Times New Roman" pitchFamily="18" charset="0"/>
                <a:cs typeface="Times New Roman" pitchFamily="18" charset="0"/>
              </a:rPr>
              <a:t>Проявления чести мы часто встречаем и в повседневной жизни.  Например, ….</a:t>
            </a:r>
            <a:endParaRPr lang="ru-RU" sz="7200" dirty="0" smtClean="0">
              <a:latin typeface="Times New Roman" pitchFamily="18" charset="0"/>
              <a:cs typeface="Times New Roman" pitchFamily="18" charset="0"/>
            </a:endParaRPr>
          </a:p>
          <a:p>
            <a:pPr>
              <a:buNone/>
            </a:pPr>
            <a:r>
              <a:rPr lang="ru-RU" sz="7200" i="1" dirty="0" smtClean="0">
                <a:latin typeface="Times New Roman" pitchFamily="18" charset="0"/>
                <a:cs typeface="Times New Roman" pitchFamily="18" charset="0"/>
              </a:rPr>
              <a:t>Свое мнение я могу подтвердить примером  из  произведения В.Каверина «Два капитана»</a:t>
            </a:r>
            <a:br>
              <a:rPr lang="ru-RU" sz="7200" i="1" dirty="0" smtClean="0">
                <a:latin typeface="Times New Roman" pitchFamily="18" charset="0"/>
                <a:cs typeface="Times New Roman" pitchFamily="18" charset="0"/>
              </a:rPr>
            </a:br>
            <a:r>
              <a:rPr lang="ru-RU" sz="7200" i="1" dirty="0" smtClean="0">
                <a:latin typeface="Times New Roman" pitchFamily="18" charset="0"/>
                <a:cs typeface="Times New Roman" pitchFamily="18" charset="0"/>
              </a:rPr>
              <a:t>В жизни мы часто наблюдаем... </a:t>
            </a:r>
            <a:br>
              <a:rPr lang="ru-RU" sz="7200" i="1" dirty="0" smtClean="0">
                <a:latin typeface="Times New Roman" pitchFamily="18" charset="0"/>
                <a:cs typeface="Times New Roman" pitchFamily="18" charset="0"/>
              </a:rPr>
            </a:br>
            <a:r>
              <a:rPr lang="ru-RU" sz="7200" i="1" dirty="0" smtClean="0">
                <a:latin typeface="Times New Roman" pitchFamily="18" charset="0"/>
                <a:cs typeface="Times New Roman" pitchFamily="18" charset="0"/>
              </a:rPr>
              <a:t>Однажды я был свидетелем события, которое... Как-то раз..</a:t>
            </a:r>
            <a:endParaRPr lang="ru-RU" sz="7200" dirty="0" smtClean="0">
              <a:latin typeface="Times New Roman" pitchFamily="18" charset="0"/>
              <a:cs typeface="Times New Roman" pitchFamily="18" charset="0"/>
            </a:endParaRPr>
          </a:p>
          <a:p>
            <a:pPr>
              <a:buNone/>
            </a:pPr>
            <a:r>
              <a:rPr lang="ru-RU" sz="7200" i="1" dirty="0" smtClean="0">
                <a:latin typeface="Times New Roman" pitchFamily="18" charset="0"/>
                <a:cs typeface="Times New Roman" pitchFamily="18" charset="0"/>
              </a:rPr>
              <a:t>В романе В.Каверина….</a:t>
            </a:r>
            <a:endParaRPr lang="ru-RU" sz="7200" dirty="0" smtClean="0">
              <a:latin typeface="Times New Roman" pitchFamily="18" charset="0"/>
              <a:cs typeface="Times New Roman" pitchFamily="18" charset="0"/>
            </a:endParaRPr>
          </a:p>
          <a:p>
            <a:pPr>
              <a:buNone/>
            </a:pPr>
            <a:r>
              <a:rPr lang="ru-RU" sz="7200" i="1" dirty="0" smtClean="0">
                <a:latin typeface="Times New Roman" pitchFamily="18" charset="0"/>
                <a:cs typeface="Times New Roman" pitchFamily="18" charset="0"/>
              </a:rPr>
              <a:t>В повести А.С.Пушкина «Капитанская дочка»….</a:t>
            </a:r>
            <a:endParaRPr lang="ru-RU" sz="7200" dirty="0" smtClean="0">
              <a:latin typeface="Times New Roman" pitchFamily="18" charset="0"/>
              <a:cs typeface="Times New Roman" pitchFamily="18" charset="0"/>
            </a:endParaRPr>
          </a:p>
          <a:p>
            <a:r>
              <a:rPr lang="ru-RU" sz="7200" b="1" i="1" dirty="0" smtClean="0">
                <a:latin typeface="Times New Roman" pitchFamily="18" charset="0"/>
                <a:cs typeface="Times New Roman" pitchFamily="18" charset="0"/>
              </a:rPr>
              <a:t>4. Заключение</a:t>
            </a:r>
            <a:endParaRPr lang="ru-RU" sz="7200" dirty="0" smtClean="0">
              <a:latin typeface="Times New Roman" pitchFamily="18" charset="0"/>
              <a:cs typeface="Times New Roman" pitchFamily="18" charset="0"/>
            </a:endParaRPr>
          </a:p>
          <a:p>
            <a:pPr>
              <a:buNone/>
            </a:pPr>
            <a:r>
              <a:rPr lang="ru-RU" sz="7200" dirty="0" smtClean="0">
                <a:latin typeface="Times New Roman" pitchFamily="18" charset="0"/>
                <a:cs typeface="Times New Roman" pitchFamily="18" charset="0"/>
              </a:rPr>
              <a:t/>
            </a:r>
            <a:br>
              <a:rPr lang="ru-RU" sz="7200" dirty="0" smtClean="0">
                <a:latin typeface="Times New Roman" pitchFamily="18" charset="0"/>
                <a:cs typeface="Times New Roman" pitchFamily="18" charset="0"/>
              </a:rPr>
            </a:br>
            <a:r>
              <a:rPr lang="ru-RU" sz="7200" i="1" dirty="0" smtClean="0">
                <a:latin typeface="Times New Roman" pitchFamily="18" charset="0"/>
                <a:cs typeface="Times New Roman" pitchFamily="18" charset="0"/>
              </a:rPr>
              <a:t>Таким образом, ...</a:t>
            </a:r>
            <a:r>
              <a:rPr lang="ru-RU" sz="7200" dirty="0" smtClean="0">
                <a:latin typeface="Times New Roman" pitchFamily="18" charset="0"/>
                <a:cs typeface="Times New Roman" pitchFamily="18" charset="0"/>
              </a:rPr>
              <a:t> </a:t>
            </a:r>
            <a:br>
              <a:rPr lang="ru-RU" sz="7200" dirty="0" smtClean="0">
                <a:latin typeface="Times New Roman" pitchFamily="18" charset="0"/>
                <a:cs typeface="Times New Roman" pitchFamily="18" charset="0"/>
              </a:rPr>
            </a:br>
            <a:r>
              <a:rPr lang="ru-RU" sz="7200" i="1" dirty="0" smtClean="0">
                <a:latin typeface="Times New Roman" pitchFamily="18" charset="0"/>
                <a:cs typeface="Times New Roman" pitchFamily="18" charset="0"/>
              </a:rPr>
              <a:t>Итак, …</a:t>
            </a:r>
            <a:endParaRPr lang="ru-RU" sz="7200" dirty="0" smtClean="0">
              <a:latin typeface="Times New Roman" pitchFamily="18" charset="0"/>
              <a:cs typeface="Times New Roman" pitchFamily="18" charset="0"/>
            </a:endParaRPr>
          </a:p>
          <a:p>
            <a:r>
              <a:rPr lang="ru-RU" sz="7200" dirty="0" smtClean="0">
                <a:latin typeface="Times New Roman" pitchFamily="18" charset="0"/>
                <a:cs typeface="Times New Roman" pitchFamily="18" charset="0"/>
              </a:rPr>
              <a:t> </a:t>
            </a:r>
          </a:p>
          <a:p>
            <a:pPr>
              <a:buNone/>
            </a:pPr>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modelsculpt.org/attachments/%D0%98%D0%BD%D0%B4%D0%B5%D0%B5%D1%86-jpg.48154/"/>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85720" y="214290"/>
            <a:ext cx="8001055" cy="6643710"/>
          </a:xfrm>
          <a:prstGeom prst="rect">
            <a:avLst/>
          </a:prstGeom>
          <a:noFill/>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Что значит иметь честь?</a:t>
            </a:r>
            <a:endParaRPr lang="ru-RU"/>
          </a:p>
        </p:txBody>
      </p:sp>
      <p:sp>
        <p:nvSpPr>
          <p:cNvPr id="3" name="Содержимое 2"/>
          <p:cNvSpPr>
            <a:spLocks noGrp="1"/>
          </p:cNvSpPr>
          <p:nvPr>
            <p:ph idx="1"/>
          </p:nvPr>
        </p:nvSpPr>
        <p:spPr/>
        <p:txBody>
          <a:bodyPr/>
          <a:lstStyle/>
          <a:p>
            <a:endParaRPr lang="ru-R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значит иметь честь?</a:t>
            </a:r>
            <a:endParaRPr lang="ru-RU" dirty="0"/>
          </a:p>
        </p:txBody>
      </p:sp>
      <p:sp>
        <p:nvSpPr>
          <p:cNvPr id="3" name="Содержимое 2"/>
          <p:cNvSpPr>
            <a:spLocks noGrp="1"/>
          </p:cNvSpPr>
          <p:nvPr>
            <p:ph idx="1"/>
          </p:nvPr>
        </p:nvSpPr>
        <p:spPr/>
        <p:txBody>
          <a:bodyPr/>
          <a:lstStyle/>
          <a:p>
            <a:r>
              <a:rPr lang="ru-RU" dirty="0" smtClean="0"/>
              <a:t>- быть альтруистами;</a:t>
            </a:r>
          </a:p>
          <a:p>
            <a:r>
              <a:rPr lang="ru-RU" dirty="0" smtClean="0"/>
              <a:t>- бороться с эгоизмом;</a:t>
            </a:r>
          </a:p>
          <a:p>
            <a:r>
              <a:rPr lang="ru-RU" dirty="0" smtClean="0"/>
              <a:t>- делиться теплом;</a:t>
            </a:r>
          </a:p>
          <a:p>
            <a:r>
              <a:rPr lang="ru-RU" dirty="0" smtClean="0"/>
              <a:t>- нести ответственность;</a:t>
            </a:r>
          </a:p>
          <a:p>
            <a:r>
              <a:rPr lang="ru-RU" dirty="0" smtClean="0"/>
              <a:t>- будем испытывать стыд при виде того, что кажется аморальным;</a:t>
            </a:r>
          </a:p>
          <a:p>
            <a:r>
              <a:rPr lang="ru-RU" dirty="0" smtClean="0"/>
              <a:t>- совесть -  мера человечности.          </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 на дом:</a:t>
            </a:r>
            <a:endParaRPr lang="ru-RU" dirty="0"/>
          </a:p>
        </p:txBody>
      </p:sp>
      <p:sp>
        <p:nvSpPr>
          <p:cNvPr id="3" name="Содержимое 2"/>
          <p:cNvSpPr>
            <a:spLocks noGrp="1"/>
          </p:cNvSpPr>
          <p:nvPr>
            <p:ph idx="1"/>
          </p:nvPr>
        </p:nvSpPr>
        <p:spPr/>
        <p:txBody>
          <a:bodyPr/>
          <a:lstStyle/>
          <a:p>
            <a:pPr>
              <a:buNone/>
            </a:pPr>
            <a:r>
              <a:rPr lang="ru-RU" dirty="0" smtClean="0"/>
              <a:t>    написать сочинение – рассуждение </a:t>
            </a:r>
          </a:p>
          <a:p>
            <a:pPr>
              <a:buNone/>
            </a:pPr>
            <a:r>
              <a:rPr lang="ru-RU" dirty="0" smtClean="0"/>
              <a:t> на тему: </a:t>
            </a:r>
          </a:p>
          <a:p>
            <a:pPr>
              <a:buNone/>
            </a:pPr>
            <a:r>
              <a:rPr lang="ru-RU" dirty="0" smtClean="0"/>
              <a:t>«Что такое  честь?», </a:t>
            </a:r>
          </a:p>
          <a:p>
            <a:pPr>
              <a:buNone/>
            </a:pPr>
            <a:r>
              <a:rPr lang="ru-RU" dirty="0" smtClean="0"/>
              <a:t>взяв в качестве </a:t>
            </a:r>
            <a:r>
              <a:rPr lang="ru-RU" dirty="0" smtClean="0"/>
              <a:t>тезиса, </a:t>
            </a:r>
            <a:r>
              <a:rPr lang="ru-RU" dirty="0" smtClean="0"/>
              <a:t>данное Вами определение.</a:t>
            </a: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Использованные материалы:</a:t>
            </a:r>
            <a:endParaRPr lang="ru-RU" dirty="0"/>
          </a:p>
        </p:txBody>
      </p:sp>
      <p:sp>
        <p:nvSpPr>
          <p:cNvPr id="3" name="Содержимое 2"/>
          <p:cNvSpPr>
            <a:spLocks noGrp="1"/>
          </p:cNvSpPr>
          <p:nvPr>
            <p:ph idx="1"/>
          </p:nvPr>
        </p:nvSpPr>
        <p:spPr/>
        <p:txBody>
          <a:bodyPr/>
          <a:lstStyle/>
          <a:p>
            <a:r>
              <a:rPr lang="ru-RU" dirty="0" err="1" smtClean="0"/>
              <a:t>Г.Т.Егораева</a:t>
            </a:r>
            <a:r>
              <a:rPr lang="ru-RU" dirty="0" smtClean="0"/>
              <a:t>  «Русский язык. Задание 15.3. </a:t>
            </a:r>
          </a:p>
          <a:p>
            <a:r>
              <a:rPr lang="ru-RU" dirty="0" smtClean="0"/>
              <a:t>Практикум ОГЭ» издательство «Экзамен», М, 2017г..</a:t>
            </a:r>
          </a:p>
          <a:p>
            <a:r>
              <a:rPr lang="ru-RU" dirty="0" smtClean="0"/>
              <a:t>Сайт «</a:t>
            </a:r>
            <a:r>
              <a:rPr lang="ru-RU" dirty="0" err="1" smtClean="0"/>
              <a:t>Мультиурок</a:t>
            </a:r>
            <a:r>
              <a:rPr lang="ru-RU" dirty="0" smtClean="0"/>
              <a:t>»</a:t>
            </a:r>
          </a:p>
          <a:p>
            <a:r>
              <a:rPr lang="ru-RU" dirty="0" smtClean="0"/>
              <a:t>Сайт «Капканы ЕГЭ, ОГЭ»</a:t>
            </a:r>
          </a:p>
          <a:p>
            <a:r>
              <a:rPr lang="ru-RU" dirty="0" smtClean="0"/>
              <a:t>Сайт «По уши в ОГЭ, ЕГЭ»</a:t>
            </a:r>
          </a:p>
          <a:p>
            <a:r>
              <a:rPr lang="ru-RU" smtClean="0"/>
              <a:t> демоверсия 2017г.</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Успешной работы дома!</a:t>
            </a:r>
            <a:endParaRPr lang="ru-RU" dirty="0"/>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Синонимы: </a:t>
            </a:r>
            <a:br>
              <a:rPr lang="ru-RU" dirty="0" smtClean="0"/>
            </a:br>
            <a:endParaRPr lang="ru-RU" dirty="0"/>
          </a:p>
        </p:txBody>
      </p:sp>
      <p:sp>
        <p:nvSpPr>
          <p:cNvPr id="3" name="Содержимое 2"/>
          <p:cNvSpPr>
            <a:spLocks noGrp="1"/>
          </p:cNvSpPr>
          <p:nvPr>
            <p:ph idx="1"/>
          </p:nvPr>
        </p:nvSpPr>
        <p:spPr/>
        <p:txBody>
          <a:bodyPr/>
          <a:lstStyle/>
          <a:p>
            <a:endParaRPr lang="ru-RU" dirty="0" smtClean="0"/>
          </a:p>
          <a:p>
            <a:endParaRPr lang="ru-RU" sz="4000" b="1" dirty="0" smtClean="0"/>
          </a:p>
          <a:p>
            <a:r>
              <a:rPr lang="ru-RU" sz="4000" b="1" dirty="0" smtClean="0"/>
              <a:t>достоинство, </a:t>
            </a:r>
          </a:p>
          <a:p>
            <a:r>
              <a:rPr lang="ru-RU" sz="4000" b="1" dirty="0" smtClean="0"/>
              <a:t>доброе имя,</a:t>
            </a:r>
          </a:p>
          <a:p>
            <a:r>
              <a:rPr lang="ru-RU" sz="4000" b="1" dirty="0" smtClean="0"/>
              <a:t> репутация,</a:t>
            </a:r>
          </a:p>
          <a:p>
            <a:r>
              <a:rPr lang="ru-RU" sz="4000" b="1" dirty="0" smtClean="0"/>
              <a:t> целомудрие, безгрешность</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Антонимы: </a:t>
            </a:r>
            <a:br>
              <a:rPr lang="ru-RU" dirty="0" smtClean="0"/>
            </a:br>
            <a:endParaRPr lang="ru-RU" dirty="0"/>
          </a:p>
        </p:txBody>
      </p:sp>
      <p:sp>
        <p:nvSpPr>
          <p:cNvPr id="3" name="Содержимое 2"/>
          <p:cNvSpPr>
            <a:spLocks noGrp="1"/>
          </p:cNvSpPr>
          <p:nvPr>
            <p:ph idx="1"/>
          </p:nvPr>
        </p:nvSpPr>
        <p:spPr/>
        <p:txBody>
          <a:bodyPr/>
          <a:lstStyle/>
          <a:p>
            <a:endParaRPr lang="ru-RU" dirty="0" smtClean="0"/>
          </a:p>
          <a:p>
            <a:r>
              <a:rPr lang="ru-RU" sz="3200" b="1" dirty="0" smtClean="0"/>
              <a:t>бесчестие,</a:t>
            </a:r>
          </a:p>
          <a:p>
            <a:r>
              <a:rPr lang="ru-RU" sz="3200" b="1" dirty="0" smtClean="0"/>
              <a:t> бесславие,</a:t>
            </a:r>
          </a:p>
          <a:p>
            <a:r>
              <a:rPr lang="ru-RU" sz="3200" b="1" dirty="0" smtClean="0"/>
              <a:t> позор, </a:t>
            </a:r>
          </a:p>
          <a:p>
            <a:r>
              <a:rPr lang="ru-RU" sz="3200" b="1" dirty="0" smtClean="0"/>
              <a:t>стыд, </a:t>
            </a:r>
          </a:p>
          <a:p>
            <a:r>
              <a:rPr lang="ru-RU" sz="3200" b="1" dirty="0" smtClean="0"/>
              <a:t>бессовестность.</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Крылатые выражения о чести</a:t>
            </a:r>
            <a:br>
              <a:rPr lang="ru-RU" dirty="0" smtClean="0"/>
            </a:br>
            <a:endParaRPr lang="ru-RU" dirty="0"/>
          </a:p>
        </p:txBody>
      </p:sp>
      <p:sp>
        <p:nvSpPr>
          <p:cNvPr id="3" name="Содержимое 2"/>
          <p:cNvSpPr>
            <a:spLocks noGrp="1"/>
          </p:cNvSpPr>
          <p:nvPr>
            <p:ph idx="1"/>
          </p:nvPr>
        </p:nvSpPr>
        <p:spPr/>
        <p:txBody>
          <a:bodyPr/>
          <a:lstStyle/>
          <a:p>
            <a:pPr lvl="0"/>
            <a:r>
              <a:rPr lang="ru-RU" dirty="0" smtClean="0"/>
              <a:t>Честь – это внешняя совесть, а совесть это внутренняя честь.</a:t>
            </a:r>
          </a:p>
          <a:p>
            <a:r>
              <a:rPr lang="ru-RU" i="1" dirty="0" smtClean="0"/>
              <a:t>                                                                 Артур Шопенгауэр </a:t>
            </a:r>
            <a:endParaRPr lang="ru-RU" dirty="0" smtClean="0"/>
          </a:p>
          <a:p>
            <a:pPr lvl="0"/>
            <a:r>
              <a:rPr lang="ru-RU" dirty="0" smtClean="0"/>
              <a:t>Береги платье </a:t>
            </a:r>
            <a:r>
              <a:rPr lang="ru-RU" dirty="0" err="1" smtClean="0"/>
              <a:t>снову</a:t>
            </a:r>
            <a:r>
              <a:rPr lang="ru-RU" dirty="0" smtClean="0"/>
              <a:t>, а честь смолоду.  </a:t>
            </a:r>
            <a:r>
              <a:rPr lang="ru-RU" i="1" dirty="0" smtClean="0"/>
              <a:t> Русская пословица </a:t>
            </a:r>
            <a:endParaRPr lang="ru-RU" dirty="0" smtClean="0"/>
          </a:p>
          <a:p>
            <a:r>
              <a:rPr lang="ru-RU" dirty="0" smtClean="0"/>
              <a:t>Настоящая честь – это решение делать при всех обстоятельствах то, что полезно большинству людей      </a:t>
            </a:r>
            <a:r>
              <a:rPr lang="ru-RU" i="1" dirty="0" smtClean="0"/>
              <a:t>                    </a:t>
            </a:r>
            <a:r>
              <a:rPr lang="ru-RU" i="1" dirty="0" err="1" smtClean="0"/>
              <a:t>Бенджамин</a:t>
            </a:r>
            <a:r>
              <a:rPr lang="ru-RU" i="1" dirty="0" smtClean="0"/>
              <a:t> Франклин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65754"/>
          </a:xfrm>
        </p:spPr>
        <p:txBody>
          <a:bodyPr>
            <a:normAutofit fontScale="90000"/>
          </a:bodyPr>
          <a:lstStyle/>
          <a:p>
            <a:endParaRPr lang="ru-RU" dirty="0"/>
          </a:p>
        </p:txBody>
      </p:sp>
      <p:sp>
        <p:nvSpPr>
          <p:cNvPr id="3" name="Содержимое 2"/>
          <p:cNvSpPr>
            <a:spLocks noGrp="1"/>
          </p:cNvSpPr>
          <p:nvPr>
            <p:ph idx="1"/>
          </p:nvPr>
        </p:nvSpPr>
        <p:spPr>
          <a:xfrm>
            <a:off x="457200" y="857232"/>
            <a:ext cx="7239000" cy="5598504"/>
          </a:xfrm>
        </p:spPr>
        <p:txBody>
          <a:bodyPr>
            <a:normAutofit/>
          </a:bodyPr>
          <a:lstStyle/>
          <a:p>
            <a:pPr>
              <a:buNone/>
            </a:pPr>
            <a:r>
              <a:rPr lang="ru-RU" dirty="0" smtClean="0"/>
              <a:t>«Честь нельзя отнять – её можно потерять» А.П.Чехов</a:t>
            </a:r>
          </a:p>
          <a:p>
            <a:pPr lvl="0"/>
            <a:r>
              <a:rPr lang="ru-RU" dirty="0" smtClean="0"/>
              <a:t>«Не сильные лучшие, а честные. Честь и собственное достоинство – сильнее всего»       Ф.М.Достоевский</a:t>
            </a:r>
          </a:p>
          <a:p>
            <a:pPr lvl="0"/>
            <a:r>
              <a:rPr lang="ru-RU" dirty="0" smtClean="0"/>
              <a:t>« Честь – вот истинная красота.» французский писатель </a:t>
            </a:r>
            <a:r>
              <a:rPr lang="ru-RU" dirty="0" err="1" smtClean="0"/>
              <a:t>Ромен</a:t>
            </a:r>
            <a:r>
              <a:rPr lang="ru-RU" dirty="0" smtClean="0"/>
              <a:t> Роллан</a:t>
            </a:r>
          </a:p>
          <a:p>
            <a:pPr lvl="0"/>
            <a:r>
              <a:rPr lang="ru-RU" dirty="0" smtClean="0"/>
              <a:t>Есть достоинства выше знатности рода, а именно: достоинство личности»                                  А.С.Пушкин</a:t>
            </a:r>
          </a:p>
          <a:p>
            <a:pPr lvl="0"/>
            <a:r>
              <a:rPr lang="ru-RU" dirty="0" smtClean="0"/>
              <a:t>В Священном Писании  слово, понятие чести оценивается настолько высоко, что приравнивается к святости.</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такое честь?</a:t>
            </a:r>
            <a:endParaRPr lang="ru-RU" dirty="0"/>
          </a:p>
        </p:txBody>
      </p:sp>
      <p:sp>
        <p:nvSpPr>
          <p:cNvPr id="3" name="Содержимое 2"/>
          <p:cNvSpPr>
            <a:spLocks noGrp="1"/>
          </p:cNvSpPr>
          <p:nvPr>
            <p:ph idx="1"/>
          </p:nvPr>
        </p:nvSpPr>
        <p:spPr/>
        <p:txBody>
          <a:bodyPr/>
          <a:lstStyle/>
          <a:p>
            <a:r>
              <a:rPr lang="ru-RU" b="1" dirty="0" smtClean="0"/>
              <a:t>честь</a:t>
            </a:r>
            <a:r>
              <a:rPr lang="ru-RU" dirty="0" smtClean="0"/>
              <a:t> —  внутреннее нравственное достоинство человека, доблесть, честность, благородство души и чистая совесть. Человек с честью, незапятнанной чести. (словарь В. Даля)</a:t>
            </a:r>
          </a:p>
          <a:p>
            <a:endParaRPr lang="ru-RU" b="1" dirty="0" smtClean="0"/>
          </a:p>
          <a:p>
            <a:r>
              <a:rPr lang="ru-RU" b="1" dirty="0" smtClean="0"/>
              <a:t>честь</a:t>
            </a:r>
            <a:r>
              <a:rPr lang="ru-RU" dirty="0" smtClean="0"/>
              <a:t> — Достойные уважения и гордости моральные качества человека; его соответствующие принципы (толковый словарь С. Ожегова)</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ru-RU" dirty="0" smtClean="0"/>
              <a:t>честь — Хорошая, незапятнанная репутация, доброе имя (толковый словарь С. Ожегова)</a:t>
            </a:r>
            <a:br>
              <a:rPr lang="ru-RU" dirty="0" smtClean="0"/>
            </a:br>
            <a:endParaRPr lang="ru-RU" dirty="0"/>
          </a:p>
        </p:txBody>
      </p:sp>
      <p:sp>
        <p:nvSpPr>
          <p:cNvPr id="3" name="Содержимое 2"/>
          <p:cNvSpPr>
            <a:spLocks noGrp="1"/>
          </p:cNvSpPr>
          <p:nvPr>
            <p:ph idx="1"/>
          </p:nvPr>
        </p:nvSpPr>
        <p:spPr>
          <a:xfrm>
            <a:off x="457200" y="214290"/>
            <a:ext cx="7239000" cy="6241446"/>
          </a:xfrm>
        </p:spPr>
        <p:txBody>
          <a:bodyPr>
            <a:normAutofit lnSpcReduction="10000"/>
          </a:bodyPr>
          <a:lstStyle/>
          <a:p>
            <a:pPr>
              <a:buNone/>
            </a:pPr>
            <a:r>
              <a:rPr lang="ru-RU" b="1" dirty="0" smtClean="0"/>
              <a:t>Честь </a:t>
            </a:r>
            <a:r>
              <a:rPr lang="ru-RU" dirty="0" smtClean="0"/>
              <a:t>– категория, означающая моральную оценку индивидуума со стороны общества, а также самооценку человека. Честь — одно из нематериальных благ, принадлежащих человеку от рождения, оно неотчуждаемо и непередаваемо.</a:t>
            </a:r>
            <a:br>
              <a:rPr lang="ru-RU" dirty="0" smtClean="0"/>
            </a:br>
            <a:r>
              <a:rPr lang="ru-RU" i="1" dirty="0" smtClean="0"/>
              <a:t>Большой юридический словарь</a:t>
            </a:r>
            <a:r>
              <a:rPr lang="ru-RU" dirty="0" smtClean="0"/>
              <a:t> </a:t>
            </a:r>
          </a:p>
          <a:p>
            <a:r>
              <a:rPr lang="ru-RU" b="1" dirty="0" smtClean="0"/>
              <a:t>Честь </a:t>
            </a:r>
            <a:r>
              <a:rPr lang="ru-RU" dirty="0" smtClean="0"/>
              <a:t>– комплексное морально-этическое и социальное понятие, связанное с оценкой таких качеств индивида, как верность, справедливость, правдивость, благородство, достоинство.</a:t>
            </a:r>
            <a:br>
              <a:rPr lang="ru-RU" dirty="0" smtClean="0"/>
            </a:br>
            <a:r>
              <a:rPr lang="ru-RU" i="1" dirty="0" err="1" smtClean="0"/>
              <a:t>Википедия</a:t>
            </a:r>
            <a:r>
              <a:rPr lang="ru-RU" dirty="0" smtClean="0"/>
              <a:t> </a:t>
            </a:r>
          </a:p>
          <a:p>
            <a:r>
              <a:rPr lang="ru-RU" b="1" dirty="0" smtClean="0"/>
              <a:t>честь</a:t>
            </a:r>
            <a:r>
              <a:rPr lang="ru-RU" dirty="0" smtClean="0"/>
              <a:t> — Хорошая, незапятнанная репутация, доброе имя (толковый словарь С. Ожегова)</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67</TotalTime>
  <Words>1308</Words>
  <Application>Microsoft Office PowerPoint</Application>
  <PresentationFormat>Экран (4:3)</PresentationFormat>
  <Paragraphs>172</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Изящная</vt:lpstr>
      <vt:lpstr>Пишем  сочинение - рассуждение  задание 15.3 часть 3</vt:lpstr>
      <vt:lpstr>Слайд 2</vt:lpstr>
      <vt:lpstr>эпиграф</vt:lpstr>
      <vt:lpstr>Синонимы:  </vt:lpstr>
      <vt:lpstr>Антонимы:  </vt:lpstr>
      <vt:lpstr>Крылатые выражения о чести </vt:lpstr>
      <vt:lpstr>Слайд 7</vt:lpstr>
      <vt:lpstr>что такое честь?</vt:lpstr>
      <vt:lpstr>честь — Хорошая, незапятнанная репутация, доброе имя (толковый словарь С. Ожегова) </vt:lpstr>
      <vt:lpstr> А что же даёт человеку честь? </vt:lpstr>
      <vt:lpstr>Как сохранить  честь: </vt:lpstr>
      <vt:lpstr>Как проявляется  честь в повседневной жизни? </vt:lpstr>
      <vt:lpstr>Какие качества для этого нужны? </vt:lpstr>
      <vt:lpstr>Как сохранить :</vt:lpstr>
      <vt:lpstr>Какие выражения со словом честь вы знаете? </vt:lpstr>
      <vt:lpstr>Что приводит к утрате  чести? </vt:lpstr>
      <vt:lpstr>Вступление- тезис (определение понятия)</vt:lpstr>
      <vt:lpstr>Аргументация</vt:lpstr>
      <vt:lpstr>Памятка № 1. </vt:lpstr>
      <vt:lpstr>текст О.Павловой.</vt:lpstr>
      <vt:lpstr>Слайд 21</vt:lpstr>
      <vt:lpstr>Слайд 22</vt:lpstr>
      <vt:lpstr>Слайд 23</vt:lpstr>
      <vt:lpstr>Слайд 24</vt:lpstr>
      <vt:lpstr>Слайд 25</vt:lpstr>
      <vt:lpstr>Какова основная мысль текста ?</vt:lpstr>
      <vt:lpstr>Аргументация</vt:lpstr>
      <vt:lpstr>1 аргумент из текста</vt:lpstr>
      <vt:lpstr>Повесть А.с.Пушкина «Капитанская дочка»</vt:lpstr>
      <vt:lpstr>Слайд 30</vt:lpstr>
      <vt:lpstr>В.Каверин «Два капитана»</vt:lpstr>
      <vt:lpstr>Слайд 32</vt:lpstr>
      <vt:lpstr>Памятка № 2.  Клише для сочинения 15.3. ОГЭ по русскому языку </vt:lpstr>
      <vt:lpstr>Слайд 34</vt:lpstr>
      <vt:lpstr>Что значит иметь честь?</vt:lpstr>
      <vt:lpstr>Что значит иметь честь?</vt:lpstr>
      <vt:lpstr>Задание на дом:</vt:lpstr>
      <vt:lpstr>Использованные материалы:</vt:lpstr>
      <vt:lpstr>Слайд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Пишем сочинение  задание 15.3 часть 3</dc:title>
  <dc:creator>Емецк</dc:creator>
  <cp:lastModifiedBy>Емецк</cp:lastModifiedBy>
  <cp:revision>12</cp:revision>
  <dcterms:created xsi:type="dcterms:W3CDTF">2017-03-08T10:35:36Z</dcterms:created>
  <dcterms:modified xsi:type="dcterms:W3CDTF">2017-03-20T14:02:49Z</dcterms:modified>
</cp:coreProperties>
</file>