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58" r:id="rId4"/>
    <p:sldId id="270" r:id="rId5"/>
    <p:sldId id="271" r:id="rId6"/>
    <p:sldId id="272" r:id="rId7"/>
    <p:sldId id="273" r:id="rId8"/>
    <p:sldId id="274" r:id="rId9"/>
    <p:sldId id="275" r:id="rId10"/>
    <p:sldId id="264" r:id="rId11"/>
    <p:sldId id="263" r:id="rId12"/>
    <p:sldId id="265" r:id="rId13"/>
    <p:sldId id="262" r:id="rId14"/>
    <p:sldId id="266" r:id="rId15"/>
    <p:sldId id="267" r:id="rId16"/>
    <p:sldId id="276" r:id="rId17"/>
    <p:sldId id="26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5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D7D8-F581-48D2-9EC7-1D81D94545E2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E76E-4DF9-4033-B6FB-03E193BA0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D7D8-F581-48D2-9EC7-1D81D94545E2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E76E-4DF9-4033-B6FB-03E193BA0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D7D8-F581-48D2-9EC7-1D81D94545E2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E76E-4DF9-4033-B6FB-03E193BA0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D7D8-F581-48D2-9EC7-1D81D94545E2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E76E-4DF9-4033-B6FB-03E193BA0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D7D8-F581-48D2-9EC7-1D81D94545E2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E76E-4DF9-4033-B6FB-03E193BA0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D7D8-F581-48D2-9EC7-1D81D94545E2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E76E-4DF9-4033-B6FB-03E193BA0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D7D8-F581-48D2-9EC7-1D81D94545E2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E76E-4DF9-4033-B6FB-03E193BA0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D7D8-F581-48D2-9EC7-1D81D94545E2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E76E-4DF9-4033-B6FB-03E193BA0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D7D8-F581-48D2-9EC7-1D81D94545E2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E76E-4DF9-4033-B6FB-03E193BA0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D7D8-F581-48D2-9EC7-1D81D94545E2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E76E-4DF9-4033-B6FB-03E193BA0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CD7D8-F581-48D2-9EC7-1D81D94545E2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FE76E-4DF9-4033-B6FB-03E193BA0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CD7D8-F581-48D2-9EC7-1D81D94545E2}" type="datetimeFigureOut">
              <a:rPr lang="ru-RU" smtClean="0"/>
              <a:pPr/>
              <a:t>13.03.2017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FE76E-4DF9-4033-B6FB-03E193BA02A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hyperlink" Target="&#1074;%20&#1079;&#1086;&#1086;&#1087;&#1072;&#1088;&#1082;&#1077;%204%20&#1082;&#1083;&#1072;&#1089;&#1089;.pptx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image" Target="../media/image17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gif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000.jpg"/>
          <p:cNvPicPr>
            <a:picLocks noChangeAspect="1"/>
          </p:cNvPicPr>
          <p:nvPr/>
        </p:nvPicPr>
        <p:blipFill>
          <a:blip r:embed="rId2" cstate="print"/>
          <a:srcRect l="10040" t="5399" r="10171" b="15434"/>
          <a:stretch>
            <a:fillRect/>
          </a:stretch>
        </p:blipFill>
        <p:spPr>
          <a:xfrm>
            <a:off x="899592" y="1817440"/>
            <a:ext cx="7560840" cy="5040560"/>
          </a:xfrm>
          <a:prstGeom prst="rect">
            <a:avLst/>
          </a:prstGeom>
        </p:spPr>
      </p:pic>
      <p:pic>
        <p:nvPicPr>
          <p:cNvPr id="10" name="Рисунок 9" descr="MM90017822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44208" y="0"/>
            <a:ext cx="1800200" cy="1800200"/>
          </a:xfrm>
          <a:prstGeom prst="rect">
            <a:avLst/>
          </a:prstGeom>
        </p:spPr>
      </p:pic>
      <p:pic>
        <p:nvPicPr>
          <p:cNvPr id="22" name="Picture 10" descr="C:\Мои документы\Мои рисунки\starblinking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267200"/>
            <a:ext cx="5334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0" descr="C:\Мои документы\Мои рисунки\starblinking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4725144"/>
            <a:ext cx="5334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" name="Рисунок 27" descr="MM90017823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95736" y="332656"/>
            <a:ext cx="1440160" cy="1440160"/>
          </a:xfrm>
          <a:prstGeom prst="rect">
            <a:avLst/>
          </a:prstGeom>
        </p:spPr>
      </p:pic>
      <p:pic>
        <p:nvPicPr>
          <p:cNvPr id="29" name="Рисунок 28" descr="MM90017822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3968" y="260648"/>
            <a:ext cx="1800200" cy="1800200"/>
          </a:xfrm>
          <a:prstGeom prst="rect">
            <a:avLst/>
          </a:prstGeom>
        </p:spPr>
      </p:pic>
      <p:pic>
        <p:nvPicPr>
          <p:cNvPr id="30" name="Picture 10" descr="C:\Мои документы\Мои рисунки\starblinking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4797152"/>
            <a:ext cx="5334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10" descr="C:\Мои документы\Мои рисунки\starblinking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4149080"/>
            <a:ext cx="5334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10" descr="C:\Мои документы\Мои рисунки\starblinking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4221088"/>
            <a:ext cx="5334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10" descr="C:\Мои документы\Мои рисунки\starblinking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797152"/>
            <a:ext cx="5334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10" descr="C:\Мои документы\Мои рисунки\starblinking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365104"/>
            <a:ext cx="5334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10" descr="C:\Мои документы\Мои рисунки\starblinking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653136"/>
            <a:ext cx="533400" cy="51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extBox 13"/>
          <p:cNvSpPr txBox="1"/>
          <p:nvPr/>
        </p:nvSpPr>
        <p:spPr>
          <a:xfrm>
            <a:off x="4572000" y="5589240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Автор: </a:t>
            </a:r>
            <a:r>
              <a:rPr lang="ru-RU" dirty="0" err="1" smtClean="0"/>
              <a:t>Водясова</a:t>
            </a:r>
            <a:r>
              <a:rPr lang="ru-RU" dirty="0" smtClean="0"/>
              <a:t> Татьяна Александровна</a:t>
            </a:r>
          </a:p>
          <a:p>
            <a:r>
              <a:rPr lang="ru-RU" dirty="0" smtClean="0"/>
              <a:t>Учитель немецкого языка</a:t>
            </a:r>
          </a:p>
          <a:p>
            <a:r>
              <a:rPr lang="ru-RU" dirty="0" smtClean="0"/>
              <a:t> Гатчинская СОШ № 7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>
                <a:latin typeface="Times New Roman" pitchFamily="18" charset="0"/>
                <a:cs typeface="Times New Roman" pitchFamily="18" charset="0"/>
              </a:rPr>
              <a:t>der Löwe</a:t>
            </a:r>
            <a:endParaRPr lang="ru-RU" sz="6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3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1214438"/>
            <a:ext cx="4357687" cy="49117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Arial" charset="0"/>
              <a:buNone/>
            </a:pPr>
            <a:r>
              <a:rPr lang="de-DE" sz="4000" smtClean="0">
                <a:latin typeface="Times New Roman" pitchFamily="18" charset="0"/>
                <a:cs typeface="Times New Roman" pitchFamily="18" charset="0"/>
              </a:rPr>
              <a:t>Er sitzt auf keinem</a:t>
            </a:r>
          </a:p>
          <a:p>
            <a:pPr eaLnBrk="1" hangingPunct="1">
              <a:buFont typeface="Arial" charset="0"/>
              <a:buNone/>
            </a:pPr>
            <a:r>
              <a:rPr lang="de-DE" sz="4000" smtClean="0">
                <a:latin typeface="Times New Roman" pitchFamily="18" charset="0"/>
                <a:cs typeface="Times New Roman" pitchFamily="18" charset="0"/>
              </a:rPr>
              <a:t>Throne und trägt</a:t>
            </a:r>
          </a:p>
          <a:p>
            <a:pPr eaLnBrk="1" hangingPunct="1">
              <a:buFont typeface="Arial" charset="0"/>
              <a:buNone/>
            </a:pPr>
            <a:r>
              <a:rPr lang="de-DE" sz="4000" smtClean="0">
                <a:latin typeface="Times New Roman" pitchFamily="18" charset="0"/>
                <a:cs typeface="Times New Roman" pitchFamily="18" charset="0"/>
              </a:rPr>
              <a:t>auch keine Krone,</a:t>
            </a:r>
          </a:p>
          <a:p>
            <a:pPr eaLnBrk="1" hangingPunct="1">
              <a:buFont typeface="Arial" charset="0"/>
              <a:buNone/>
            </a:pPr>
            <a:r>
              <a:rPr lang="de-DE" sz="4000" smtClean="0">
                <a:latin typeface="Times New Roman" pitchFamily="18" charset="0"/>
                <a:cs typeface="Times New Roman" pitchFamily="18" charset="0"/>
              </a:rPr>
              <a:t>ein König wird er</a:t>
            </a:r>
          </a:p>
          <a:p>
            <a:pPr eaLnBrk="1" hangingPunct="1">
              <a:buFont typeface="Arial" charset="0"/>
              <a:buNone/>
            </a:pPr>
            <a:r>
              <a:rPr lang="de-DE" sz="4000" smtClean="0">
                <a:latin typeface="Times New Roman" pitchFamily="18" charset="0"/>
                <a:cs typeface="Times New Roman" pitchFamily="18" charset="0"/>
              </a:rPr>
              <a:t>doch genannt,</a:t>
            </a:r>
          </a:p>
          <a:p>
            <a:pPr eaLnBrk="1" hangingPunct="1">
              <a:buFont typeface="Arial" charset="0"/>
              <a:buNone/>
            </a:pPr>
            <a:r>
              <a:rPr lang="de-DE" sz="4000" smtClean="0">
                <a:latin typeface="Times New Roman" pitchFamily="18" charset="0"/>
                <a:cs typeface="Times New Roman" pitchFamily="18" charset="0"/>
              </a:rPr>
              <a:t>die Steppe ist sein</a:t>
            </a:r>
          </a:p>
          <a:p>
            <a:pPr eaLnBrk="1" hangingPunct="1">
              <a:buFont typeface="Arial" charset="0"/>
              <a:buNone/>
            </a:pPr>
            <a:r>
              <a:rPr lang="de-DE" sz="4000" smtClean="0">
                <a:latin typeface="Times New Roman" pitchFamily="18" charset="0"/>
                <a:cs typeface="Times New Roman" pitchFamily="18" charset="0"/>
              </a:rPr>
              <a:t>Reich und Land.</a:t>
            </a:r>
          </a:p>
          <a:p>
            <a:pPr eaLnBrk="1" hangingPunct="1"/>
            <a:endParaRPr lang="ru-RU" sz="4000" smtClean="0"/>
          </a:p>
        </p:txBody>
      </p:sp>
      <p:pic>
        <p:nvPicPr>
          <p:cNvPr id="2050" name="Picture 2" descr="C:\Documents and Settings\User\Рабочий стол\0420_500.gif"/>
          <p:cNvPicPr>
            <a:picLocks noChangeAspect="1" noChangeArrowheads="1"/>
          </p:cNvPicPr>
          <p:nvPr/>
        </p:nvPicPr>
        <p:blipFill>
          <a:blip r:embed="rId2" cstate="print">
            <a:lum bright="-6000" contrast="32000"/>
          </a:blip>
          <a:srcRect/>
          <a:stretch>
            <a:fillRect/>
          </a:stretch>
        </p:blipFill>
        <p:spPr bwMode="auto">
          <a:xfrm>
            <a:off x="4667250" y="1285875"/>
            <a:ext cx="4476750" cy="464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>
                <a:latin typeface="Times New Roman" pitchFamily="18" charset="0"/>
                <a:cs typeface="Times New Roman" pitchFamily="18" charset="0"/>
              </a:rPr>
              <a:t>die Giraffe</a:t>
            </a:r>
            <a:endParaRPr lang="ru-RU" sz="6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1285875"/>
            <a:ext cx="5000625" cy="4840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e-DE" sz="3600" smtClean="0">
                <a:latin typeface="Times New Roman" pitchFamily="18" charset="0"/>
                <a:cs typeface="Times New Roman" pitchFamily="18" charset="0"/>
              </a:rPr>
              <a:t>In Afrikas Savannenland</a:t>
            </a:r>
          </a:p>
          <a:p>
            <a:pPr eaLnBrk="1" hangingPunct="1">
              <a:buFont typeface="Arial" charset="0"/>
              <a:buNone/>
            </a:pPr>
            <a:r>
              <a:rPr lang="de-DE" sz="3600" smtClean="0">
                <a:latin typeface="Times New Roman" pitchFamily="18" charset="0"/>
                <a:cs typeface="Times New Roman" pitchFamily="18" charset="0"/>
              </a:rPr>
              <a:t>mit Büffel, Zebra,</a:t>
            </a:r>
          </a:p>
          <a:p>
            <a:pPr eaLnBrk="1" hangingPunct="1">
              <a:buFont typeface="Arial" charset="0"/>
              <a:buNone/>
            </a:pPr>
            <a:r>
              <a:rPr lang="de-DE" sz="3600" smtClean="0">
                <a:latin typeface="Times New Roman" pitchFamily="18" charset="0"/>
                <a:cs typeface="Times New Roman" pitchFamily="18" charset="0"/>
              </a:rPr>
              <a:t>Elefant, da lebe ich, ein</a:t>
            </a:r>
          </a:p>
          <a:p>
            <a:pPr eaLnBrk="1" hangingPunct="1">
              <a:buFont typeface="Arial" charset="0"/>
              <a:buNone/>
            </a:pPr>
            <a:r>
              <a:rPr lang="de-DE" sz="3600" smtClean="0">
                <a:latin typeface="Times New Roman" pitchFamily="18" charset="0"/>
                <a:cs typeface="Times New Roman" pitchFamily="18" charset="0"/>
              </a:rPr>
              <a:t>hübsches Tier </a:t>
            </a:r>
          </a:p>
          <a:p>
            <a:pPr eaLnBrk="1" hangingPunct="1">
              <a:buFont typeface="Arial" charset="0"/>
              <a:buNone/>
            </a:pPr>
            <a:r>
              <a:rPr lang="de-DE" sz="3600" smtClean="0">
                <a:latin typeface="Times New Roman" pitchFamily="18" charset="0"/>
                <a:cs typeface="Times New Roman" pitchFamily="18" charset="0"/>
              </a:rPr>
              <a:t>mit langem Hals, </a:t>
            </a:r>
          </a:p>
          <a:p>
            <a:pPr eaLnBrk="1" hangingPunct="1">
              <a:buFont typeface="Arial" charset="0"/>
              <a:buNone/>
            </a:pPr>
            <a:r>
              <a:rPr lang="de-DE" sz="3600" smtClean="0">
                <a:latin typeface="Times New Roman" pitchFamily="18" charset="0"/>
                <a:cs typeface="Times New Roman" pitchFamily="18" charset="0"/>
              </a:rPr>
              <a:t>gefällt es dir?</a:t>
            </a:r>
            <a:endParaRPr lang="ru-RU" sz="36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Рабочий стол\giraffe-pi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857375"/>
            <a:ext cx="4327525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>
                <a:latin typeface="Times New Roman" pitchFamily="18" charset="0"/>
                <a:cs typeface="Times New Roman" pitchFamily="18" charset="0"/>
              </a:rPr>
              <a:t>der Elefant</a:t>
            </a:r>
            <a:endParaRPr lang="ru-RU" sz="6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Welches Tier</a:t>
            </a:r>
          </a:p>
          <a:p>
            <a:pPr eaLnBrk="1" hangingPunct="1">
              <a:buFont typeface="Arial" charset="0"/>
              <a:buNone/>
            </a:pP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schläft im</a:t>
            </a:r>
          </a:p>
          <a:p>
            <a:pPr eaLnBrk="1" hangingPunct="1">
              <a:buFont typeface="Arial" charset="0"/>
              <a:buNone/>
            </a:pP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Stehen? </a:t>
            </a:r>
            <a:endParaRPr lang="ru-RU" sz="48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D:\ЛЕНА\Галерея картинок и фото\Галерея\STANDARD\STDDIR1\AN02321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071938" y="1785938"/>
            <a:ext cx="4929187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>
                <a:latin typeface="Times New Roman" pitchFamily="18" charset="0"/>
                <a:cs typeface="Times New Roman" pitchFamily="18" charset="0"/>
              </a:rPr>
              <a:t>das Krokodil</a:t>
            </a:r>
            <a:endParaRPr lang="ru-RU" sz="6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1500188"/>
            <a:ext cx="4429125" cy="5214937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300" dirty="0" smtClean="0">
                <a:latin typeface="Times New Roman" pitchFamily="18" charset="0"/>
                <a:cs typeface="Times New Roman" pitchFamily="18" charset="0"/>
              </a:rPr>
              <a:t>In beinah jedem Zoo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300" dirty="0" smtClean="0">
                <a:latin typeface="Times New Roman" pitchFamily="18" charset="0"/>
                <a:cs typeface="Times New Roman" pitchFamily="18" charset="0"/>
              </a:rPr>
              <a:t>entdeckt man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300" dirty="0" smtClean="0">
                <a:latin typeface="Times New Roman" pitchFamily="18" charset="0"/>
                <a:cs typeface="Times New Roman" pitchFamily="18" charset="0"/>
              </a:rPr>
              <a:t>irgendwo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300" dirty="0" smtClean="0">
                <a:latin typeface="Times New Roman" pitchFamily="18" charset="0"/>
                <a:cs typeface="Times New Roman" pitchFamily="18" charset="0"/>
              </a:rPr>
              <a:t>ein Tier mit spitzen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300" dirty="0" smtClean="0">
                <a:latin typeface="Times New Roman" pitchFamily="18" charset="0"/>
                <a:cs typeface="Times New Roman" pitchFamily="18" charset="0"/>
              </a:rPr>
              <a:t>Zähnen und sehr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300" dirty="0" smtClean="0">
                <a:latin typeface="Times New Roman" pitchFamily="18" charset="0"/>
                <a:cs typeface="Times New Roman" pitchFamily="18" charset="0"/>
              </a:rPr>
              <a:t>bekannten Tränen.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sz="4000" dirty="0" smtClean="0"/>
              <a:t/>
            </a:r>
            <a:br>
              <a:rPr lang="de-DE" sz="4000" dirty="0" smtClean="0"/>
            </a:br>
            <a:endParaRPr lang="de-DE" sz="40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/>
          </a:p>
        </p:txBody>
      </p:sp>
      <p:pic>
        <p:nvPicPr>
          <p:cNvPr id="6147" name="Picture 3" descr="C:\Documents and Settings\User\Рабочий стол\115611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64075" y="1357313"/>
            <a:ext cx="4192588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>
                <a:latin typeface="Times New Roman" pitchFamily="18" charset="0"/>
                <a:cs typeface="Times New Roman" pitchFamily="18" charset="0"/>
              </a:rPr>
              <a:t>der Bär</a:t>
            </a:r>
            <a:endParaRPr lang="ru-RU" sz="6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sz="half" idx="1"/>
          </p:nvPr>
        </p:nvSpPr>
        <p:spPr>
          <a:xfrm>
            <a:off x="214313" y="1071563"/>
            <a:ext cx="5929312" cy="5572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Ein sehr gro</a:t>
            </a:r>
            <a:r>
              <a:rPr lang="el-GR" sz="4000" smtClean="0">
                <a:latin typeface="Times New Roman" pitchFamily="18" charset="0"/>
                <a:cs typeface="Times New Roman" pitchFamily="18" charset="0"/>
              </a:rPr>
              <a:t>β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es,</a:t>
            </a:r>
          </a:p>
          <a:p>
            <a:pPr eaLnBrk="1" hangingPunct="1">
              <a:buFont typeface="Arial" charset="0"/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faules Tier.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Weiviel Beine hat es ? Vier.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Braun und schön ist</a:t>
            </a:r>
          </a:p>
          <a:p>
            <a:pPr eaLnBrk="1" hangingPunct="1">
              <a:buFont typeface="Arial" charset="0"/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sein Kleid.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Er verschläft die Winterzeit. </a:t>
            </a:r>
            <a:endParaRPr lang="ru-RU" sz="40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D:\ЛЕНА\Галерея картинок и фото\Галерея\STANDARD\STDDIR1\AN02160_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51525" y="1714500"/>
            <a:ext cx="3149600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smtClean="0">
                <a:latin typeface="Times New Roman" pitchFamily="18" charset="0"/>
                <a:cs typeface="Times New Roman" pitchFamily="18" charset="0"/>
              </a:rPr>
              <a:t>das Zebra</a:t>
            </a:r>
            <a:endParaRPr lang="ru-RU" sz="60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699" name="Содержимое 2"/>
          <p:cNvSpPr>
            <a:spLocks noGrp="1"/>
          </p:cNvSpPr>
          <p:nvPr>
            <p:ph sz="half" idx="1"/>
          </p:nvPr>
        </p:nvSpPr>
        <p:spPr>
          <a:xfrm>
            <a:off x="142875" y="2000250"/>
            <a:ext cx="4786313" cy="412591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de-DE" sz="4400" smtClean="0">
                <a:latin typeface="Times New Roman" pitchFamily="18" charset="0"/>
                <a:cs typeface="Times New Roman" pitchFamily="18" charset="0"/>
              </a:rPr>
              <a:t>Mein Fell ist immer</a:t>
            </a:r>
          </a:p>
          <a:p>
            <a:pPr eaLnBrk="1" hangingPunct="1">
              <a:buFont typeface="Arial" charset="0"/>
              <a:buNone/>
            </a:pPr>
            <a:r>
              <a:rPr lang="de-DE" sz="4400" smtClean="0">
                <a:latin typeface="Times New Roman" pitchFamily="18" charset="0"/>
                <a:cs typeface="Times New Roman" pitchFamily="18" charset="0"/>
              </a:rPr>
              <a:t>schwarz und weiß,</a:t>
            </a:r>
          </a:p>
          <a:p>
            <a:pPr eaLnBrk="1" hangingPunct="1">
              <a:buFont typeface="Arial" charset="0"/>
              <a:buNone/>
            </a:pPr>
            <a:r>
              <a:rPr lang="de-DE" sz="4400" smtClean="0">
                <a:latin typeface="Times New Roman" pitchFamily="18" charset="0"/>
                <a:cs typeface="Times New Roman" pitchFamily="18" charset="0"/>
              </a:rPr>
              <a:t>mein Muster gibt's</a:t>
            </a:r>
          </a:p>
          <a:p>
            <a:pPr eaLnBrk="1" hangingPunct="1">
              <a:buFont typeface="Arial" charset="0"/>
              <a:buNone/>
            </a:pPr>
            <a:r>
              <a:rPr lang="de-DE" sz="4400" smtClean="0">
                <a:latin typeface="Times New Roman" pitchFamily="18" charset="0"/>
                <a:cs typeface="Times New Roman" pitchFamily="18" charset="0"/>
              </a:rPr>
              <a:t>auf vielen Straßen.</a:t>
            </a:r>
            <a:endParaRPr lang="ru-RU" sz="44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User\Рабочий стол\11954405561768259053johnny_automatic_zebra_svg_hi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5" y="1428750"/>
            <a:ext cx="3875088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48399"/>
            <a:ext cx="24237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5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de-DE" sz="1500" b="0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de-DE" sz="1500" b="0" i="0" u="none" strike="noStrike" cap="none" normalizeH="0" baseline="0" dirty="0" smtClean="0">
                <a:ln>
                  <a:noFill/>
                </a:ln>
                <a:solidFill>
                  <a:srgbClr val="0066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de-DE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e-DE" sz="7200" b="1" dirty="0" smtClean="0">
                <a:solidFill>
                  <a:srgbClr val="0066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die Schlange</a:t>
            </a:r>
            <a:endParaRPr lang="ru-RU" sz="7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2276872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1" dirty="0" smtClean="0">
                <a:solidFill>
                  <a:srgbClr val="000099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Wer hat einen Kopf und keine Füße?</a:t>
            </a:r>
            <a:endParaRPr lang="ru-RU" sz="4800" b="1" dirty="0"/>
          </a:p>
        </p:txBody>
      </p:sp>
      <p:pic>
        <p:nvPicPr>
          <p:cNvPr id="6" name="Рисунок 5" descr="MM900040900.GIF">
            <a:hlinkClick r:id="rId2" action="ppaction://hlinkpres?slideindex=1&amp;slidetitle=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3" y="1628800"/>
            <a:ext cx="2642857" cy="46778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260648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Сколько падежей в немецком языке? 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844824"/>
            <a:ext cx="2123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C00000"/>
                </a:solidFill>
              </a:rPr>
              <a:t>Nominativ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780928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C00000"/>
                </a:solidFill>
              </a:rPr>
              <a:t>Genitiv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149080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C00000"/>
                </a:solidFill>
              </a:rPr>
              <a:t>Dativ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5373216"/>
            <a:ext cx="2123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solidFill>
                  <a:srgbClr val="C00000"/>
                </a:solidFill>
              </a:rPr>
              <a:t>Akkusativ</a:t>
            </a:r>
            <a:endParaRPr lang="ru-RU" sz="3200" b="1" dirty="0">
              <a:solidFill>
                <a:srgbClr val="C00000"/>
              </a:solidFill>
            </a:endParaRPr>
          </a:p>
        </p:txBody>
      </p:sp>
      <p:pic>
        <p:nvPicPr>
          <p:cNvPr id="12" name="Рисунок 11" descr="воздушный шар.jpg"/>
          <p:cNvPicPr>
            <a:picLocks noChangeAspect="1"/>
          </p:cNvPicPr>
          <p:nvPr/>
        </p:nvPicPr>
        <p:blipFill>
          <a:blip r:embed="rId2" cstate="print"/>
          <a:srcRect b="38965"/>
          <a:stretch>
            <a:fillRect/>
          </a:stretch>
        </p:blipFill>
        <p:spPr>
          <a:xfrm>
            <a:off x="3275856" y="1484784"/>
            <a:ext cx="1209734" cy="1512168"/>
          </a:xfrm>
          <a:prstGeom prst="rect">
            <a:avLst/>
          </a:prstGeom>
        </p:spPr>
      </p:pic>
      <p:pic>
        <p:nvPicPr>
          <p:cNvPr id="13" name="Рисунок 12" descr="воздушный шар.jpg"/>
          <p:cNvPicPr>
            <a:picLocks noChangeAspect="1"/>
          </p:cNvPicPr>
          <p:nvPr/>
        </p:nvPicPr>
        <p:blipFill>
          <a:blip r:embed="rId2" cstate="print"/>
          <a:srcRect b="38965"/>
          <a:stretch>
            <a:fillRect/>
          </a:stretch>
        </p:blipFill>
        <p:spPr>
          <a:xfrm>
            <a:off x="2051720" y="2420888"/>
            <a:ext cx="1209734" cy="1512168"/>
          </a:xfrm>
          <a:prstGeom prst="rect">
            <a:avLst/>
          </a:prstGeom>
        </p:spPr>
      </p:pic>
      <p:pic>
        <p:nvPicPr>
          <p:cNvPr id="14" name="Рисунок 13" descr="воздушный шар.jpg"/>
          <p:cNvPicPr>
            <a:picLocks noChangeAspect="1"/>
          </p:cNvPicPr>
          <p:nvPr/>
        </p:nvPicPr>
        <p:blipFill>
          <a:blip r:embed="rId2" cstate="print"/>
          <a:srcRect b="38965"/>
          <a:stretch>
            <a:fillRect/>
          </a:stretch>
        </p:blipFill>
        <p:spPr>
          <a:xfrm>
            <a:off x="1403648" y="3789040"/>
            <a:ext cx="1209734" cy="1512168"/>
          </a:xfrm>
          <a:prstGeom prst="rect">
            <a:avLst/>
          </a:prstGeom>
        </p:spPr>
      </p:pic>
      <p:pic>
        <p:nvPicPr>
          <p:cNvPr id="15" name="Рисунок 14" descr="воздушный шар.jpg"/>
          <p:cNvPicPr>
            <a:picLocks noChangeAspect="1"/>
          </p:cNvPicPr>
          <p:nvPr/>
        </p:nvPicPr>
        <p:blipFill>
          <a:blip r:embed="rId2" cstate="print"/>
          <a:srcRect b="38965"/>
          <a:stretch>
            <a:fillRect/>
          </a:stretch>
        </p:blipFill>
        <p:spPr>
          <a:xfrm>
            <a:off x="2483768" y="4941168"/>
            <a:ext cx="1209734" cy="151216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699792" y="5157192"/>
            <a:ext cx="8640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wen? was?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1619672" y="4221088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wem?</a:t>
            </a:r>
            <a:endParaRPr lang="ru-RU" b="1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2123728" y="285293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wessen?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1880" y="1772816"/>
            <a:ext cx="772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chemeClr val="bg1"/>
                </a:solidFill>
              </a:rPr>
              <a:t>wer?</a:t>
            </a:r>
            <a:endParaRPr lang="ru-RU" b="1" dirty="0" smtClean="0">
              <a:solidFill>
                <a:schemeClr val="bg1"/>
              </a:solidFill>
            </a:endParaRPr>
          </a:p>
          <a:p>
            <a:r>
              <a:rPr lang="de-DE" b="1" dirty="0" smtClean="0">
                <a:solidFill>
                  <a:schemeClr val="bg1"/>
                </a:solidFill>
              </a:rPr>
              <a:t> was?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88024" y="1844824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der, die, das 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3707904" y="3140968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des, der, des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2771800" y="4221088"/>
            <a:ext cx="3240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dem, der, dem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4067944" y="5373216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/>
              <a:t>den, die, das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6012160" y="26064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Какие?</a:t>
            </a:r>
            <a:endParaRPr lang="ru-RU" sz="2400" b="1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520" y="836712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На какие вопросы отвечает каждый падеж?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95736" y="620688"/>
            <a:ext cx="5184576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/>
              <a:t>In den Zoo gehen wir,</a:t>
            </a:r>
            <a:endParaRPr lang="ru-RU" sz="3200" b="1" dirty="0" smtClean="0"/>
          </a:p>
          <a:p>
            <a:r>
              <a:rPr lang="de-DE" sz="3200" b="1" dirty="0" smtClean="0"/>
              <a:t>wilde Tiere sehen wir, </a:t>
            </a:r>
            <a:endParaRPr lang="ru-RU" sz="3200" b="1" dirty="0" smtClean="0"/>
          </a:p>
          <a:p>
            <a:r>
              <a:rPr lang="de-DE" sz="3200" b="1" dirty="0" smtClean="0"/>
              <a:t>Löwen, Tiger, weiße Bären,</a:t>
            </a:r>
            <a:endParaRPr lang="ru-RU" sz="3200" b="1" dirty="0" smtClean="0"/>
          </a:p>
          <a:p>
            <a:r>
              <a:rPr lang="de-DE" sz="3200" b="1" dirty="0" smtClean="0"/>
              <a:t>die im hohen Norden leben.</a:t>
            </a:r>
            <a:endParaRPr lang="ru-RU" sz="3200" b="1" dirty="0" smtClean="0"/>
          </a:p>
          <a:p>
            <a:r>
              <a:rPr lang="de-DE" sz="3200" b="1" dirty="0" smtClean="0"/>
              <a:t> </a:t>
            </a:r>
            <a:endParaRPr lang="ru-RU" sz="3200" b="1" dirty="0" smtClean="0"/>
          </a:p>
          <a:p>
            <a:r>
              <a:rPr lang="de-DE" sz="3200" b="1" dirty="0" smtClean="0"/>
              <a:t>In den Tierpark gehen wir,</a:t>
            </a:r>
            <a:endParaRPr lang="ru-RU" sz="3200" b="1" dirty="0" smtClean="0"/>
          </a:p>
          <a:p>
            <a:r>
              <a:rPr lang="de-DE" sz="3200" b="1" dirty="0" smtClean="0"/>
              <a:t>wilde Tiere wohnen hier.</a:t>
            </a:r>
            <a:endParaRPr lang="ru-RU" sz="3200" b="1" dirty="0" smtClean="0"/>
          </a:p>
          <a:p>
            <a:r>
              <a:rPr lang="de-DE" sz="3200" b="1" dirty="0" smtClean="0"/>
              <a:t>Jumbo, großer Elefant</a:t>
            </a:r>
            <a:endParaRPr lang="ru-RU" sz="3200" b="1" dirty="0" smtClean="0"/>
          </a:p>
          <a:p>
            <a:r>
              <a:rPr lang="de-DE" sz="3200" b="1" dirty="0" smtClean="0"/>
              <a:t>Alle haben ihn erkannt.</a:t>
            </a:r>
            <a:endParaRPr lang="ru-RU" sz="3200" b="1" dirty="0" smtClean="0"/>
          </a:p>
          <a:p>
            <a:r>
              <a:rPr lang="de-DE" sz="3200" b="1" dirty="0" smtClean="0"/>
              <a:t>Hier ein Tiger, da ein Affe,</a:t>
            </a:r>
            <a:endParaRPr lang="ru-RU" sz="3200" b="1" dirty="0" smtClean="0"/>
          </a:p>
          <a:p>
            <a:r>
              <a:rPr lang="de-DE" sz="3200" b="1" dirty="0" smtClean="0"/>
              <a:t>und daneben die Giraffe.</a:t>
            </a:r>
            <a:endParaRPr lang="ru-RU" sz="3200" b="1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ello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35713" y="0"/>
            <a:ext cx="2808287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3" descr="C:\Documents and Settings\Администратор\Мои документы\анимация\картинки\21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852936"/>
            <a:ext cx="2790825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755576" y="404664"/>
            <a:ext cx="568863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de-DE" sz="8000" b="1" i="1" dirty="0" smtClean="0">
                <a:solidFill>
                  <a:srgbClr val="C00000"/>
                </a:solidFill>
              </a:rPr>
              <a:t>Welche Tiere </a:t>
            </a:r>
          </a:p>
          <a:p>
            <a:pPr algn="ctr"/>
            <a:r>
              <a:rPr kumimoji="1" lang="de-DE" sz="8000" b="1" i="1" dirty="0" smtClean="0">
                <a:solidFill>
                  <a:srgbClr val="C00000"/>
                </a:solidFill>
              </a:rPr>
              <a:t>    leben  </a:t>
            </a:r>
          </a:p>
          <a:p>
            <a:pPr algn="ctr"/>
            <a:r>
              <a:rPr kumimoji="1" lang="de-DE" sz="8000" b="1" i="1" dirty="0" smtClean="0">
                <a:solidFill>
                  <a:srgbClr val="C00000"/>
                </a:solidFill>
              </a:rPr>
              <a:t>     im </a:t>
            </a:r>
          </a:p>
          <a:p>
            <a:pPr algn="ctr"/>
            <a:r>
              <a:rPr kumimoji="1" lang="de-DE" sz="8000" b="1" i="1" dirty="0" smtClean="0">
                <a:solidFill>
                  <a:srgbClr val="C00000"/>
                </a:solidFill>
              </a:rPr>
              <a:t>              Zoo? </a:t>
            </a:r>
            <a:endParaRPr kumimoji="1" lang="ru-RU" sz="8000" b="1" i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556792"/>
            <a:ext cx="439248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1" dirty="0" smtClean="0">
                <a:solidFill>
                  <a:srgbClr val="C00000"/>
                </a:solidFill>
              </a:rPr>
              <a:t>Der Elefant, der Elefant </a:t>
            </a:r>
            <a:endParaRPr lang="ru-RU" sz="48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MM90029700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92121" y="1484784"/>
            <a:ext cx="4261937" cy="374441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3140968"/>
            <a:ext cx="489654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1" dirty="0" smtClean="0">
                <a:solidFill>
                  <a:schemeClr val="accent6"/>
                </a:solidFill>
              </a:rPr>
              <a:t>Der ist uns allen wohlbekannt.</a:t>
            </a:r>
            <a:endParaRPr lang="ru-RU" sz="4800" b="1" dirty="0" smtClean="0">
              <a:solidFill>
                <a:schemeClr val="accent6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9512" y="1196752"/>
            <a:ext cx="475252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1" dirty="0" smtClean="0">
                <a:solidFill>
                  <a:srgbClr val="C00000"/>
                </a:solidFill>
              </a:rPr>
              <a:t>Der Affe, der Affe</a:t>
            </a:r>
            <a:endParaRPr lang="ru-RU" sz="48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2564904"/>
            <a:ext cx="4464496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>
                <a:solidFill>
                  <a:schemeClr val="accent6">
                    <a:lumMod val="75000"/>
                  </a:schemeClr>
                </a:solidFill>
              </a:rPr>
              <a:t>Das ist ein Tier aus Afrika </a:t>
            </a:r>
            <a:endParaRPr lang="ru-RU" sz="4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1988840"/>
            <a:ext cx="2304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>
                <a:solidFill>
                  <a:schemeClr val="accent6">
                    <a:lumMod val="75000"/>
                  </a:schemeClr>
                </a:solidFill>
              </a:rPr>
              <a:t>ist da,</a:t>
            </a:r>
            <a:endParaRPr lang="ru-RU" sz="48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6" name="Рисунок 5" descr="MM90004092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1124743"/>
            <a:ext cx="3096344" cy="3997811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1340768"/>
            <a:ext cx="813690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1" dirty="0" smtClean="0">
                <a:solidFill>
                  <a:srgbClr val="C00000"/>
                </a:solidFill>
              </a:rPr>
              <a:t>Der dicke Bär, der dicke Bär </a:t>
            </a:r>
            <a:endParaRPr lang="ru-RU" sz="48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427984" y="2564904"/>
            <a:ext cx="453650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>
                <a:solidFill>
                  <a:schemeClr val="accent6">
                    <a:lumMod val="75000"/>
                  </a:schemeClr>
                </a:solidFill>
              </a:rPr>
              <a:t>Der rennt im Käfig hin und her!</a:t>
            </a:r>
            <a:endParaRPr lang="ru-RU" sz="4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MM90028525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964" y="3068960"/>
            <a:ext cx="3761132" cy="2808312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764704"/>
            <a:ext cx="792088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1" dirty="0" smtClean="0">
                <a:solidFill>
                  <a:srgbClr val="C00000"/>
                </a:solidFill>
              </a:rPr>
              <a:t>Der Krokodil , der Krokodil </a:t>
            </a:r>
            <a:endParaRPr lang="ru-RU" sz="4800" b="1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2780928"/>
            <a:ext cx="47525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>
                <a:solidFill>
                  <a:schemeClr val="accent6">
                    <a:lumMod val="75000"/>
                  </a:schemeClr>
                </a:solidFill>
              </a:rPr>
              <a:t>Das ist sehr faul und tut nicht viel</a:t>
            </a:r>
            <a:r>
              <a:rPr lang="ru-RU" sz="48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4" name="Рисунок 3" descr="MM90023626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2132856"/>
            <a:ext cx="3049751" cy="2592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340768"/>
            <a:ext cx="29523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1" dirty="0" smtClean="0">
                <a:solidFill>
                  <a:srgbClr val="C00000"/>
                </a:solidFill>
              </a:rPr>
              <a:t>Der Löwe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2132856"/>
            <a:ext cx="4752528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smtClean="0">
                <a:solidFill>
                  <a:schemeClr val="accent6">
                    <a:lumMod val="75000"/>
                  </a:schemeClr>
                </a:solidFill>
              </a:rPr>
              <a:t>lacht über</a:t>
            </a:r>
          </a:p>
          <a:p>
            <a:r>
              <a:rPr lang="de-DE" sz="4800" dirty="0" smtClean="0">
                <a:solidFill>
                  <a:schemeClr val="accent6">
                    <a:lumMod val="75000"/>
                  </a:schemeClr>
                </a:solidFill>
              </a:rPr>
              <a:t> lustiger Leopard.</a:t>
            </a:r>
            <a:endParaRPr lang="ru-RU" sz="4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03848" y="1340768"/>
            <a:ext cx="360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dirty="0" err="1" smtClean="0">
                <a:solidFill>
                  <a:schemeClr val="accent6">
                    <a:lumMod val="75000"/>
                  </a:schemeClr>
                </a:solidFill>
              </a:rPr>
              <a:t>Leonnhard</a:t>
            </a:r>
            <a:endParaRPr lang="de-DE" sz="4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MM90004091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50256" y="1916832"/>
            <a:ext cx="4005363" cy="33843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172400" y="6165304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!!!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476672"/>
            <a:ext cx="4752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70C0"/>
                </a:solidFill>
              </a:rPr>
              <a:t>МНОЖЕСТВЕННОЕ  ЧИСЛО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340768"/>
            <a:ext cx="18722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der Affe – 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de-DE" sz="2400" dirty="0" smtClean="0"/>
              <a:t>der Elefant –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de-DE" sz="2400" dirty="0" smtClean="0"/>
              <a:t>der Antilope-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de-DE" sz="2400" dirty="0" smtClean="0"/>
              <a:t>die Giraffe-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de-DE" sz="2400" dirty="0" smtClean="0"/>
              <a:t>der Hase –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de-DE" sz="2400" dirty="0" smtClean="0"/>
              <a:t>der Löwe –</a:t>
            </a:r>
            <a:endParaRPr lang="ru-RU" sz="2400" dirty="0" smtClean="0"/>
          </a:p>
          <a:p>
            <a:endParaRPr lang="ru-RU" sz="2400" dirty="0" smtClean="0"/>
          </a:p>
          <a:p>
            <a:r>
              <a:rPr lang="de-DE" sz="2400" dirty="0" smtClean="0"/>
              <a:t>der Tiger – </a:t>
            </a:r>
            <a:endParaRPr lang="ru-RU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051720" y="1340768"/>
            <a:ext cx="1080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die Aff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411760" y="2060848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die Elefant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411760" y="28529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die </a:t>
            </a:r>
            <a:r>
              <a:rPr lang="de-DE" sz="2400" dirty="0" err="1" smtClean="0"/>
              <a:t>Antilop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267744" y="3573016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die </a:t>
            </a:r>
            <a:r>
              <a:rPr lang="de-DE" sz="2400" dirty="0" err="1" smtClean="0"/>
              <a:t>Giraff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123728" y="429309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die Hasen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123728" y="501317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die Löwen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123728" y="5733256"/>
            <a:ext cx="13681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/>
              <a:t>die Tiger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2915816" y="1340768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en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9912" y="2060848"/>
            <a:ext cx="720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en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51920" y="285293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en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1880" y="3573016"/>
            <a:ext cx="648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en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19872" y="4293096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en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19872" y="5013176"/>
            <a:ext cx="5040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 smtClean="0">
                <a:solidFill>
                  <a:srgbClr val="FF0000"/>
                </a:solidFill>
              </a:rPr>
              <a:t>en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17" name="Рисунок 16" descr="MM90004092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5661248"/>
            <a:ext cx="842017" cy="582935"/>
          </a:xfrm>
          <a:prstGeom prst="rect">
            <a:avLst/>
          </a:prstGeom>
        </p:spPr>
      </p:pic>
      <p:pic>
        <p:nvPicPr>
          <p:cNvPr id="18" name="Рисунок 17" descr="MM90004092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3968" y="5661248"/>
            <a:ext cx="842017" cy="582935"/>
          </a:xfrm>
          <a:prstGeom prst="rect">
            <a:avLst/>
          </a:prstGeom>
        </p:spPr>
      </p:pic>
      <p:pic>
        <p:nvPicPr>
          <p:cNvPr id="19" name="Рисунок 18" descr="MM90030336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5013176"/>
            <a:ext cx="518160" cy="495300"/>
          </a:xfrm>
          <a:prstGeom prst="rect">
            <a:avLst/>
          </a:prstGeom>
        </p:spPr>
      </p:pic>
      <p:pic>
        <p:nvPicPr>
          <p:cNvPr id="20" name="Рисунок 19" descr="MM90030336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5157192"/>
            <a:ext cx="518160" cy="495300"/>
          </a:xfrm>
          <a:prstGeom prst="rect">
            <a:avLst/>
          </a:prstGeom>
        </p:spPr>
      </p:pic>
      <p:pic>
        <p:nvPicPr>
          <p:cNvPr id="21" name="Рисунок 20" descr="MM90030336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68144" y="5095488"/>
            <a:ext cx="576064" cy="550649"/>
          </a:xfrm>
          <a:prstGeom prst="rect">
            <a:avLst/>
          </a:prstGeom>
        </p:spPr>
      </p:pic>
      <p:pic>
        <p:nvPicPr>
          <p:cNvPr id="22" name="Рисунок 21" descr="заяц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4005064"/>
            <a:ext cx="891540" cy="701040"/>
          </a:xfrm>
          <a:prstGeom prst="rect">
            <a:avLst/>
          </a:prstGeom>
        </p:spPr>
      </p:pic>
      <p:pic>
        <p:nvPicPr>
          <p:cNvPr id="23" name="Рисунок 22" descr="заяц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572000" y="4077072"/>
            <a:ext cx="891540" cy="701040"/>
          </a:xfrm>
          <a:prstGeom prst="rect">
            <a:avLst/>
          </a:prstGeom>
        </p:spPr>
      </p:pic>
      <p:pic>
        <p:nvPicPr>
          <p:cNvPr id="24" name="Рисунок 23" descr="заяц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4149080"/>
            <a:ext cx="891540" cy="701040"/>
          </a:xfrm>
          <a:prstGeom prst="rect">
            <a:avLst/>
          </a:prstGeom>
        </p:spPr>
      </p:pic>
      <p:pic>
        <p:nvPicPr>
          <p:cNvPr id="26" name="Рисунок 25" descr="слон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2132856"/>
            <a:ext cx="426720" cy="678180"/>
          </a:xfrm>
          <a:prstGeom prst="rect">
            <a:avLst/>
          </a:prstGeom>
        </p:spPr>
      </p:pic>
      <p:pic>
        <p:nvPicPr>
          <p:cNvPr id="27" name="Рисунок 26" descr="слон 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148064" y="2060848"/>
            <a:ext cx="541020" cy="533400"/>
          </a:xfrm>
          <a:prstGeom prst="rect">
            <a:avLst/>
          </a:prstGeom>
        </p:spPr>
      </p:pic>
      <p:pic>
        <p:nvPicPr>
          <p:cNvPr id="28" name="Рисунок 27" descr="слон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24128" y="1916832"/>
            <a:ext cx="426720" cy="678180"/>
          </a:xfrm>
          <a:prstGeom prst="rect">
            <a:avLst/>
          </a:prstGeom>
        </p:spPr>
      </p:pic>
      <p:pic>
        <p:nvPicPr>
          <p:cNvPr id="29" name="Рисунок 28" descr="обезьяна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563888" y="1340768"/>
            <a:ext cx="518160" cy="495300"/>
          </a:xfrm>
          <a:prstGeom prst="rect">
            <a:avLst/>
          </a:prstGeom>
        </p:spPr>
      </p:pic>
      <p:pic>
        <p:nvPicPr>
          <p:cNvPr id="31" name="Рисунок 30" descr="слон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64088" y="2492896"/>
            <a:ext cx="426720" cy="678180"/>
          </a:xfrm>
          <a:prstGeom prst="rect">
            <a:avLst/>
          </a:prstGeom>
        </p:spPr>
      </p:pic>
      <p:pic>
        <p:nvPicPr>
          <p:cNvPr id="32" name="Рисунок 31" descr="обезьяна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139952" y="1412776"/>
            <a:ext cx="518160" cy="495300"/>
          </a:xfrm>
          <a:prstGeom prst="rect">
            <a:avLst/>
          </a:prstGeom>
        </p:spPr>
      </p:pic>
      <p:pic>
        <p:nvPicPr>
          <p:cNvPr id="33" name="Рисунок 32" descr="обезьяна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60032" y="1412776"/>
            <a:ext cx="518160" cy="495300"/>
          </a:xfrm>
          <a:prstGeom prst="rect">
            <a:avLst/>
          </a:prstGeom>
        </p:spPr>
      </p:pic>
      <p:pic>
        <p:nvPicPr>
          <p:cNvPr id="34" name="Рисунок 33" descr="слон 2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644008" y="2852936"/>
            <a:ext cx="541020" cy="533400"/>
          </a:xfrm>
          <a:prstGeom prst="rect">
            <a:avLst/>
          </a:prstGeom>
        </p:spPr>
      </p:pic>
      <p:pic>
        <p:nvPicPr>
          <p:cNvPr id="35" name="Рисунок 34" descr="обезьяна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1268760"/>
            <a:ext cx="518160" cy="495300"/>
          </a:xfrm>
          <a:prstGeom prst="rect">
            <a:avLst/>
          </a:prstGeom>
        </p:spPr>
      </p:pic>
      <p:pic>
        <p:nvPicPr>
          <p:cNvPr id="36" name="Рисунок 35" descr="слон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9512" y="2060848"/>
            <a:ext cx="426720" cy="678180"/>
          </a:xfrm>
          <a:prstGeom prst="rect">
            <a:avLst/>
          </a:prstGeom>
        </p:spPr>
      </p:pic>
      <p:pic>
        <p:nvPicPr>
          <p:cNvPr id="37" name="Рисунок 36" descr="заяц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005064"/>
            <a:ext cx="891540" cy="701040"/>
          </a:xfrm>
          <a:prstGeom prst="rect">
            <a:avLst/>
          </a:prstGeom>
        </p:spPr>
      </p:pic>
      <p:pic>
        <p:nvPicPr>
          <p:cNvPr id="39" name="Рисунок 38" descr="MM90030336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5013176"/>
            <a:ext cx="518160" cy="495300"/>
          </a:xfrm>
          <a:prstGeom prst="rect">
            <a:avLst/>
          </a:prstGeom>
        </p:spPr>
      </p:pic>
      <p:pic>
        <p:nvPicPr>
          <p:cNvPr id="40" name="Рисунок 39" descr="MM90004092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589240"/>
            <a:ext cx="842017" cy="582935"/>
          </a:xfrm>
          <a:prstGeom prst="rect">
            <a:avLst/>
          </a:prstGeom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342</Words>
  <Application>Microsoft Office PowerPoint</Application>
  <PresentationFormat>Экран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der Löwe</vt:lpstr>
      <vt:lpstr>die Giraffe</vt:lpstr>
      <vt:lpstr>der Elefant</vt:lpstr>
      <vt:lpstr>das Krokodil</vt:lpstr>
      <vt:lpstr>der Bär</vt:lpstr>
      <vt:lpstr>das Zebra</vt:lpstr>
      <vt:lpstr>die Schlange</vt:lpstr>
      <vt:lpstr>Слайд 17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UserXP</dc:creator>
  <cp:lastModifiedBy>Admin</cp:lastModifiedBy>
  <cp:revision>109</cp:revision>
  <dcterms:created xsi:type="dcterms:W3CDTF">2011-04-15T17:41:45Z</dcterms:created>
  <dcterms:modified xsi:type="dcterms:W3CDTF">2017-03-13T17:38:59Z</dcterms:modified>
</cp:coreProperties>
</file>