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7"/>
  </p:notesMasterIdLst>
  <p:sldIdLst>
    <p:sldId id="256" r:id="rId2"/>
    <p:sldId id="257" r:id="rId3"/>
    <p:sldId id="271" r:id="rId4"/>
    <p:sldId id="259" r:id="rId5"/>
    <p:sldId id="260" r:id="rId6"/>
    <p:sldId id="258" r:id="rId7"/>
    <p:sldId id="291" r:id="rId8"/>
    <p:sldId id="261" r:id="rId9"/>
    <p:sldId id="293" r:id="rId10"/>
    <p:sldId id="299" r:id="rId11"/>
    <p:sldId id="285" r:id="rId12"/>
    <p:sldId id="294" r:id="rId13"/>
    <p:sldId id="279" r:id="rId14"/>
    <p:sldId id="280" r:id="rId15"/>
    <p:sldId id="300" r:id="rId16"/>
    <p:sldId id="298" r:id="rId17"/>
    <p:sldId id="288" r:id="rId18"/>
    <p:sldId id="290" r:id="rId19"/>
    <p:sldId id="289" r:id="rId20"/>
    <p:sldId id="281" r:id="rId21"/>
    <p:sldId id="265" r:id="rId22"/>
    <p:sldId id="266" r:id="rId23"/>
    <p:sldId id="267" r:id="rId24"/>
    <p:sldId id="302" r:id="rId25"/>
    <p:sldId id="269" r:id="rId26"/>
    <p:sldId id="282" r:id="rId27"/>
    <p:sldId id="283" r:id="rId28"/>
    <p:sldId id="270" r:id="rId29"/>
    <p:sldId id="274" r:id="rId30"/>
    <p:sldId id="304" r:id="rId31"/>
    <p:sldId id="305" r:id="rId32"/>
    <p:sldId id="306" r:id="rId33"/>
    <p:sldId id="278" r:id="rId34"/>
    <p:sldId id="277" r:id="rId35"/>
    <p:sldId id="297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F0CB"/>
    <a:srgbClr val="CEF8FE"/>
    <a:srgbClr val="ECB58C"/>
    <a:srgbClr val="F8FAA0"/>
    <a:srgbClr val="FBFCC8"/>
    <a:srgbClr val="888878"/>
    <a:srgbClr val="C3C040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B1892-54A5-4689-BB89-0BC7CD03437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ADEE7E-56AB-4157-A438-6062A57F6FBB}">
      <dgm:prSet phldrT="[Текст]" custT="1"/>
      <dgm:spPr/>
      <dgm:t>
        <a:bodyPr/>
        <a:lstStyle/>
        <a:p>
          <a:r>
            <a:rPr lang="ru-RU" sz="3200" dirty="0" smtClean="0"/>
            <a:t>Виды экономической </a:t>
          </a:r>
        </a:p>
        <a:p>
          <a:r>
            <a:rPr lang="ru-RU" sz="3200" dirty="0" smtClean="0"/>
            <a:t>деятельности</a:t>
          </a:r>
          <a:endParaRPr lang="ru-RU" sz="3200" dirty="0"/>
        </a:p>
      </dgm:t>
    </dgm:pt>
    <dgm:pt modelId="{47F0262A-E1DE-4361-B28D-D51A2DD6CA16}" type="parTrans" cxnId="{F961C1C9-E742-4C14-BEFD-A3814C792A85}">
      <dgm:prSet/>
      <dgm:spPr/>
      <dgm:t>
        <a:bodyPr/>
        <a:lstStyle/>
        <a:p>
          <a:endParaRPr lang="ru-RU"/>
        </a:p>
      </dgm:t>
    </dgm:pt>
    <dgm:pt modelId="{40C20862-7FC5-41A4-9891-AABB4066D1B2}" type="sibTrans" cxnId="{F961C1C9-E742-4C14-BEFD-A3814C792A85}">
      <dgm:prSet/>
      <dgm:spPr/>
      <dgm:t>
        <a:bodyPr/>
        <a:lstStyle/>
        <a:p>
          <a:endParaRPr lang="ru-RU"/>
        </a:p>
      </dgm:t>
    </dgm:pt>
    <dgm:pt modelId="{FA00B8CB-D9E0-4538-9142-4EB56060F9EB}">
      <dgm:prSet phldrT="[Текст]" custT="1"/>
      <dgm:spPr/>
      <dgm:t>
        <a:bodyPr/>
        <a:lstStyle/>
        <a:p>
          <a:r>
            <a:rPr lang="ru-RU" sz="2800" u="sng" dirty="0" smtClean="0"/>
            <a:t>Производство-</a:t>
          </a:r>
          <a:r>
            <a:rPr lang="ru-RU" sz="2800" dirty="0" smtClean="0"/>
            <a:t>процесс преобразования природных материалов в экономические блага</a:t>
          </a:r>
          <a:endParaRPr lang="ru-RU" sz="2800" dirty="0"/>
        </a:p>
      </dgm:t>
    </dgm:pt>
    <dgm:pt modelId="{FABCB238-326D-4245-942B-DFDAC0E9196F}" type="parTrans" cxnId="{42C3C165-D857-4338-8E7D-B2BDC2705908}">
      <dgm:prSet/>
      <dgm:spPr/>
      <dgm:t>
        <a:bodyPr/>
        <a:lstStyle/>
        <a:p>
          <a:endParaRPr lang="ru-RU"/>
        </a:p>
      </dgm:t>
    </dgm:pt>
    <dgm:pt modelId="{984FD247-52ED-4354-A748-B46C8F26BF1A}" type="sibTrans" cxnId="{42C3C165-D857-4338-8E7D-B2BDC2705908}">
      <dgm:prSet/>
      <dgm:spPr/>
      <dgm:t>
        <a:bodyPr/>
        <a:lstStyle/>
        <a:p>
          <a:endParaRPr lang="ru-RU"/>
        </a:p>
      </dgm:t>
    </dgm:pt>
    <dgm:pt modelId="{1EA80D84-302D-42E7-B66B-63C396BF428F}">
      <dgm:prSet phldrT="[Текст]" custT="1"/>
      <dgm:spPr/>
      <dgm:t>
        <a:bodyPr/>
        <a:lstStyle/>
        <a:p>
          <a:r>
            <a:rPr lang="ru-RU" sz="2800" u="sng" dirty="0" smtClean="0"/>
            <a:t>Распределение </a:t>
          </a:r>
          <a:r>
            <a:rPr lang="ru-RU" sz="2800" dirty="0" smtClean="0"/>
            <a:t>созданных товаров и услуг</a:t>
          </a:r>
          <a:endParaRPr lang="ru-RU" sz="2800" dirty="0"/>
        </a:p>
      </dgm:t>
    </dgm:pt>
    <dgm:pt modelId="{58F246C8-ED25-4D50-8DDC-7D4D4A313EC4}" type="parTrans" cxnId="{8A8C9774-EBF4-453F-8DB4-1C367CCC4B9A}">
      <dgm:prSet/>
      <dgm:spPr/>
      <dgm:t>
        <a:bodyPr/>
        <a:lstStyle/>
        <a:p>
          <a:endParaRPr lang="ru-RU"/>
        </a:p>
      </dgm:t>
    </dgm:pt>
    <dgm:pt modelId="{67EF6846-3665-47C5-9F1D-451C9EA464EA}" type="sibTrans" cxnId="{8A8C9774-EBF4-453F-8DB4-1C367CCC4B9A}">
      <dgm:prSet/>
      <dgm:spPr/>
      <dgm:t>
        <a:bodyPr/>
        <a:lstStyle/>
        <a:p>
          <a:endParaRPr lang="ru-RU"/>
        </a:p>
      </dgm:t>
    </dgm:pt>
    <dgm:pt modelId="{CDD81A6D-D01B-43BF-A866-53A1D9F1D1F2}">
      <dgm:prSet phldrT="[Текст]" custT="1"/>
      <dgm:spPr/>
      <dgm:t>
        <a:bodyPr/>
        <a:lstStyle/>
        <a:p>
          <a:r>
            <a:rPr lang="ru-RU" sz="3200" u="sng" dirty="0" smtClean="0"/>
            <a:t>Обмен</a:t>
          </a:r>
          <a:r>
            <a:rPr lang="ru-RU" sz="3200" dirty="0" smtClean="0"/>
            <a:t> деятельностью, товарами, услугами.</a:t>
          </a:r>
          <a:endParaRPr lang="ru-RU" sz="3200" dirty="0"/>
        </a:p>
      </dgm:t>
    </dgm:pt>
    <dgm:pt modelId="{C2D663DA-0D0A-441B-8DD1-1A7319B670BC}" type="parTrans" cxnId="{F26E869C-EF94-4B87-9C40-AED6496E9BFD}">
      <dgm:prSet/>
      <dgm:spPr/>
      <dgm:t>
        <a:bodyPr/>
        <a:lstStyle/>
        <a:p>
          <a:endParaRPr lang="ru-RU"/>
        </a:p>
      </dgm:t>
    </dgm:pt>
    <dgm:pt modelId="{5C98C6D2-C8D0-4641-A48D-236071C93B67}" type="sibTrans" cxnId="{F26E869C-EF94-4B87-9C40-AED6496E9BFD}">
      <dgm:prSet/>
      <dgm:spPr/>
      <dgm:t>
        <a:bodyPr/>
        <a:lstStyle/>
        <a:p>
          <a:endParaRPr lang="ru-RU"/>
        </a:p>
      </dgm:t>
    </dgm:pt>
    <dgm:pt modelId="{9F10F9BD-FA2F-450C-B563-6A91E192A02A}">
      <dgm:prSet phldrT="[Текст]" custT="1"/>
      <dgm:spPr/>
      <dgm:t>
        <a:bodyPr/>
        <a:lstStyle/>
        <a:p>
          <a:r>
            <a:rPr lang="ru-RU" sz="3200" u="sng" dirty="0" err="1" smtClean="0"/>
            <a:t>Потребление-</a:t>
          </a:r>
          <a:r>
            <a:rPr lang="ru-RU" sz="3200" dirty="0" err="1" smtClean="0"/>
            <a:t>основополагающий</a:t>
          </a:r>
          <a:r>
            <a:rPr lang="ru-RU" sz="3200" dirty="0" smtClean="0"/>
            <a:t> стимул развития производства</a:t>
          </a:r>
          <a:endParaRPr lang="ru-RU" sz="3200" dirty="0"/>
        </a:p>
      </dgm:t>
    </dgm:pt>
    <dgm:pt modelId="{B78A3045-061D-45B6-BCD6-1EFF58C1427A}" type="parTrans" cxnId="{52CDB371-9000-4866-A34B-84BD0D63BBA6}">
      <dgm:prSet/>
      <dgm:spPr/>
      <dgm:t>
        <a:bodyPr/>
        <a:lstStyle/>
        <a:p>
          <a:endParaRPr lang="ru-RU"/>
        </a:p>
      </dgm:t>
    </dgm:pt>
    <dgm:pt modelId="{40A77B00-E6E9-46CD-831E-8A767E08DE0E}" type="sibTrans" cxnId="{52CDB371-9000-4866-A34B-84BD0D63BBA6}">
      <dgm:prSet/>
      <dgm:spPr/>
      <dgm:t>
        <a:bodyPr/>
        <a:lstStyle/>
        <a:p>
          <a:endParaRPr lang="ru-RU"/>
        </a:p>
      </dgm:t>
    </dgm:pt>
    <dgm:pt modelId="{FAF9A210-8E09-42A2-949F-655AE0A09A89}">
      <dgm:prSet/>
      <dgm:spPr/>
      <dgm:t>
        <a:bodyPr/>
        <a:lstStyle/>
        <a:p>
          <a:endParaRPr lang="ru-RU"/>
        </a:p>
      </dgm:t>
    </dgm:pt>
    <dgm:pt modelId="{69CA9A9C-9A62-4A83-8F13-C8BA8D3CC477}" type="parTrans" cxnId="{834CA0C0-7F63-4250-BCB2-2E5C6C8BD3DE}">
      <dgm:prSet/>
      <dgm:spPr/>
      <dgm:t>
        <a:bodyPr/>
        <a:lstStyle/>
        <a:p>
          <a:endParaRPr lang="ru-RU"/>
        </a:p>
      </dgm:t>
    </dgm:pt>
    <dgm:pt modelId="{48B4B130-4882-4212-BF07-7D951C8652A9}" type="sibTrans" cxnId="{834CA0C0-7F63-4250-BCB2-2E5C6C8BD3DE}">
      <dgm:prSet/>
      <dgm:spPr/>
      <dgm:t>
        <a:bodyPr/>
        <a:lstStyle/>
        <a:p>
          <a:endParaRPr lang="ru-RU"/>
        </a:p>
      </dgm:t>
    </dgm:pt>
    <dgm:pt modelId="{4199E200-4510-4C90-BFFD-53C1839BBC9C}" type="pres">
      <dgm:prSet presAssocID="{ACFB1892-54A5-4689-BB89-0BC7CD03437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ECF17E-59DF-48A8-A674-8306C1612D74}" type="pres">
      <dgm:prSet presAssocID="{ACFB1892-54A5-4689-BB89-0BC7CD034379}" presName="matrix" presStyleCnt="0"/>
      <dgm:spPr/>
    </dgm:pt>
    <dgm:pt modelId="{3FEE63E3-D1C2-45B5-AC03-AA3A32AF2888}" type="pres">
      <dgm:prSet presAssocID="{ACFB1892-54A5-4689-BB89-0BC7CD034379}" presName="tile1" presStyleLbl="node1" presStyleIdx="0" presStyleCnt="4"/>
      <dgm:spPr/>
      <dgm:t>
        <a:bodyPr/>
        <a:lstStyle/>
        <a:p>
          <a:endParaRPr lang="ru-RU"/>
        </a:p>
      </dgm:t>
    </dgm:pt>
    <dgm:pt modelId="{B898B990-DD85-4E80-88A8-3A1DCC508A21}" type="pres">
      <dgm:prSet presAssocID="{ACFB1892-54A5-4689-BB89-0BC7CD03437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57B03-0243-418C-8A4B-4581847C8111}" type="pres">
      <dgm:prSet presAssocID="{ACFB1892-54A5-4689-BB89-0BC7CD034379}" presName="tile2" presStyleLbl="node1" presStyleIdx="1" presStyleCnt="4" custScaleX="109009"/>
      <dgm:spPr/>
      <dgm:t>
        <a:bodyPr/>
        <a:lstStyle/>
        <a:p>
          <a:endParaRPr lang="ru-RU"/>
        </a:p>
      </dgm:t>
    </dgm:pt>
    <dgm:pt modelId="{058851CB-A2E1-444A-AFDB-F2A95DBD8626}" type="pres">
      <dgm:prSet presAssocID="{ACFB1892-54A5-4689-BB89-0BC7CD03437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A1934-3E96-41C1-AA4B-7C32CC1F62F4}" type="pres">
      <dgm:prSet presAssocID="{ACFB1892-54A5-4689-BB89-0BC7CD034379}" presName="tile3" presStyleLbl="node1" presStyleIdx="2" presStyleCnt="4"/>
      <dgm:spPr/>
      <dgm:t>
        <a:bodyPr/>
        <a:lstStyle/>
        <a:p>
          <a:endParaRPr lang="ru-RU"/>
        </a:p>
      </dgm:t>
    </dgm:pt>
    <dgm:pt modelId="{17239700-A5C1-4360-883C-052A64660562}" type="pres">
      <dgm:prSet presAssocID="{ACFB1892-54A5-4689-BB89-0BC7CD03437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C5BE9-DFC9-49FF-87C4-A82F3C75C543}" type="pres">
      <dgm:prSet presAssocID="{ACFB1892-54A5-4689-BB89-0BC7CD034379}" presName="tile4" presStyleLbl="node1" presStyleIdx="3" presStyleCnt="4" custScaleX="108108" custLinFactNeighborX="0" custLinFactNeighborY="-1124"/>
      <dgm:spPr/>
      <dgm:t>
        <a:bodyPr/>
        <a:lstStyle/>
        <a:p>
          <a:endParaRPr lang="ru-RU"/>
        </a:p>
      </dgm:t>
    </dgm:pt>
    <dgm:pt modelId="{B0639ADA-FF45-412B-99B6-222A3F3A75EA}" type="pres">
      <dgm:prSet presAssocID="{ACFB1892-54A5-4689-BB89-0BC7CD03437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C52B0-84C0-4E3B-90A2-DDDDC51F4498}" type="pres">
      <dgm:prSet presAssocID="{ACFB1892-54A5-4689-BB89-0BC7CD034379}" presName="centerTile" presStyleLbl="fgShp" presStyleIdx="0" presStyleCnt="1" custScaleX="165165" custScaleY="853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D46E191-E215-425F-BE8E-1C2D1FDCA0BE}" type="presOf" srcId="{ACFB1892-54A5-4689-BB89-0BC7CD034379}" destId="{4199E200-4510-4C90-BFFD-53C1839BBC9C}" srcOrd="0" destOrd="0" presId="urn:microsoft.com/office/officeart/2005/8/layout/matrix1"/>
    <dgm:cxn modelId="{6A00D4A2-3606-489F-9C77-1450240B88F3}" type="presOf" srcId="{1EA80D84-302D-42E7-B66B-63C396BF428F}" destId="{058851CB-A2E1-444A-AFDB-F2A95DBD8626}" srcOrd="1" destOrd="0" presId="urn:microsoft.com/office/officeart/2005/8/layout/matrix1"/>
    <dgm:cxn modelId="{F961C1C9-E742-4C14-BEFD-A3814C792A85}" srcId="{ACFB1892-54A5-4689-BB89-0BC7CD034379}" destId="{7DADEE7E-56AB-4157-A438-6062A57F6FBB}" srcOrd="0" destOrd="0" parTransId="{47F0262A-E1DE-4361-B28D-D51A2DD6CA16}" sibTransId="{40C20862-7FC5-41A4-9891-AABB4066D1B2}"/>
    <dgm:cxn modelId="{42C3C165-D857-4338-8E7D-B2BDC2705908}" srcId="{7DADEE7E-56AB-4157-A438-6062A57F6FBB}" destId="{FA00B8CB-D9E0-4538-9142-4EB56060F9EB}" srcOrd="0" destOrd="0" parTransId="{FABCB238-326D-4245-942B-DFDAC0E9196F}" sibTransId="{984FD247-52ED-4354-A748-B46C8F26BF1A}"/>
    <dgm:cxn modelId="{F26E869C-EF94-4B87-9C40-AED6496E9BFD}" srcId="{7DADEE7E-56AB-4157-A438-6062A57F6FBB}" destId="{CDD81A6D-D01B-43BF-A866-53A1D9F1D1F2}" srcOrd="2" destOrd="0" parTransId="{C2D663DA-0D0A-441B-8DD1-1A7319B670BC}" sibTransId="{5C98C6D2-C8D0-4641-A48D-236071C93B67}"/>
    <dgm:cxn modelId="{BF265438-6449-4FBD-9686-067EB60D8C41}" type="presOf" srcId="{FA00B8CB-D9E0-4538-9142-4EB56060F9EB}" destId="{3FEE63E3-D1C2-45B5-AC03-AA3A32AF2888}" srcOrd="0" destOrd="0" presId="urn:microsoft.com/office/officeart/2005/8/layout/matrix1"/>
    <dgm:cxn modelId="{8A8C9774-EBF4-453F-8DB4-1C367CCC4B9A}" srcId="{7DADEE7E-56AB-4157-A438-6062A57F6FBB}" destId="{1EA80D84-302D-42E7-B66B-63C396BF428F}" srcOrd="1" destOrd="0" parTransId="{58F246C8-ED25-4D50-8DDC-7D4D4A313EC4}" sibTransId="{67EF6846-3665-47C5-9F1D-451C9EA464EA}"/>
    <dgm:cxn modelId="{F5729A64-F3EB-48FB-B485-83856547572B}" type="presOf" srcId="{7DADEE7E-56AB-4157-A438-6062A57F6FBB}" destId="{BADC52B0-84C0-4E3B-90A2-DDDDC51F4498}" srcOrd="0" destOrd="0" presId="urn:microsoft.com/office/officeart/2005/8/layout/matrix1"/>
    <dgm:cxn modelId="{EB48F202-75C0-4439-B8E9-157ACD06BEC6}" type="presOf" srcId="{9F10F9BD-FA2F-450C-B563-6A91E192A02A}" destId="{B0639ADA-FF45-412B-99B6-222A3F3A75EA}" srcOrd="1" destOrd="0" presId="urn:microsoft.com/office/officeart/2005/8/layout/matrix1"/>
    <dgm:cxn modelId="{52CDB371-9000-4866-A34B-84BD0D63BBA6}" srcId="{7DADEE7E-56AB-4157-A438-6062A57F6FBB}" destId="{9F10F9BD-FA2F-450C-B563-6A91E192A02A}" srcOrd="3" destOrd="0" parTransId="{B78A3045-061D-45B6-BCD6-1EFF58C1427A}" sibTransId="{40A77B00-E6E9-46CD-831E-8A767E08DE0E}"/>
    <dgm:cxn modelId="{FD0B7829-1656-4DDD-9754-821C3EC068A3}" type="presOf" srcId="{FA00B8CB-D9E0-4538-9142-4EB56060F9EB}" destId="{B898B990-DD85-4E80-88A8-3A1DCC508A21}" srcOrd="1" destOrd="0" presId="urn:microsoft.com/office/officeart/2005/8/layout/matrix1"/>
    <dgm:cxn modelId="{834CA0C0-7F63-4250-BCB2-2E5C6C8BD3DE}" srcId="{7DADEE7E-56AB-4157-A438-6062A57F6FBB}" destId="{FAF9A210-8E09-42A2-949F-655AE0A09A89}" srcOrd="4" destOrd="0" parTransId="{69CA9A9C-9A62-4A83-8F13-C8BA8D3CC477}" sibTransId="{48B4B130-4882-4212-BF07-7D951C8652A9}"/>
    <dgm:cxn modelId="{2E9DEBF5-720B-4D8C-9A69-2DA276203AC0}" type="presOf" srcId="{9F10F9BD-FA2F-450C-B563-6A91E192A02A}" destId="{097C5BE9-DFC9-49FF-87C4-A82F3C75C543}" srcOrd="0" destOrd="0" presId="urn:microsoft.com/office/officeart/2005/8/layout/matrix1"/>
    <dgm:cxn modelId="{8A3F9DC7-964A-4777-9C19-676DEFC35BF6}" type="presOf" srcId="{CDD81A6D-D01B-43BF-A866-53A1D9F1D1F2}" destId="{17239700-A5C1-4360-883C-052A64660562}" srcOrd="1" destOrd="0" presId="urn:microsoft.com/office/officeart/2005/8/layout/matrix1"/>
    <dgm:cxn modelId="{889964A7-F7AA-48CF-9C00-58A12311AF77}" type="presOf" srcId="{CDD81A6D-D01B-43BF-A866-53A1D9F1D1F2}" destId="{923A1934-3E96-41C1-AA4B-7C32CC1F62F4}" srcOrd="0" destOrd="0" presId="urn:microsoft.com/office/officeart/2005/8/layout/matrix1"/>
    <dgm:cxn modelId="{CB385CB1-1911-4A1A-9E14-638949D4D3E2}" type="presOf" srcId="{1EA80D84-302D-42E7-B66B-63C396BF428F}" destId="{36A57B03-0243-418C-8A4B-4581847C8111}" srcOrd="0" destOrd="0" presId="urn:microsoft.com/office/officeart/2005/8/layout/matrix1"/>
    <dgm:cxn modelId="{F4F4FDDB-3AD5-482F-AB1C-B5E9B03F1961}" type="presParOf" srcId="{4199E200-4510-4C90-BFFD-53C1839BBC9C}" destId="{01ECF17E-59DF-48A8-A674-8306C1612D74}" srcOrd="0" destOrd="0" presId="urn:microsoft.com/office/officeart/2005/8/layout/matrix1"/>
    <dgm:cxn modelId="{3875B92F-A1C6-456F-9432-EFA8D007F074}" type="presParOf" srcId="{01ECF17E-59DF-48A8-A674-8306C1612D74}" destId="{3FEE63E3-D1C2-45B5-AC03-AA3A32AF2888}" srcOrd="0" destOrd="0" presId="urn:microsoft.com/office/officeart/2005/8/layout/matrix1"/>
    <dgm:cxn modelId="{0824F467-B4F9-42FE-A9CF-05744D24BF69}" type="presParOf" srcId="{01ECF17E-59DF-48A8-A674-8306C1612D74}" destId="{B898B990-DD85-4E80-88A8-3A1DCC508A21}" srcOrd="1" destOrd="0" presId="urn:microsoft.com/office/officeart/2005/8/layout/matrix1"/>
    <dgm:cxn modelId="{CA04C371-A5B6-470D-9CC7-D33FB41F718C}" type="presParOf" srcId="{01ECF17E-59DF-48A8-A674-8306C1612D74}" destId="{36A57B03-0243-418C-8A4B-4581847C8111}" srcOrd="2" destOrd="0" presId="urn:microsoft.com/office/officeart/2005/8/layout/matrix1"/>
    <dgm:cxn modelId="{4C7BCA69-7AFA-482A-850C-11290DAF9F4F}" type="presParOf" srcId="{01ECF17E-59DF-48A8-A674-8306C1612D74}" destId="{058851CB-A2E1-444A-AFDB-F2A95DBD8626}" srcOrd="3" destOrd="0" presId="urn:microsoft.com/office/officeart/2005/8/layout/matrix1"/>
    <dgm:cxn modelId="{4124317C-C453-4BBC-AF41-084F3443A8DF}" type="presParOf" srcId="{01ECF17E-59DF-48A8-A674-8306C1612D74}" destId="{923A1934-3E96-41C1-AA4B-7C32CC1F62F4}" srcOrd="4" destOrd="0" presId="urn:microsoft.com/office/officeart/2005/8/layout/matrix1"/>
    <dgm:cxn modelId="{C01CB453-EDB9-45D8-95EA-B4F24BED4A3C}" type="presParOf" srcId="{01ECF17E-59DF-48A8-A674-8306C1612D74}" destId="{17239700-A5C1-4360-883C-052A64660562}" srcOrd="5" destOrd="0" presId="urn:microsoft.com/office/officeart/2005/8/layout/matrix1"/>
    <dgm:cxn modelId="{3A87B603-13DF-4B04-BA47-2C99656D9AE1}" type="presParOf" srcId="{01ECF17E-59DF-48A8-A674-8306C1612D74}" destId="{097C5BE9-DFC9-49FF-87C4-A82F3C75C543}" srcOrd="6" destOrd="0" presId="urn:microsoft.com/office/officeart/2005/8/layout/matrix1"/>
    <dgm:cxn modelId="{3EA5EA7B-CB9E-4138-8A66-7D2DEA4D4D43}" type="presParOf" srcId="{01ECF17E-59DF-48A8-A674-8306C1612D74}" destId="{B0639ADA-FF45-412B-99B6-222A3F3A75EA}" srcOrd="7" destOrd="0" presId="urn:microsoft.com/office/officeart/2005/8/layout/matrix1"/>
    <dgm:cxn modelId="{DFD65A70-AB3E-4E42-8545-8786587EEAA9}" type="presParOf" srcId="{4199E200-4510-4C90-BFFD-53C1839BBC9C}" destId="{BADC52B0-84C0-4E3B-90A2-DDDDC51F449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720F1-A7C7-42DF-9310-0CAF2C281E1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D0969C-4B52-40B9-9872-D6BBA51ED340}">
      <dgm:prSet phldrT="[Текст]" custT="1"/>
      <dgm:spPr/>
      <dgm:t>
        <a:bodyPr/>
        <a:lstStyle/>
        <a:p>
          <a:r>
            <a:rPr lang="ru-RU" sz="2800" dirty="0" smtClean="0"/>
            <a:t>Опираясь на текст учебника, стр.130-131, проиллюстрируйте примерами взаимовлияние экономики и социальной сферы.</a:t>
          </a:r>
          <a:endParaRPr lang="ru-RU" sz="2800" dirty="0"/>
        </a:p>
      </dgm:t>
    </dgm:pt>
    <dgm:pt modelId="{7E161408-47C0-4482-B9C6-738AB72CD424}" type="parTrans" cxnId="{6FD8364B-8FA5-456D-A0E3-0E779592375B}">
      <dgm:prSet/>
      <dgm:spPr/>
      <dgm:t>
        <a:bodyPr/>
        <a:lstStyle/>
        <a:p>
          <a:endParaRPr lang="ru-RU"/>
        </a:p>
      </dgm:t>
    </dgm:pt>
    <dgm:pt modelId="{82611BF1-505A-4C56-A396-E513BBE51F2E}" type="sibTrans" cxnId="{6FD8364B-8FA5-456D-A0E3-0E779592375B}">
      <dgm:prSet/>
      <dgm:spPr/>
      <dgm:t>
        <a:bodyPr/>
        <a:lstStyle/>
        <a:p>
          <a:endParaRPr lang="ru-RU"/>
        </a:p>
      </dgm:t>
    </dgm:pt>
    <dgm:pt modelId="{FCA04F3A-585F-4758-A104-47CEF069CE87}">
      <dgm:prSet phldrT="[Текст]"/>
      <dgm:spPr/>
      <dgm:t>
        <a:bodyPr vert="horz"/>
        <a:lstStyle/>
        <a:p>
          <a:r>
            <a:rPr lang="ru-RU" dirty="0" smtClean="0"/>
            <a:t>Народонаселение</a:t>
          </a:r>
          <a:endParaRPr lang="ru-RU" dirty="0"/>
        </a:p>
      </dgm:t>
    </dgm:pt>
    <dgm:pt modelId="{9ADF3239-E903-4C48-9005-155AE9F2834C}" type="parTrans" cxnId="{9B103077-99EB-415F-8021-2DD9AD3A5ADC}">
      <dgm:prSet/>
      <dgm:spPr/>
      <dgm:t>
        <a:bodyPr/>
        <a:lstStyle/>
        <a:p>
          <a:endParaRPr lang="ru-RU"/>
        </a:p>
      </dgm:t>
    </dgm:pt>
    <dgm:pt modelId="{9346F476-BB71-433C-B918-26602BD2775E}" type="sibTrans" cxnId="{9B103077-99EB-415F-8021-2DD9AD3A5ADC}">
      <dgm:prSet/>
      <dgm:spPr/>
      <dgm:t>
        <a:bodyPr/>
        <a:lstStyle/>
        <a:p>
          <a:endParaRPr lang="ru-RU"/>
        </a:p>
      </dgm:t>
    </dgm:pt>
    <dgm:pt modelId="{3505670E-CD95-4AB8-97D6-5448680B39E9}">
      <dgm:prSet phldrT="[Текст]"/>
      <dgm:spPr/>
      <dgm:t>
        <a:bodyPr/>
        <a:lstStyle/>
        <a:p>
          <a:r>
            <a:rPr lang="ru-RU" dirty="0" smtClean="0"/>
            <a:t>Состояние здоровья</a:t>
          </a:r>
        </a:p>
        <a:p>
          <a:r>
            <a:rPr lang="ru-RU" dirty="0" smtClean="0"/>
            <a:t>населения</a:t>
          </a:r>
          <a:endParaRPr lang="ru-RU" dirty="0"/>
        </a:p>
      </dgm:t>
    </dgm:pt>
    <dgm:pt modelId="{4D72587F-CA10-4C8C-829E-DA8CB09DFE4D}" type="parTrans" cxnId="{0C5B5B0D-C421-4838-87BE-7A9FFD79D817}">
      <dgm:prSet/>
      <dgm:spPr/>
      <dgm:t>
        <a:bodyPr/>
        <a:lstStyle/>
        <a:p>
          <a:endParaRPr lang="ru-RU"/>
        </a:p>
      </dgm:t>
    </dgm:pt>
    <dgm:pt modelId="{B9381069-D801-47BC-A01E-5CA1CFF749D1}" type="sibTrans" cxnId="{0C5B5B0D-C421-4838-87BE-7A9FFD79D817}">
      <dgm:prSet/>
      <dgm:spPr/>
      <dgm:t>
        <a:bodyPr/>
        <a:lstStyle/>
        <a:p>
          <a:endParaRPr lang="ru-RU"/>
        </a:p>
      </dgm:t>
    </dgm:pt>
    <dgm:pt modelId="{398A6F1A-C69E-4FEC-A3AC-E462363E5A87}">
      <dgm:prSet phldrT="[Текст]"/>
      <dgm:spPr/>
      <dgm:t>
        <a:bodyPr/>
        <a:lstStyle/>
        <a:p>
          <a:r>
            <a:rPr lang="ru-RU" dirty="0" smtClean="0"/>
            <a:t>Формирование социальных </a:t>
          </a:r>
        </a:p>
        <a:p>
          <a:r>
            <a:rPr lang="ru-RU" dirty="0" smtClean="0"/>
            <a:t>общностей</a:t>
          </a:r>
          <a:endParaRPr lang="ru-RU" dirty="0"/>
        </a:p>
      </dgm:t>
    </dgm:pt>
    <dgm:pt modelId="{AC2BA74B-BAB5-4B10-9495-870D1494A5F3}" type="parTrans" cxnId="{43C8FD47-91E5-49B3-A915-8EC314BACBB5}">
      <dgm:prSet/>
      <dgm:spPr/>
      <dgm:t>
        <a:bodyPr/>
        <a:lstStyle/>
        <a:p>
          <a:endParaRPr lang="ru-RU"/>
        </a:p>
      </dgm:t>
    </dgm:pt>
    <dgm:pt modelId="{EE25979A-1C84-4A4E-B3D3-CBA853FE91B6}" type="sibTrans" cxnId="{43C8FD47-91E5-49B3-A915-8EC314BACBB5}">
      <dgm:prSet/>
      <dgm:spPr/>
      <dgm:t>
        <a:bodyPr/>
        <a:lstStyle/>
        <a:p>
          <a:endParaRPr lang="ru-RU"/>
        </a:p>
      </dgm:t>
    </dgm:pt>
    <dgm:pt modelId="{2548790B-42B7-44E6-A60F-71810FDDA75E}" type="pres">
      <dgm:prSet presAssocID="{B8B720F1-A7C7-42DF-9310-0CAF2C281E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240C11-A69B-4B2E-BE66-D1A317D0DCFD}" type="pres">
      <dgm:prSet presAssocID="{39D0969C-4B52-40B9-9872-D6BBA51ED340}" presName="roof" presStyleLbl="dkBgShp" presStyleIdx="0" presStyleCnt="2" custScaleY="58064" custLinFactNeighborY="9898"/>
      <dgm:spPr/>
      <dgm:t>
        <a:bodyPr/>
        <a:lstStyle/>
        <a:p>
          <a:endParaRPr lang="ru-RU"/>
        </a:p>
      </dgm:t>
    </dgm:pt>
    <dgm:pt modelId="{FC8D8BA1-FF0D-4AED-A146-C965AF4B6AC6}" type="pres">
      <dgm:prSet presAssocID="{39D0969C-4B52-40B9-9872-D6BBA51ED340}" presName="pillars" presStyleCnt="0"/>
      <dgm:spPr/>
    </dgm:pt>
    <dgm:pt modelId="{1E5DCBC4-DED4-4519-A305-4ECA47563E2D}" type="pres">
      <dgm:prSet presAssocID="{39D0969C-4B52-40B9-9872-D6BBA51ED34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DEF85-1A71-43CD-86CF-608F2DB9ED17}" type="pres">
      <dgm:prSet presAssocID="{3505670E-CD95-4AB8-97D6-5448680B39E9}" presName="pillarX" presStyleLbl="node1" presStyleIdx="1" presStyleCnt="3" custLinFactNeighborX="-2684" custLinFactNeighborY="-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EED6C-FE0B-43DA-B05D-24C4643D2E38}" type="pres">
      <dgm:prSet presAssocID="{398A6F1A-C69E-4FEC-A3AC-E462363E5A87}" presName="pillarX" presStyleLbl="node1" presStyleIdx="2" presStyleCnt="3" custScaleY="103385" custLinFactNeighborX="1366" custLinFactNeighborY="2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88F57-0E0D-4C20-B690-42C7F06C76B4}" type="pres">
      <dgm:prSet presAssocID="{39D0969C-4B52-40B9-9872-D6BBA51ED340}" presName="base" presStyleLbl="dkBgShp" presStyleIdx="1" presStyleCnt="2"/>
      <dgm:spPr/>
    </dgm:pt>
  </dgm:ptLst>
  <dgm:cxnLst>
    <dgm:cxn modelId="{43C8FD47-91E5-49B3-A915-8EC314BACBB5}" srcId="{39D0969C-4B52-40B9-9872-D6BBA51ED340}" destId="{398A6F1A-C69E-4FEC-A3AC-E462363E5A87}" srcOrd="2" destOrd="0" parTransId="{AC2BA74B-BAB5-4B10-9495-870D1494A5F3}" sibTransId="{EE25979A-1C84-4A4E-B3D3-CBA853FE91B6}"/>
    <dgm:cxn modelId="{5972B046-A519-4815-803E-C3C9FB727CE2}" type="presOf" srcId="{39D0969C-4B52-40B9-9872-D6BBA51ED340}" destId="{C0240C11-A69B-4B2E-BE66-D1A317D0DCFD}" srcOrd="0" destOrd="0" presId="urn:microsoft.com/office/officeart/2005/8/layout/hList3"/>
    <dgm:cxn modelId="{6FD8364B-8FA5-456D-A0E3-0E779592375B}" srcId="{B8B720F1-A7C7-42DF-9310-0CAF2C281E12}" destId="{39D0969C-4B52-40B9-9872-D6BBA51ED340}" srcOrd="0" destOrd="0" parTransId="{7E161408-47C0-4482-B9C6-738AB72CD424}" sibTransId="{82611BF1-505A-4C56-A396-E513BBE51F2E}"/>
    <dgm:cxn modelId="{0C5B5B0D-C421-4838-87BE-7A9FFD79D817}" srcId="{39D0969C-4B52-40B9-9872-D6BBA51ED340}" destId="{3505670E-CD95-4AB8-97D6-5448680B39E9}" srcOrd="1" destOrd="0" parTransId="{4D72587F-CA10-4C8C-829E-DA8CB09DFE4D}" sibTransId="{B9381069-D801-47BC-A01E-5CA1CFF749D1}"/>
    <dgm:cxn modelId="{3423C722-DDBB-49C2-B788-7F6C1B07600E}" type="presOf" srcId="{3505670E-CD95-4AB8-97D6-5448680B39E9}" destId="{714DEF85-1A71-43CD-86CF-608F2DB9ED17}" srcOrd="0" destOrd="0" presId="urn:microsoft.com/office/officeart/2005/8/layout/hList3"/>
    <dgm:cxn modelId="{9B103077-99EB-415F-8021-2DD9AD3A5ADC}" srcId="{39D0969C-4B52-40B9-9872-D6BBA51ED340}" destId="{FCA04F3A-585F-4758-A104-47CEF069CE87}" srcOrd="0" destOrd="0" parTransId="{9ADF3239-E903-4C48-9005-155AE9F2834C}" sibTransId="{9346F476-BB71-433C-B918-26602BD2775E}"/>
    <dgm:cxn modelId="{711832D4-AB76-4180-86CE-2FC6870E46D2}" type="presOf" srcId="{398A6F1A-C69E-4FEC-A3AC-E462363E5A87}" destId="{88FEED6C-FE0B-43DA-B05D-24C4643D2E38}" srcOrd="0" destOrd="0" presId="urn:microsoft.com/office/officeart/2005/8/layout/hList3"/>
    <dgm:cxn modelId="{FF72D3C0-4442-408F-9C3A-5E46E3960CF8}" type="presOf" srcId="{B8B720F1-A7C7-42DF-9310-0CAF2C281E12}" destId="{2548790B-42B7-44E6-A60F-71810FDDA75E}" srcOrd="0" destOrd="0" presId="urn:microsoft.com/office/officeart/2005/8/layout/hList3"/>
    <dgm:cxn modelId="{DE729D1B-4FF6-4265-A6D3-7806AC2B00DD}" type="presOf" srcId="{FCA04F3A-585F-4758-A104-47CEF069CE87}" destId="{1E5DCBC4-DED4-4519-A305-4ECA47563E2D}" srcOrd="0" destOrd="0" presId="urn:microsoft.com/office/officeart/2005/8/layout/hList3"/>
    <dgm:cxn modelId="{632D415F-2A54-4086-A864-A58AE98157FB}" type="presParOf" srcId="{2548790B-42B7-44E6-A60F-71810FDDA75E}" destId="{C0240C11-A69B-4B2E-BE66-D1A317D0DCFD}" srcOrd="0" destOrd="0" presId="urn:microsoft.com/office/officeart/2005/8/layout/hList3"/>
    <dgm:cxn modelId="{D1780178-186D-47FD-B01B-A7F348724160}" type="presParOf" srcId="{2548790B-42B7-44E6-A60F-71810FDDA75E}" destId="{FC8D8BA1-FF0D-4AED-A146-C965AF4B6AC6}" srcOrd="1" destOrd="0" presId="urn:microsoft.com/office/officeart/2005/8/layout/hList3"/>
    <dgm:cxn modelId="{C7AAA63B-6318-4A2F-9AA3-55729E3D32E2}" type="presParOf" srcId="{FC8D8BA1-FF0D-4AED-A146-C965AF4B6AC6}" destId="{1E5DCBC4-DED4-4519-A305-4ECA47563E2D}" srcOrd="0" destOrd="0" presId="urn:microsoft.com/office/officeart/2005/8/layout/hList3"/>
    <dgm:cxn modelId="{5B38A9BD-7991-4327-AD3F-99D7F00C04B8}" type="presParOf" srcId="{FC8D8BA1-FF0D-4AED-A146-C965AF4B6AC6}" destId="{714DEF85-1A71-43CD-86CF-608F2DB9ED17}" srcOrd="1" destOrd="0" presId="urn:microsoft.com/office/officeart/2005/8/layout/hList3"/>
    <dgm:cxn modelId="{BABD7271-3E0C-4173-BFCC-00FCAA073F1F}" type="presParOf" srcId="{FC8D8BA1-FF0D-4AED-A146-C965AF4B6AC6}" destId="{88FEED6C-FE0B-43DA-B05D-24C4643D2E38}" srcOrd="2" destOrd="0" presId="urn:microsoft.com/office/officeart/2005/8/layout/hList3"/>
    <dgm:cxn modelId="{2A4C83BD-47DD-40DE-81DD-B7C1FF60B082}" type="presParOf" srcId="{2548790B-42B7-44E6-A60F-71810FDDA75E}" destId="{5E588F57-0E0D-4C20-B690-42C7F06C76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6D5572-BD16-4918-AEAA-ED443C30564C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FB2DAF-4C30-4DE2-8195-9BB10B389C9C}">
      <dgm:prSet phldrT="[Текст]" custT="1"/>
      <dgm:spPr/>
      <dgm:t>
        <a:bodyPr/>
        <a:lstStyle/>
        <a:p>
          <a:r>
            <a:rPr lang="ru-RU" sz="2800" b="0" dirty="0" smtClean="0"/>
            <a:t>Государство может действовать в том же направлении, что и экономика -тогда развитие экономики идет быстрее.</a:t>
          </a:r>
          <a:endParaRPr lang="ru-RU" sz="2800" b="0" dirty="0"/>
        </a:p>
      </dgm:t>
    </dgm:pt>
    <dgm:pt modelId="{969BDD86-62D9-476E-86AA-58994EC7C133}" type="parTrans" cxnId="{E2C96962-A829-442A-BFDD-C2E25CA0DF7C}">
      <dgm:prSet/>
      <dgm:spPr/>
      <dgm:t>
        <a:bodyPr/>
        <a:lstStyle/>
        <a:p>
          <a:endParaRPr lang="ru-RU"/>
        </a:p>
      </dgm:t>
    </dgm:pt>
    <dgm:pt modelId="{4A1356C1-D25E-4BC6-B302-A3DD7DD2DD2C}" type="sibTrans" cxnId="{E2C96962-A829-442A-BFDD-C2E25CA0DF7C}">
      <dgm:prSet/>
      <dgm:spPr/>
      <dgm:t>
        <a:bodyPr/>
        <a:lstStyle/>
        <a:p>
          <a:endParaRPr lang="ru-RU"/>
        </a:p>
      </dgm:t>
    </dgm:pt>
    <dgm:pt modelId="{399B1E7E-A660-45C6-9537-8573CB9CC90B}">
      <dgm:prSet phldrT="[Текст]" phldr="1" custT="1"/>
      <dgm:spPr/>
      <dgm:t>
        <a:bodyPr/>
        <a:lstStyle/>
        <a:p>
          <a:endParaRPr lang="ru-RU" sz="2800" b="0" dirty="0"/>
        </a:p>
      </dgm:t>
    </dgm:pt>
    <dgm:pt modelId="{67135D20-635B-4AFF-BAB4-667C343AA112}" type="parTrans" cxnId="{C1156295-F52A-4993-99D4-9088278B48D4}">
      <dgm:prSet/>
      <dgm:spPr/>
      <dgm:t>
        <a:bodyPr/>
        <a:lstStyle/>
        <a:p>
          <a:endParaRPr lang="ru-RU"/>
        </a:p>
      </dgm:t>
    </dgm:pt>
    <dgm:pt modelId="{AD9BF502-D5DB-47DA-BA77-6F5BC74C9603}" type="sibTrans" cxnId="{C1156295-F52A-4993-99D4-9088278B48D4}">
      <dgm:prSet/>
      <dgm:spPr/>
      <dgm:t>
        <a:bodyPr/>
        <a:lstStyle/>
        <a:p>
          <a:endParaRPr lang="ru-RU"/>
        </a:p>
      </dgm:t>
    </dgm:pt>
    <dgm:pt modelId="{4A6627A5-C7CB-43F5-AFFE-ED184C186A9B}">
      <dgm:prSet phldrT="[Текст]" custT="1"/>
      <dgm:spPr/>
      <dgm:t>
        <a:bodyPr/>
        <a:lstStyle/>
        <a:p>
          <a:r>
            <a:rPr lang="ru-RU" sz="2800" dirty="0" smtClean="0"/>
            <a:t>Государство может действовать наперекор экономическому развитию –тогда оно терпит крах через определенное время.</a:t>
          </a:r>
          <a:endParaRPr lang="ru-RU" sz="2800" dirty="0"/>
        </a:p>
      </dgm:t>
    </dgm:pt>
    <dgm:pt modelId="{73766997-20B6-4765-8A6E-47CA77751824}" type="parTrans" cxnId="{B3C33FD1-547B-4DDD-AD1C-803F2912A2A5}">
      <dgm:prSet/>
      <dgm:spPr/>
      <dgm:t>
        <a:bodyPr/>
        <a:lstStyle/>
        <a:p>
          <a:endParaRPr lang="ru-RU"/>
        </a:p>
      </dgm:t>
    </dgm:pt>
    <dgm:pt modelId="{656C2A68-5AE1-4785-B50E-AD90C19AF390}" type="sibTrans" cxnId="{B3C33FD1-547B-4DDD-AD1C-803F2912A2A5}">
      <dgm:prSet/>
      <dgm:spPr/>
      <dgm:t>
        <a:bodyPr/>
        <a:lstStyle/>
        <a:p>
          <a:endParaRPr lang="ru-RU"/>
        </a:p>
      </dgm:t>
    </dgm:pt>
    <dgm:pt modelId="{3FE6CEBD-B4D4-4788-BD51-6D97FD26DE1E}">
      <dgm:prSet phldrT="[Текст]" custT="1"/>
      <dgm:spPr/>
      <dgm:t>
        <a:bodyPr/>
        <a:lstStyle/>
        <a:p>
          <a:r>
            <a:rPr lang="ru-RU" sz="2800" dirty="0" smtClean="0"/>
            <a:t>Государство может ставить экономическому развитию преграды в одних направлениях и стимулировать его в других</a:t>
          </a:r>
          <a:endParaRPr lang="ru-RU" sz="2800" dirty="0"/>
        </a:p>
      </dgm:t>
    </dgm:pt>
    <dgm:pt modelId="{E4095A51-2E52-49DC-ABF2-1DAA190B2A7A}" type="parTrans" cxnId="{C3E400D4-BC6E-4A6E-B8BF-C09981C485EC}">
      <dgm:prSet/>
      <dgm:spPr/>
      <dgm:t>
        <a:bodyPr/>
        <a:lstStyle/>
        <a:p>
          <a:endParaRPr lang="ru-RU"/>
        </a:p>
      </dgm:t>
    </dgm:pt>
    <dgm:pt modelId="{2FE2CD9B-2E30-4FF6-82B6-0F93BA1C722F}" type="sibTrans" cxnId="{C3E400D4-BC6E-4A6E-B8BF-C09981C485EC}">
      <dgm:prSet/>
      <dgm:spPr/>
      <dgm:t>
        <a:bodyPr/>
        <a:lstStyle/>
        <a:p>
          <a:endParaRPr lang="ru-RU"/>
        </a:p>
      </dgm:t>
    </dgm:pt>
    <dgm:pt modelId="{C30D3066-16F5-497E-88AC-06B94539853E}">
      <dgm:prSet phldrT="[Текст]" phldr="1"/>
      <dgm:spPr/>
      <dgm:t>
        <a:bodyPr/>
        <a:lstStyle/>
        <a:p>
          <a:endParaRPr lang="ru-RU" sz="2700"/>
        </a:p>
      </dgm:t>
    </dgm:pt>
    <dgm:pt modelId="{BBC1ADD2-CAAF-46C9-B7FC-024BEDEC3CC9}" type="parTrans" cxnId="{42708644-1E02-4F2A-939B-E092FDBA06BF}">
      <dgm:prSet/>
      <dgm:spPr/>
      <dgm:t>
        <a:bodyPr/>
        <a:lstStyle/>
        <a:p>
          <a:endParaRPr lang="ru-RU"/>
        </a:p>
      </dgm:t>
    </dgm:pt>
    <dgm:pt modelId="{D0FF6364-7A07-4CCB-9FA5-F887FEFAE4DA}" type="sibTrans" cxnId="{42708644-1E02-4F2A-939B-E092FDBA06BF}">
      <dgm:prSet/>
      <dgm:spPr/>
      <dgm:t>
        <a:bodyPr/>
        <a:lstStyle/>
        <a:p>
          <a:endParaRPr lang="ru-RU"/>
        </a:p>
      </dgm:t>
    </dgm:pt>
    <dgm:pt modelId="{37B34EAD-C8A7-44DE-8411-956DB0930529}">
      <dgm:prSet phldrT="[Текст]" phldr="1"/>
      <dgm:spPr/>
      <dgm:t>
        <a:bodyPr/>
        <a:lstStyle/>
        <a:p>
          <a:endParaRPr lang="ru-RU" sz="2700"/>
        </a:p>
      </dgm:t>
    </dgm:pt>
    <dgm:pt modelId="{F2022B56-FD0B-4514-9DCC-022FA193676D}" type="parTrans" cxnId="{9C8D40E3-A000-44A7-8BC7-1CDAF11C2BD8}">
      <dgm:prSet/>
      <dgm:spPr/>
      <dgm:t>
        <a:bodyPr/>
        <a:lstStyle/>
        <a:p>
          <a:endParaRPr lang="ru-RU"/>
        </a:p>
      </dgm:t>
    </dgm:pt>
    <dgm:pt modelId="{70B7A0B8-CA8B-4516-87F5-2A975FA9F3E6}" type="sibTrans" cxnId="{9C8D40E3-A000-44A7-8BC7-1CDAF11C2BD8}">
      <dgm:prSet/>
      <dgm:spPr/>
      <dgm:t>
        <a:bodyPr/>
        <a:lstStyle/>
        <a:p>
          <a:endParaRPr lang="ru-RU"/>
        </a:p>
      </dgm:t>
    </dgm:pt>
    <dgm:pt modelId="{9A7D749D-1C6D-4049-9EE8-8A5ADBC83991}" type="pres">
      <dgm:prSet presAssocID="{0F6D5572-BD16-4918-AEAA-ED443C30564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26D981-E994-4BC4-A650-9A36EAF88DA6}" type="pres">
      <dgm:prSet presAssocID="{F1FB2DAF-4C30-4DE2-8195-9BB10B389C9C}" presName="comp" presStyleCnt="0"/>
      <dgm:spPr/>
    </dgm:pt>
    <dgm:pt modelId="{0193F92A-2C7E-4A3C-AE17-69A3E6635D71}" type="pres">
      <dgm:prSet presAssocID="{F1FB2DAF-4C30-4DE2-8195-9BB10B389C9C}" presName="box" presStyleLbl="node1" presStyleIdx="0" presStyleCnt="3"/>
      <dgm:spPr/>
      <dgm:t>
        <a:bodyPr/>
        <a:lstStyle/>
        <a:p>
          <a:endParaRPr lang="ru-RU"/>
        </a:p>
      </dgm:t>
    </dgm:pt>
    <dgm:pt modelId="{D355C8AD-B781-41A2-84D6-C08570D8BC14}" type="pres">
      <dgm:prSet presAssocID="{F1FB2DAF-4C30-4DE2-8195-9BB10B389C9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2F07CAB-D28E-4EDC-BCEA-2477A83D6364}" type="pres">
      <dgm:prSet presAssocID="{F1FB2DAF-4C30-4DE2-8195-9BB10B389C9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738A6-5644-406D-AB9B-BF04812DC7CF}" type="pres">
      <dgm:prSet presAssocID="{4A1356C1-D25E-4BC6-B302-A3DD7DD2DD2C}" presName="spacer" presStyleCnt="0"/>
      <dgm:spPr/>
    </dgm:pt>
    <dgm:pt modelId="{297173FE-8A0A-4968-A8EF-86038355B89A}" type="pres">
      <dgm:prSet presAssocID="{4A6627A5-C7CB-43F5-AFFE-ED184C186A9B}" presName="comp" presStyleCnt="0"/>
      <dgm:spPr/>
    </dgm:pt>
    <dgm:pt modelId="{896CD13E-0924-4DAA-B370-0C72534F1955}" type="pres">
      <dgm:prSet presAssocID="{4A6627A5-C7CB-43F5-AFFE-ED184C186A9B}" presName="box" presStyleLbl="node1" presStyleIdx="1" presStyleCnt="3"/>
      <dgm:spPr/>
      <dgm:t>
        <a:bodyPr/>
        <a:lstStyle/>
        <a:p>
          <a:endParaRPr lang="ru-RU"/>
        </a:p>
      </dgm:t>
    </dgm:pt>
    <dgm:pt modelId="{282BDEF7-4688-4455-8052-AA67B3954849}" type="pres">
      <dgm:prSet presAssocID="{4A6627A5-C7CB-43F5-AFFE-ED184C186A9B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386AE6C-E81F-45E1-AF90-D8A816761319}" type="pres">
      <dgm:prSet presAssocID="{4A6627A5-C7CB-43F5-AFFE-ED184C186A9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04F73-8861-4AC0-8040-CA44D7050140}" type="pres">
      <dgm:prSet presAssocID="{656C2A68-5AE1-4785-B50E-AD90C19AF390}" presName="spacer" presStyleCnt="0"/>
      <dgm:spPr/>
    </dgm:pt>
    <dgm:pt modelId="{647AF770-D334-486B-B5B9-34EC481DAE5F}" type="pres">
      <dgm:prSet presAssocID="{3FE6CEBD-B4D4-4788-BD51-6D97FD26DE1E}" presName="comp" presStyleCnt="0"/>
      <dgm:spPr/>
    </dgm:pt>
    <dgm:pt modelId="{655D2B5F-DE88-41C0-AD3F-16C898700222}" type="pres">
      <dgm:prSet presAssocID="{3FE6CEBD-B4D4-4788-BD51-6D97FD26DE1E}" presName="box" presStyleLbl="node1" presStyleIdx="2" presStyleCnt="3"/>
      <dgm:spPr/>
      <dgm:t>
        <a:bodyPr/>
        <a:lstStyle/>
        <a:p>
          <a:endParaRPr lang="ru-RU"/>
        </a:p>
      </dgm:t>
    </dgm:pt>
    <dgm:pt modelId="{87449C5E-3F6A-4B4F-8D74-C7DB1EE08F43}" type="pres">
      <dgm:prSet presAssocID="{3FE6CEBD-B4D4-4788-BD51-6D97FD26DE1E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6D53D6C-B483-4BE6-A6C9-99BF6261F480}" type="pres">
      <dgm:prSet presAssocID="{3FE6CEBD-B4D4-4788-BD51-6D97FD26DE1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156295-F52A-4993-99D4-9088278B48D4}" srcId="{F1FB2DAF-4C30-4DE2-8195-9BB10B389C9C}" destId="{399B1E7E-A660-45C6-9537-8573CB9CC90B}" srcOrd="0" destOrd="0" parTransId="{67135D20-635B-4AFF-BAB4-667C343AA112}" sibTransId="{AD9BF502-D5DB-47DA-BA77-6F5BC74C9603}"/>
    <dgm:cxn modelId="{E2089088-72C9-46EC-BC60-299004597E96}" type="presOf" srcId="{399B1E7E-A660-45C6-9537-8573CB9CC90B}" destId="{12F07CAB-D28E-4EDC-BCEA-2477A83D6364}" srcOrd="1" destOrd="1" presId="urn:microsoft.com/office/officeart/2005/8/layout/vList4#1"/>
    <dgm:cxn modelId="{B5CBF7D3-5511-4D67-B7B8-A984E4396759}" type="presOf" srcId="{3FE6CEBD-B4D4-4788-BD51-6D97FD26DE1E}" destId="{655D2B5F-DE88-41C0-AD3F-16C898700222}" srcOrd="0" destOrd="0" presId="urn:microsoft.com/office/officeart/2005/8/layout/vList4#1"/>
    <dgm:cxn modelId="{42708644-1E02-4F2A-939B-E092FDBA06BF}" srcId="{3FE6CEBD-B4D4-4788-BD51-6D97FD26DE1E}" destId="{C30D3066-16F5-497E-88AC-06B94539853E}" srcOrd="0" destOrd="0" parTransId="{BBC1ADD2-CAAF-46C9-B7FC-024BEDEC3CC9}" sibTransId="{D0FF6364-7A07-4CCB-9FA5-F887FEFAE4DA}"/>
    <dgm:cxn modelId="{8E57D8F6-0BD2-4A3B-A736-21E63E0FA006}" type="presOf" srcId="{C30D3066-16F5-497E-88AC-06B94539853E}" destId="{655D2B5F-DE88-41C0-AD3F-16C898700222}" srcOrd="0" destOrd="1" presId="urn:microsoft.com/office/officeart/2005/8/layout/vList4#1"/>
    <dgm:cxn modelId="{23997E49-15CC-4B71-92D2-7D3D785F3800}" type="presOf" srcId="{37B34EAD-C8A7-44DE-8411-956DB0930529}" destId="{655D2B5F-DE88-41C0-AD3F-16C898700222}" srcOrd="0" destOrd="2" presId="urn:microsoft.com/office/officeart/2005/8/layout/vList4#1"/>
    <dgm:cxn modelId="{C3E400D4-BC6E-4A6E-B8BF-C09981C485EC}" srcId="{0F6D5572-BD16-4918-AEAA-ED443C30564C}" destId="{3FE6CEBD-B4D4-4788-BD51-6D97FD26DE1E}" srcOrd="2" destOrd="0" parTransId="{E4095A51-2E52-49DC-ABF2-1DAA190B2A7A}" sibTransId="{2FE2CD9B-2E30-4FF6-82B6-0F93BA1C722F}"/>
    <dgm:cxn modelId="{BB08DA9A-4288-44FE-95CF-E89DF08E94D4}" type="presOf" srcId="{4A6627A5-C7CB-43F5-AFFE-ED184C186A9B}" destId="{896CD13E-0924-4DAA-B370-0C72534F1955}" srcOrd="0" destOrd="0" presId="urn:microsoft.com/office/officeart/2005/8/layout/vList4#1"/>
    <dgm:cxn modelId="{E2C96962-A829-442A-BFDD-C2E25CA0DF7C}" srcId="{0F6D5572-BD16-4918-AEAA-ED443C30564C}" destId="{F1FB2DAF-4C30-4DE2-8195-9BB10B389C9C}" srcOrd="0" destOrd="0" parTransId="{969BDD86-62D9-476E-86AA-58994EC7C133}" sibTransId="{4A1356C1-D25E-4BC6-B302-A3DD7DD2DD2C}"/>
    <dgm:cxn modelId="{AB1A3BA5-5C5E-444A-ABBE-E9DFF8596EA7}" type="presOf" srcId="{4A6627A5-C7CB-43F5-AFFE-ED184C186A9B}" destId="{4386AE6C-E81F-45E1-AF90-D8A816761319}" srcOrd="1" destOrd="0" presId="urn:microsoft.com/office/officeart/2005/8/layout/vList4#1"/>
    <dgm:cxn modelId="{91D237DD-B7F6-4A21-B990-54A4F6960EE5}" type="presOf" srcId="{F1FB2DAF-4C30-4DE2-8195-9BB10B389C9C}" destId="{12F07CAB-D28E-4EDC-BCEA-2477A83D6364}" srcOrd="1" destOrd="0" presId="urn:microsoft.com/office/officeart/2005/8/layout/vList4#1"/>
    <dgm:cxn modelId="{4AB6548C-539A-4383-BAF7-AF6158077477}" type="presOf" srcId="{0F6D5572-BD16-4918-AEAA-ED443C30564C}" destId="{9A7D749D-1C6D-4049-9EE8-8A5ADBC83991}" srcOrd="0" destOrd="0" presId="urn:microsoft.com/office/officeart/2005/8/layout/vList4#1"/>
    <dgm:cxn modelId="{4931FA9B-02C9-4933-8195-5CF95922B783}" type="presOf" srcId="{399B1E7E-A660-45C6-9537-8573CB9CC90B}" destId="{0193F92A-2C7E-4A3C-AE17-69A3E6635D71}" srcOrd="0" destOrd="1" presId="urn:microsoft.com/office/officeart/2005/8/layout/vList4#1"/>
    <dgm:cxn modelId="{18E028B0-583C-488D-8814-A91769C3BB6C}" type="presOf" srcId="{F1FB2DAF-4C30-4DE2-8195-9BB10B389C9C}" destId="{0193F92A-2C7E-4A3C-AE17-69A3E6635D71}" srcOrd="0" destOrd="0" presId="urn:microsoft.com/office/officeart/2005/8/layout/vList4#1"/>
    <dgm:cxn modelId="{9C8D40E3-A000-44A7-8BC7-1CDAF11C2BD8}" srcId="{3FE6CEBD-B4D4-4788-BD51-6D97FD26DE1E}" destId="{37B34EAD-C8A7-44DE-8411-956DB0930529}" srcOrd="1" destOrd="0" parTransId="{F2022B56-FD0B-4514-9DCC-022FA193676D}" sibTransId="{70B7A0B8-CA8B-4516-87F5-2A975FA9F3E6}"/>
    <dgm:cxn modelId="{B3C33FD1-547B-4DDD-AD1C-803F2912A2A5}" srcId="{0F6D5572-BD16-4918-AEAA-ED443C30564C}" destId="{4A6627A5-C7CB-43F5-AFFE-ED184C186A9B}" srcOrd="1" destOrd="0" parTransId="{73766997-20B6-4765-8A6E-47CA77751824}" sibTransId="{656C2A68-5AE1-4785-B50E-AD90C19AF390}"/>
    <dgm:cxn modelId="{5CD3D164-086A-4AEE-93E6-1D700947D141}" type="presOf" srcId="{C30D3066-16F5-497E-88AC-06B94539853E}" destId="{76D53D6C-B483-4BE6-A6C9-99BF6261F480}" srcOrd="1" destOrd="1" presId="urn:microsoft.com/office/officeart/2005/8/layout/vList4#1"/>
    <dgm:cxn modelId="{355B2067-7723-4E24-B52B-FEB30558B261}" type="presOf" srcId="{3FE6CEBD-B4D4-4788-BD51-6D97FD26DE1E}" destId="{76D53D6C-B483-4BE6-A6C9-99BF6261F480}" srcOrd="1" destOrd="0" presId="urn:microsoft.com/office/officeart/2005/8/layout/vList4#1"/>
    <dgm:cxn modelId="{DE49B104-A564-4A19-A91C-FA42B760A658}" type="presOf" srcId="{37B34EAD-C8A7-44DE-8411-956DB0930529}" destId="{76D53D6C-B483-4BE6-A6C9-99BF6261F480}" srcOrd="1" destOrd="2" presId="urn:microsoft.com/office/officeart/2005/8/layout/vList4#1"/>
    <dgm:cxn modelId="{873E875C-1797-4461-835E-9DCEAA274694}" type="presParOf" srcId="{9A7D749D-1C6D-4049-9EE8-8A5ADBC83991}" destId="{1226D981-E994-4BC4-A650-9A36EAF88DA6}" srcOrd="0" destOrd="0" presId="urn:microsoft.com/office/officeart/2005/8/layout/vList4#1"/>
    <dgm:cxn modelId="{1513EED5-EC17-4401-A556-3BFF3DF203BD}" type="presParOf" srcId="{1226D981-E994-4BC4-A650-9A36EAF88DA6}" destId="{0193F92A-2C7E-4A3C-AE17-69A3E6635D71}" srcOrd="0" destOrd="0" presId="urn:microsoft.com/office/officeart/2005/8/layout/vList4#1"/>
    <dgm:cxn modelId="{039371CC-6CB4-47E8-B4E0-E0A2E8BE18B7}" type="presParOf" srcId="{1226D981-E994-4BC4-A650-9A36EAF88DA6}" destId="{D355C8AD-B781-41A2-84D6-C08570D8BC14}" srcOrd="1" destOrd="0" presId="urn:microsoft.com/office/officeart/2005/8/layout/vList4#1"/>
    <dgm:cxn modelId="{9BDA09E8-0B36-4F76-A3BD-7F9587943799}" type="presParOf" srcId="{1226D981-E994-4BC4-A650-9A36EAF88DA6}" destId="{12F07CAB-D28E-4EDC-BCEA-2477A83D6364}" srcOrd="2" destOrd="0" presId="urn:microsoft.com/office/officeart/2005/8/layout/vList4#1"/>
    <dgm:cxn modelId="{AB19CF61-E6B7-458E-8DD5-492DE6D3C75F}" type="presParOf" srcId="{9A7D749D-1C6D-4049-9EE8-8A5ADBC83991}" destId="{32A738A6-5644-406D-AB9B-BF04812DC7CF}" srcOrd="1" destOrd="0" presId="urn:microsoft.com/office/officeart/2005/8/layout/vList4#1"/>
    <dgm:cxn modelId="{414A6C4B-2F35-4AA1-84B2-F7D0F371743D}" type="presParOf" srcId="{9A7D749D-1C6D-4049-9EE8-8A5ADBC83991}" destId="{297173FE-8A0A-4968-A8EF-86038355B89A}" srcOrd="2" destOrd="0" presId="urn:microsoft.com/office/officeart/2005/8/layout/vList4#1"/>
    <dgm:cxn modelId="{1B4ED09C-B76D-4CAD-ADD5-A8C117D30A33}" type="presParOf" srcId="{297173FE-8A0A-4968-A8EF-86038355B89A}" destId="{896CD13E-0924-4DAA-B370-0C72534F1955}" srcOrd="0" destOrd="0" presId="urn:microsoft.com/office/officeart/2005/8/layout/vList4#1"/>
    <dgm:cxn modelId="{3897A2C9-EAF7-48F3-99C0-51AF39704311}" type="presParOf" srcId="{297173FE-8A0A-4968-A8EF-86038355B89A}" destId="{282BDEF7-4688-4455-8052-AA67B3954849}" srcOrd="1" destOrd="0" presId="urn:microsoft.com/office/officeart/2005/8/layout/vList4#1"/>
    <dgm:cxn modelId="{D2FEB480-1DEF-4B98-BC81-BEDB7DEE9715}" type="presParOf" srcId="{297173FE-8A0A-4968-A8EF-86038355B89A}" destId="{4386AE6C-E81F-45E1-AF90-D8A816761319}" srcOrd="2" destOrd="0" presId="urn:microsoft.com/office/officeart/2005/8/layout/vList4#1"/>
    <dgm:cxn modelId="{37B89D37-1ACA-4575-BA07-9E0FD8E9864A}" type="presParOf" srcId="{9A7D749D-1C6D-4049-9EE8-8A5ADBC83991}" destId="{16204F73-8861-4AC0-8040-CA44D7050140}" srcOrd="3" destOrd="0" presId="urn:microsoft.com/office/officeart/2005/8/layout/vList4#1"/>
    <dgm:cxn modelId="{C0E270FD-3665-4D04-B6DE-EBCE95EF9F92}" type="presParOf" srcId="{9A7D749D-1C6D-4049-9EE8-8A5ADBC83991}" destId="{647AF770-D334-486B-B5B9-34EC481DAE5F}" srcOrd="4" destOrd="0" presId="urn:microsoft.com/office/officeart/2005/8/layout/vList4#1"/>
    <dgm:cxn modelId="{3A807587-AE53-43D0-BF58-30401929D703}" type="presParOf" srcId="{647AF770-D334-486B-B5B9-34EC481DAE5F}" destId="{655D2B5F-DE88-41C0-AD3F-16C898700222}" srcOrd="0" destOrd="0" presId="urn:microsoft.com/office/officeart/2005/8/layout/vList4#1"/>
    <dgm:cxn modelId="{B09F9235-309D-4B49-8589-43061FAEAF98}" type="presParOf" srcId="{647AF770-D334-486B-B5B9-34EC481DAE5F}" destId="{87449C5E-3F6A-4B4F-8D74-C7DB1EE08F43}" srcOrd="1" destOrd="0" presId="urn:microsoft.com/office/officeart/2005/8/layout/vList4#1"/>
    <dgm:cxn modelId="{28217724-2A49-424C-8455-75140A4571B4}" type="presParOf" srcId="{647AF770-D334-486B-B5B9-34EC481DAE5F}" destId="{76D53D6C-B483-4BE6-A6C9-99BF6261F48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1619CF-BC47-4888-8AA6-804C224650C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D8E36F-6DD6-4324-8AD8-F6F55771BC18}">
      <dgm:prSet phldrT="[Текст]" custT="1"/>
      <dgm:spPr/>
      <dgm:t>
        <a:bodyPr/>
        <a:lstStyle/>
        <a:p>
          <a:pPr algn="ctr"/>
          <a:r>
            <a:rPr lang="ru-RU" sz="3200" b="1" i="1" u="sng" dirty="0" smtClean="0"/>
            <a:t>Общественное благосостояние</a:t>
          </a:r>
          <a:endParaRPr lang="ru-RU" sz="3200" b="1" i="1" u="sng" dirty="0"/>
        </a:p>
      </dgm:t>
    </dgm:pt>
    <dgm:pt modelId="{5EE9841B-9230-4FC4-A933-6EF212A0A6A7}" type="parTrans" cxnId="{9E1FAF57-AA31-4BA0-919C-2882E88611E4}">
      <dgm:prSet/>
      <dgm:spPr/>
      <dgm:t>
        <a:bodyPr/>
        <a:lstStyle/>
        <a:p>
          <a:endParaRPr lang="ru-RU"/>
        </a:p>
      </dgm:t>
    </dgm:pt>
    <dgm:pt modelId="{FBE7E229-3A65-44A7-9900-722369FC527A}" type="sibTrans" cxnId="{9E1FAF57-AA31-4BA0-919C-2882E88611E4}">
      <dgm:prSet/>
      <dgm:spPr/>
      <dgm:t>
        <a:bodyPr/>
        <a:lstStyle/>
        <a:p>
          <a:endParaRPr lang="ru-RU"/>
        </a:p>
      </dgm:t>
    </dgm:pt>
    <dgm:pt modelId="{E02101CC-E2AA-4DBF-A266-DD103E7B0BBB}">
      <dgm:prSet phldrT="[Текст]" custT="1"/>
      <dgm:spPr/>
      <dgm:t>
        <a:bodyPr/>
        <a:lstStyle/>
        <a:p>
          <a:r>
            <a:rPr lang="ru-RU" sz="2800" b="1" i="1" dirty="0" smtClean="0"/>
            <a:t>Общественно-политические цели: свобода, правовой порядок,</a:t>
          </a:r>
          <a:endParaRPr lang="ru-RU" sz="2800" b="1" i="1" dirty="0"/>
        </a:p>
      </dgm:t>
    </dgm:pt>
    <dgm:pt modelId="{692339AB-73E9-45A1-880F-0F1BF3E74835}" type="parTrans" cxnId="{C0E7658D-060E-4ED2-A386-56B53F6F01C3}">
      <dgm:prSet/>
      <dgm:spPr/>
      <dgm:t>
        <a:bodyPr/>
        <a:lstStyle/>
        <a:p>
          <a:endParaRPr lang="ru-RU"/>
        </a:p>
      </dgm:t>
    </dgm:pt>
    <dgm:pt modelId="{8F41F5DB-F45C-4EE2-8A96-1516F686E19A}" type="sibTrans" cxnId="{C0E7658D-060E-4ED2-A386-56B53F6F01C3}">
      <dgm:prSet/>
      <dgm:spPr/>
      <dgm:t>
        <a:bodyPr/>
        <a:lstStyle/>
        <a:p>
          <a:endParaRPr lang="ru-RU"/>
        </a:p>
      </dgm:t>
    </dgm:pt>
    <dgm:pt modelId="{0DCBB960-FCAC-47D4-8914-BC089EAFD6B9}">
      <dgm:prSet phldrT="[Текст]" custT="1"/>
      <dgm:spPr/>
      <dgm:t>
        <a:bodyPr/>
        <a:lstStyle/>
        <a:p>
          <a:pPr algn="l"/>
          <a:r>
            <a:rPr lang="ru-RU" sz="2000" b="1" i="1" dirty="0" smtClean="0"/>
            <a:t>Цели экономической политики: стабильность цен, полная занятость, экономический рост, внешнеэкономическая</a:t>
          </a:r>
        </a:p>
        <a:p>
          <a:pPr algn="l"/>
          <a:r>
            <a:rPr lang="ru-RU" sz="2000" b="1" i="1" dirty="0" smtClean="0"/>
            <a:t>стабильность.</a:t>
          </a:r>
          <a:endParaRPr lang="ru-RU" sz="2000" b="1" i="1" dirty="0"/>
        </a:p>
      </dgm:t>
    </dgm:pt>
    <dgm:pt modelId="{C8E413D4-D2AE-4C3C-BD50-43EF1F6741A8}" type="parTrans" cxnId="{FE00A099-77B2-40A6-A95F-C2DC3D4D94F8}">
      <dgm:prSet/>
      <dgm:spPr/>
      <dgm:t>
        <a:bodyPr/>
        <a:lstStyle/>
        <a:p>
          <a:endParaRPr lang="ru-RU"/>
        </a:p>
      </dgm:t>
    </dgm:pt>
    <dgm:pt modelId="{7A3FD0FB-4644-4B60-93DC-02D6716E1341}" type="sibTrans" cxnId="{FE00A099-77B2-40A6-A95F-C2DC3D4D94F8}">
      <dgm:prSet/>
      <dgm:spPr/>
      <dgm:t>
        <a:bodyPr/>
        <a:lstStyle/>
        <a:p>
          <a:endParaRPr lang="ru-RU"/>
        </a:p>
      </dgm:t>
    </dgm:pt>
    <dgm:pt modelId="{E040F83B-86E7-4FDF-8D55-4B03D342E45B}" type="pres">
      <dgm:prSet presAssocID="{AF1619CF-BC47-4888-8AA6-804C224650C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2C08F-970A-4495-8877-110C0A14F59D}" type="pres">
      <dgm:prSet presAssocID="{8FD8E36F-6DD6-4324-8AD8-F6F55771BC18}" presName="circle1" presStyleLbl="node1" presStyleIdx="0" presStyleCnt="3" custLinFactNeighborY="-885"/>
      <dgm:spPr/>
    </dgm:pt>
    <dgm:pt modelId="{7C5C6E9E-6B47-479F-8DC7-1576B78B9E66}" type="pres">
      <dgm:prSet presAssocID="{8FD8E36F-6DD6-4324-8AD8-F6F55771BC18}" presName="space" presStyleCnt="0"/>
      <dgm:spPr/>
    </dgm:pt>
    <dgm:pt modelId="{56F988CE-416A-48BB-B090-94C8CEC96743}" type="pres">
      <dgm:prSet presAssocID="{8FD8E36F-6DD6-4324-8AD8-F6F55771BC18}" presName="rect1" presStyleLbl="alignAcc1" presStyleIdx="0" presStyleCnt="3"/>
      <dgm:spPr/>
      <dgm:t>
        <a:bodyPr/>
        <a:lstStyle/>
        <a:p>
          <a:endParaRPr lang="ru-RU"/>
        </a:p>
      </dgm:t>
    </dgm:pt>
    <dgm:pt modelId="{0DE63078-48D4-4A8C-8F20-1B922FED46C7}" type="pres">
      <dgm:prSet presAssocID="{E02101CC-E2AA-4DBF-A266-DD103E7B0BBB}" presName="vertSpace2" presStyleLbl="node1" presStyleIdx="0" presStyleCnt="3"/>
      <dgm:spPr/>
    </dgm:pt>
    <dgm:pt modelId="{DF4650D3-FEB9-494F-A043-2FBBBF4210E7}" type="pres">
      <dgm:prSet presAssocID="{E02101CC-E2AA-4DBF-A266-DD103E7B0BBB}" presName="circle2" presStyleLbl="node1" presStyleIdx="1" presStyleCnt="3" custFlipVert="1" custFlipHor="1" custScaleX="21240" custScaleY="31273" custLinFactNeighborX="25266" custLinFactNeighborY="10185"/>
      <dgm:spPr/>
    </dgm:pt>
    <dgm:pt modelId="{69450F73-EC36-4E79-A5F2-2F5016F63AB5}" type="pres">
      <dgm:prSet presAssocID="{E02101CC-E2AA-4DBF-A266-DD103E7B0BBB}" presName="rect2" presStyleLbl="alignAcc1" presStyleIdx="1" presStyleCnt="3" custLinFactNeighborX="695" custLinFactNeighborY="-2134"/>
      <dgm:spPr/>
      <dgm:t>
        <a:bodyPr/>
        <a:lstStyle/>
        <a:p>
          <a:endParaRPr lang="ru-RU"/>
        </a:p>
      </dgm:t>
    </dgm:pt>
    <dgm:pt modelId="{5A1A69F3-8A3A-4BF2-9307-2A92E21B9DE9}" type="pres">
      <dgm:prSet presAssocID="{0DCBB960-FCAC-47D4-8914-BC089EAFD6B9}" presName="vertSpace3" presStyleLbl="node1" presStyleIdx="1" presStyleCnt="3"/>
      <dgm:spPr/>
    </dgm:pt>
    <dgm:pt modelId="{A3C3659D-F6E1-49BD-92EF-EF50D3C2D98E}" type="pres">
      <dgm:prSet presAssocID="{0DCBB960-FCAC-47D4-8914-BC089EAFD6B9}" presName="circle3" presStyleLbl="node1" presStyleIdx="2" presStyleCnt="3" custFlipVert="1" custFlipHor="1" custScaleX="48371" custScaleY="62928" custLinFactNeighborX="-8507" custLinFactNeighborY="25567"/>
      <dgm:spPr/>
    </dgm:pt>
    <dgm:pt modelId="{2AFE88A5-6BDC-4E96-8AAA-4E2620394E23}" type="pres">
      <dgm:prSet presAssocID="{0DCBB960-FCAC-47D4-8914-BC089EAFD6B9}" presName="rect3" presStyleLbl="alignAcc1" presStyleIdx="2" presStyleCnt="3" custScaleX="100000"/>
      <dgm:spPr/>
      <dgm:t>
        <a:bodyPr/>
        <a:lstStyle/>
        <a:p>
          <a:endParaRPr lang="ru-RU"/>
        </a:p>
      </dgm:t>
    </dgm:pt>
    <dgm:pt modelId="{87E09C67-BCE5-4968-926F-E0AD09E02EE8}" type="pres">
      <dgm:prSet presAssocID="{8FD8E36F-6DD6-4324-8AD8-F6F55771BC1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9DE7-BA91-41E9-991C-434D82666DAB}" type="pres">
      <dgm:prSet presAssocID="{E02101CC-E2AA-4DBF-A266-DD103E7B0BB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4A54F-6CDE-4C0A-A80B-C39957F988E2}" type="pres">
      <dgm:prSet presAssocID="{0DCBB960-FCAC-47D4-8914-BC089EAFD6B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7658D-060E-4ED2-A386-56B53F6F01C3}" srcId="{AF1619CF-BC47-4888-8AA6-804C224650C6}" destId="{E02101CC-E2AA-4DBF-A266-DD103E7B0BBB}" srcOrd="1" destOrd="0" parTransId="{692339AB-73E9-45A1-880F-0F1BF3E74835}" sibTransId="{8F41F5DB-F45C-4EE2-8A96-1516F686E19A}"/>
    <dgm:cxn modelId="{9E1FAF57-AA31-4BA0-919C-2882E88611E4}" srcId="{AF1619CF-BC47-4888-8AA6-804C224650C6}" destId="{8FD8E36F-6DD6-4324-8AD8-F6F55771BC18}" srcOrd="0" destOrd="0" parTransId="{5EE9841B-9230-4FC4-A933-6EF212A0A6A7}" sibTransId="{FBE7E229-3A65-44A7-9900-722369FC527A}"/>
    <dgm:cxn modelId="{9E1E2468-4076-46E0-BC14-8522D81BC23C}" type="presOf" srcId="{0DCBB960-FCAC-47D4-8914-BC089EAFD6B9}" destId="{A934A54F-6CDE-4C0A-A80B-C39957F988E2}" srcOrd="1" destOrd="0" presId="urn:microsoft.com/office/officeart/2005/8/layout/target3"/>
    <dgm:cxn modelId="{6C800CA2-D36A-43A7-9BA3-4B510F6B71EC}" type="presOf" srcId="{E02101CC-E2AA-4DBF-A266-DD103E7B0BBB}" destId="{69450F73-EC36-4E79-A5F2-2F5016F63AB5}" srcOrd="0" destOrd="0" presId="urn:microsoft.com/office/officeart/2005/8/layout/target3"/>
    <dgm:cxn modelId="{3B889553-1F89-484E-A023-6C10E9515500}" type="presOf" srcId="{8FD8E36F-6DD6-4324-8AD8-F6F55771BC18}" destId="{56F988CE-416A-48BB-B090-94C8CEC96743}" srcOrd="0" destOrd="0" presId="urn:microsoft.com/office/officeart/2005/8/layout/target3"/>
    <dgm:cxn modelId="{C5BC446F-6E6A-4A8C-8640-0F968E3C506A}" type="presOf" srcId="{0DCBB960-FCAC-47D4-8914-BC089EAFD6B9}" destId="{2AFE88A5-6BDC-4E96-8AAA-4E2620394E23}" srcOrd="0" destOrd="0" presId="urn:microsoft.com/office/officeart/2005/8/layout/target3"/>
    <dgm:cxn modelId="{F2A0FBBC-4A49-47E8-838F-DF4FE6DC1B4D}" type="presOf" srcId="{8FD8E36F-6DD6-4324-8AD8-F6F55771BC18}" destId="{87E09C67-BCE5-4968-926F-E0AD09E02EE8}" srcOrd="1" destOrd="0" presId="urn:microsoft.com/office/officeart/2005/8/layout/target3"/>
    <dgm:cxn modelId="{FE00A099-77B2-40A6-A95F-C2DC3D4D94F8}" srcId="{AF1619CF-BC47-4888-8AA6-804C224650C6}" destId="{0DCBB960-FCAC-47D4-8914-BC089EAFD6B9}" srcOrd="2" destOrd="0" parTransId="{C8E413D4-D2AE-4C3C-BD50-43EF1F6741A8}" sibTransId="{7A3FD0FB-4644-4B60-93DC-02D6716E1341}"/>
    <dgm:cxn modelId="{89A2DEAF-BC23-4ED2-AE72-BEA788CBBBD4}" type="presOf" srcId="{E02101CC-E2AA-4DBF-A266-DD103E7B0BBB}" destId="{9DAC9DE7-BA91-41E9-991C-434D82666DAB}" srcOrd="1" destOrd="0" presId="urn:microsoft.com/office/officeart/2005/8/layout/target3"/>
    <dgm:cxn modelId="{D84F9BFF-26EB-4C57-B90C-0F82780BBB49}" type="presOf" srcId="{AF1619CF-BC47-4888-8AA6-804C224650C6}" destId="{E040F83B-86E7-4FDF-8D55-4B03D342E45B}" srcOrd="0" destOrd="0" presId="urn:microsoft.com/office/officeart/2005/8/layout/target3"/>
    <dgm:cxn modelId="{4561B63E-77C1-414D-9B85-224CE203B165}" type="presParOf" srcId="{E040F83B-86E7-4FDF-8D55-4B03D342E45B}" destId="{7712C08F-970A-4495-8877-110C0A14F59D}" srcOrd="0" destOrd="0" presId="urn:microsoft.com/office/officeart/2005/8/layout/target3"/>
    <dgm:cxn modelId="{A4515B03-0530-4550-9471-45F7593AE540}" type="presParOf" srcId="{E040F83B-86E7-4FDF-8D55-4B03D342E45B}" destId="{7C5C6E9E-6B47-479F-8DC7-1576B78B9E66}" srcOrd="1" destOrd="0" presId="urn:microsoft.com/office/officeart/2005/8/layout/target3"/>
    <dgm:cxn modelId="{370CB2C2-5F3A-48FB-8A20-721ADD1CEFED}" type="presParOf" srcId="{E040F83B-86E7-4FDF-8D55-4B03D342E45B}" destId="{56F988CE-416A-48BB-B090-94C8CEC96743}" srcOrd="2" destOrd="0" presId="urn:microsoft.com/office/officeart/2005/8/layout/target3"/>
    <dgm:cxn modelId="{A488EB46-4F5A-45FB-A6DA-D51FC9E976F3}" type="presParOf" srcId="{E040F83B-86E7-4FDF-8D55-4B03D342E45B}" destId="{0DE63078-48D4-4A8C-8F20-1B922FED46C7}" srcOrd="3" destOrd="0" presId="urn:microsoft.com/office/officeart/2005/8/layout/target3"/>
    <dgm:cxn modelId="{7EEC751D-F206-418E-B422-4D80BE9F0880}" type="presParOf" srcId="{E040F83B-86E7-4FDF-8D55-4B03D342E45B}" destId="{DF4650D3-FEB9-494F-A043-2FBBBF4210E7}" srcOrd="4" destOrd="0" presId="urn:microsoft.com/office/officeart/2005/8/layout/target3"/>
    <dgm:cxn modelId="{967F6087-0D9D-45D9-888F-22D2E708A976}" type="presParOf" srcId="{E040F83B-86E7-4FDF-8D55-4B03D342E45B}" destId="{69450F73-EC36-4E79-A5F2-2F5016F63AB5}" srcOrd="5" destOrd="0" presId="urn:microsoft.com/office/officeart/2005/8/layout/target3"/>
    <dgm:cxn modelId="{294935E8-83D9-49A6-9E19-AA38E4D31BA9}" type="presParOf" srcId="{E040F83B-86E7-4FDF-8D55-4B03D342E45B}" destId="{5A1A69F3-8A3A-4BF2-9307-2A92E21B9DE9}" srcOrd="6" destOrd="0" presId="urn:microsoft.com/office/officeart/2005/8/layout/target3"/>
    <dgm:cxn modelId="{FD2AC9AC-F899-4259-B0E4-A7D4C0CCD7F4}" type="presParOf" srcId="{E040F83B-86E7-4FDF-8D55-4B03D342E45B}" destId="{A3C3659D-F6E1-49BD-92EF-EF50D3C2D98E}" srcOrd="7" destOrd="0" presId="urn:microsoft.com/office/officeart/2005/8/layout/target3"/>
    <dgm:cxn modelId="{96618F01-B29B-441C-804B-F5BF69C580FB}" type="presParOf" srcId="{E040F83B-86E7-4FDF-8D55-4B03D342E45B}" destId="{2AFE88A5-6BDC-4E96-8AAA-4E2620394E23}" srcOrd="8" destOrd="0" presId="urn:microsoft.com/office/officeart/2005/8/layout/target3"/>
    <dgm:cxn modelId="{BA1AC7B1-AB25-4E66-A9F8-390F11A05AEE}" type="presParOf" srcId="{E040F83B-86E7-4FDF-8D55-4B03D342E45B}" destId="{87E09C67-BCE5-4968-926F-E0AD09E02EE8}" srcOrd="9" destOrd="0" presId="urn:microsoft.com/office/officeart/2005/8/layout/target3"/>
    <dgm:cxn modelId="{B0B44309-AE19-4323-AC52-FE048692121F}" type="presParOf" srcId="{E040F83B-86E7-4FDF-8D55-4B03D342E45B}" destId="{9DAC9DE7-BA91-41E9-991C-434D82666DAB}" srcOrd="10" destOrd="0" presId="urn:microsoft.com/office/officeart/2005/8/layout/target3"/>
    <dgm:cxn modelId="{D73AD35F-C15A-4B7A-98E0-1D6B610886D9}" type="presParOf" srcId="{E040F83B-86E7-4FDF-8D55-4B03D342E45B}" destId="{A934A54F-6CDE-4C0A-A80B-C39957F988E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E63E3-D1C2-45B5-AC03-AA3A32AF2888}">
      <dsp:nvSpPr>
        <dsp:cNvPr id="0" name=""/>
        <dsp:cNvSpPr/>
      </dsp:nvSpPr>
      <dsp:spPr>
        <a:xfrm rot="16200000">
          <a:off x="303611" y="-392909"/>
          <a:ext cx="3178990" cy="396480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Производство-</a:t>
          </a:r>
          <a:r>
            <a:rPr lang="ru-RU" sz="2800" kern="1200" dirty="0" smtClean="0"/>
            <a:t>процесс преобразования природных материалов в экономические блага</a:t>
          </a:r>
          <a:endParaRPr lang="ru-RU" sz="2800" kern="1200" dirty="0"/>
        </a:p>
      </dsp:txBody>
      <dsp:txXfrm rot="16200000">
        <a:off x="700985" y="-790282"/>
        <a:ext cx="2384243" cy="3964809"/>
      </dsp:txXfrm>
    </dsp:sp>
    <dsp:sp modelId="{36A57B03-0243-418C-8A4B-4581847C8111}">
      <dsp:nvSpPr>
        <dsp:cNvPr id="0" name=""/>
        <dsp:cNvSpPr/>
      </dsp:nvSpPr>
      <dsp:spPr>
        <a:xfrm>
          <a:off x="3696916" y="0"/>
          <a:ext cx="4321998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Распределение </a:t>
          </a:r>
          <a:r>
            <a:rPr lang="ru-RU" sz="2800" kern="1200" dirty="0" smtClean="0"/>
            <a:t>созданных товаров и услуг</a:t>
          </a:r>
          <a:endParaRPr lang="ru-RU" sz="2800" kern="1200" dirty="0"/>
        </a:p>
      </dsp:txBody>
      <dsp:txXfrm>
        <a:off x="3696916" y="0"/>
        <a:ext cx="4321998" cy="2384243"/>
      </dsp:txXfrm>
    </dsp:sp>
    <dsp:sp modelId="{923A1934-3E96-41C1-AA4B-7C32CC1F62F4}">
      <dsp:nvSpPr>
        <dsp:cNvPr id="0" name=""/>
        <dsp:cNvSpPr/>
      </dsp:nvSpPr>
      <dsp:spPr>
        <a:xfrm rot="10800000">
          <a:off x="-89297" y="3178990"/>
          <a:ext cx="3964809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smtClean="0"/>
            <a:t>Обмен</a:t>
          </a:r>
          <a:r>
            <a:rPr lang="ru-RU" sz="3200" kern="1200" dirty="0" smtClean="0"/>
            <a:t> деятельностью, товарами, услугами.</a:t>
          </a:r>
          <a:endParaRPr lang="ru-RU" sz="3200" kern="1200" dirty="0"/>
        </a:p>
      </dsp:txBody>
      <dsp:txXfrm rot="10800000">
        <a:off x="-89297" y="3973738"/>
        <a:ext cx="3964809" cy="2384243"/>
      </dsp:txXfrm>
    </dsp:sp>
    <dsp:sp modelId="{097C5BE9-DFC9-49FF-87C4-A82F3C75C543}">
      <dsp:nvSpPr>
        <dsp:cNvPr id="0" name=""/>
        <dsp:cNvSpPr/>
      </dsp:nvSpPr>
      <dsp:spPr>
        <a:xfrm rot="5400000">
          <a:off x="4268420" y="2589616"/>
          <a:ext cx="3178990" cy="42862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err="1" smtClean="0"/>
            <a:t>Потребление-</a:t>
          </a:r>
          <a:r>
            <a:rPr lang="ru-RU" sz="3200" kern="1200" dirty="0" err="1" smtClean="0"/>
            <a:t>основополагающий</a:t>
          </a:r>
          <a:r>
            <a:rPr lang="ru-RU" sz="3200" kern="1200" dirty="0" smtClean="0"/>
            <a:t> стимул развития производства</a:t>
          </a:r>
          <a:endParaRPr lang="ru-RU" sz="3200" kern="1200" dirty="0"/>
        </a:p>
      </dsp:txBody>
      <dsp:txXfrm rot="5400000">
        <a:off x="4665794" y="2986990"/>
        <a:ext cx="2384243" cy="4286275"/>
      </dsp:txXfrm>
    </dsp:sp>
    <dsp:sp modelId="{BADC52B0-84C0-4E3B-90A2-DDDDC51F4498}">
      <dsp:nvSpPr>
        <dsp:cNvPr id="0" name=""/>
        <dsp:cNvSpPr/>
      </dsp:nvSpPr>
      <dsp:spPr>
        <a:xfrm>
          <a:off x="2000265" y="2500332"/>
          <a:ext cx="3929086" cy="135731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Виды экономической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деятельности</a:t>
          </a:r>
          <a:endParaRPr lang="ru-RU" sz="3200" kern="1200" dirty="0"/>
        </a:p>
      </dsp:txBody>
      <dsp:txXfrm>
        <a:off x="2000265" y="2500332"/>
        <a:ext cx="3929086" cy="13573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40C11-A69B-4B2E-BE66-D1A317D0DCFD}">
      <dsp:nvSpPr>
        <dsp:cNvPr id="0" name=""/>
        <dsp:cNvSpPr/>
      </dsp:nvSpPr>
      <dsp:spPr>
        <a:xfrm>
          <a:off x="0" y="397789"/>
          <a:ext cx="8143875" cy="11332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Опираясь на текст учебника, стр.130-131, проиллюстрируйте примерами взаимовлияние экономики и социальной сферы.</a:t>
          </a:r>
          <a:endParaRPr lang="ru-RU" sz="2800" kern="1200" dirty="0"/>
        </a:p>
      </dsp:txBody>
      <dsp:txXfrm>
        <a:off x="0" y="397789"/>
        <a:ext cx="8143875" cy="1133219"/>
      </dsp:txXfrm>
    </dsp:sp>
    <dsp:sp modelId="{1E5DCBC4-DED4-4519-A305-4ECA47563E2D}">
      <dsp:nvSpPr>
        <dsp:cNvPr id="0" name=""/>
        <dsp:cNvSpPr/>
      </dsp:nvSpPr>
      <dsp:spPr>
        <a:xfrm>
          <a:off x="3976" y="1747059"/>
          <a:ext cx="2711973" cy="4098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Народонаселение</a:t>
          </a:r>
          <a:endParaRPr lang="ru-RU" sz="2400" kern="1200" dirty="0"/>
        </a:p>
      </dsp:txBody>
      <dsp:txXfrm>
        <a:off x="3976" y="1747059"/>
        <a:ext cx="2711973" cy="4098512"/>
      </dsp:txXfrm>
    </dsp:sp>
    <dsp:sp modelId="{714DEF85-1A71-43CD-86CF-608F2DB9ED17}">
      <dsp:nvSpPr>
        <dsp:cNvPr id="0" name=""/>
        <dsp:cNvSpPr/>
      </dsp:nvSpPr>
      <dsp:spPr>
        <a:xfrm>
          <a:off x="2643161" y="1714475"/>
          <a:ext cx="2711973" cy="4098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Состояние здоровья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населения</a:t>
          </a:r>
          <a:endParaRPr lang="ru-RU" sz="2400" kern="1200" dirty="0"/>
        </a:p>
      </dsp:txBody>
      <dsp:txXfrm>
        <a:off x="2643161" y="1714475"/>
        <a:ext cx="2711973" cy="4098512"/>
      </dsp:txXfrm>
    </dsp:sp>
    <dsp:sp modelId="{88FEED6C-FE0B-43DA-B05D-24C4643D2E38}">
      <dsp:nvSpPr>
        <dsp:cNvPr id="0" name=""/>
        <dsp:cNvSpPr/>
      </dsp:nvSpPr>
      <dsp:spPr>
        <a:xfrm>
          <a:off x="5431901" y="1759907"/>
          <a:ext cx="2711973" cy="4237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Формирование социальных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общностей</a:t>
          </a:r>
          <a:endParaRPr lang="ru-RU" sz="2400" kern="1200" dirty="0"/>
        </a:p>
      </dsp:txBody>
      <dsp:txXfrm>
        <a:off x="5431901" y="1759907"/>
        <a:ext cx="2711973" cy="4237246"/>
      </dsp:txXfrm>
    </dsp:sp>
    <dsp:sp modelId="{5E588F57-0E0D-4C20-B690-42C7F06C76B4}">
      <dsp:nvSpPr>
        <dsp:cNvPr id="0" name=""/>
        <dsp:cNvSpPr/>
      </dsp:nvSpPr>
      <dsp:spPr>
        <a:xfrm>
          <a:off x="0" y="5845571"/>
          <a:ext cx="8143875" cy="4553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93F92A-2C7E-4A3C-AE17-69A3E6635D71}">
      <dsp:nvSpPr>
        <dsp:cNvPr id="0" name=""/>
        <dsp:cNvSpPr/>
      </dsp:nvSpPr>
      <dsp:spPr>
        <a:xfrm>
          <a:off x="0" y="0"/>
          <a:ext cx="8143900" cy="172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Государство может действовать в том же направлении, что и экономика -тогда развитие экономики идет быстрее.</a:t>
          </a:r>
          <a:endParaRPr lang="ru-RU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0" kern="1200" dirty="0"/>
        </a:p>
      </dsp:txBody>
      <dsp:txXfrm>
        <a:off x="1801520" y="0"/>
        <a:ext cx="6342379" cy="1727404"/>
      </dsp:txXfrm>
    </dsp:sp>
    <dsp:sp modelId="{D355C8AD-B781-41A2-84D6-C08570D8BC14}">
      <dsp:nvSpPr>
        <dsp:cNvPr id="0" name=""/>
        <dsp:cNvSpPr/>
      </dsp:nvSpPr>
      <dsp:spPr>
        <a:xfrm>
          <a:off x="172740" y="172740"/>
          <a:ext cx="1628780" cy="1381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CD13E-0924-4DAA-B370-0C72534F1955}">
      <dsp:nvSpPr>
        <dsp:cNvPr id="0" name=""/>
        <dsp:cNvSpPr/>
      </dsp:nvSpPr>
      <dsp:spPr>
        <a:xfrm>
          <a:off x="0" y="1900144"/>
          <a:ext cx="8143900" cy="172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Государство может действовать наперекор экономическому развитию –тогда оно терпит крах через определенное время.</a:t>
          </a:r>
          <a:endParaRPr lang="ru-RU" sz="2800" kern="1200" dirty="0"/>
        </a:p>
      </dsp:txBody>
      <dsp:txXfrm>
        <a:off x="1801520" y="1900144"/>
        <a:ext cx="6342379" cy="1727404"/>
      </dsp:txXfrm>
    </dsp:sp>
    <dsp:sp modelId="{282BDEF7-4688-4455-8052-AA67B3954849}">
      <dsp:nvSpPr>
        <dsp:cNvPr id="0" name=""/>
        <dsp:cNvSpPr/>
      </dsp:nvSpPr>
      <dsp:spPr>
        <a:xfrm>
          <a:off x="172740" y="2072884"/>
          <a:ext cx="1628780" cy="1381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D2B5F-DE88-41C0-AD3F-16C898700222}">
      <dsp:nvSpPr>
        <dsp:cNvPr id="0" name=""/>
        <dsp:cNvSpPr/>
      </dsp:nvSpPr>
      <dsp:spPr>
        <a:xfrm>
          <a:off x="0" y="3800288"/>
          <a:ext cx="8143900" cy="1727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Государство может ставить экономическому развитию преграды в одних направлениях и стимулировать его в других</a:t>
          </a:r>
          <a:endParaRPr lang="ru-RU" sz="2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/>
        </a:p>
      </dsp:txBody>
      <dsp:txXfrm>
        <a:off x="1801520" y="3800288"/>
        <a:ext cx="6342379" cy="1727404"/>
      </dsp:txXfrm>
    </dsp:sp>
    <dsp:sp modelId="{87449C5E-3F6A-4B4F-8D74-C7DB1EE08F43}">
      <dsp:nvSpPr>
        <dsp:cNvPr id="0" name=""/>
        <dsp:cNvSpPr/>
      </dsp:nvSpPr>
      <dsp:spPr>
        <a:xfrm>
          <a:off x="172740" y="3973029"/>
          <a:ext cx="1628780" cy="1381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2C08F-970A-4495-8877-110C0A14F59D}">
      <dsp:nvSpPr>
        <dsp:cNvPr id="0" name=""/>
        <dsp:cNvSpPr/>
      </dsp:nvSpPr>
      <dsp:spPr>
        <a:xfrm>
          <a:off x="0" y="857251"/>
          <a:ext cx="4843477" cy="48434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988CE-416A-48BB-B090-94C8CEC96743}">
      <dsp:nvSpPr>
        <dsp:cNvPr id="0" name=""/>
        <dsp:cNvSpPr/>
      </dsp:nvSpPr>
      <dsp:spPr>
        <a:xfrm>
          <a:off x="2421738" y="900116"/>
          <a:ext cx="5650723" cy="4843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u="sng" kern="1200" dirty="0" smtClean="0"/>
            <a:t>Общественное благосостояние</a:t>
          </a:r>
          <a:endParaRPr lang="ru-RU" sz="3200" b="1" i="1" u="sng" kern="1200" dirty="0"/>
        </a:p>
      </dsp:txBody>
      <dsp:txXfrm>
        <a:off x="2421738" y="900116"/>
        <a:ext cx="5650723" cy="1453046"/>
      </dsp:txXfrm>
    </dsp:sp>
    <dsp:sp modelId="{DF4650D3-FEB9-494F-A043-2FBBBF4210E7}">
      <dsp:nvSpPr>
        <dsp:cNvPr id="0" name=""/>
        <dsp:cNvSpPr/>
      </dsp:nvSpPr>
      <dsp:spPr>
        <a:xfrm flipH="1" flipV="1">
          <a:off x="1643048" y="2515880"/>
          <a:ext cx="668689" cy="9845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50F73-EC36-4E79-A5F2-2F5016F63AB5}">
      <dsp:nvSpPr>
        <dsp:cNvPr id="0" name=""/>
        <dsp:cNvSpPr/>
      </dsp:nvSpPr>
      <dsp:spPr>
        <a:xfrm>
          <a:off x="2421738" y="2285978"/>
          <a:ext cx="5650723" cy="3148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Общественно-политические цели: свобода, правовой порядок,</a:t>
          </a:r>
          <a:endParaRPr lang="ru-RU" sz="2800" b="1" i="1" kern="1200" dirty="0"/>
        </a:p>
      </dsp:txBody>
      <dsp:txXfrm>
        <a:off x="2421738" y="2285978"/>
        <a:ext cx="5650723" cy="1453041"/>
      </dsp:txXfrm>
    </dsp:sp>
    <dsp:sp modelId="{A3C3659D-F6E1-49BD-92EF-EF50D3C2D98E}">
      <dsp:nvSpPr>
        <dsp:cNvPr id="0" name=""/>
        <dsp:cNvSpPr/>
      </dsp:nvSpPr>
      <dsp:spPr>
        <a:xfrm flipH="1" flipV="1">
          <a:off x="1571607" y="4071943"/>
          <a:ext cx="702850" cy="914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E88A5-6BDC-4E96-8AAA-4E2620394E23}">
      <dsp:nvSpPr>
        <dsp:cNvPr id="0" name=""/>
        <dsp:cNvSpPr/>
      </dsp:nvSpPr>
      <dsp:spPr>
        <a:xfrm>
          <a:off x="2421738" y="3806204"/>
          <a:ext cx="5650723" cy="1453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Цели экономической политики: стабильность цен, полная занятость, экономический рост, внешнеэкономическая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стабильность.</a:t>
          </a:r>
          <a:endParaRPr lang="ru-RU" sz="2000" b="1" i="1" kern="1200" dirty="0"/>
        </a:p>
      </dsp:txBody>
      <dsp:txXfrm>
        <a:off x="2421738" y="3806204"/>
        <a:ext cx="5650723" cy="145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C838B-3712-4C71-BE38-F13A0672868E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0D49F-1F78-4E4F-99D4-A503389C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00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7FC51E-7C1E-446B-A30E-4193B00BD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C3C5D-A116-4A71-900E-AA97DA7FF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315865-F9B6-479F-BCE0-155B3EBD1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5DF5-32D5-4743-832A-5CA3F8D11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6EB509-7AF5-45BA-BA3A-B41584FF2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19667-E4C5-4120-8D27-A5F07F74B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D2EF-4274-49D0-8C08-00F0E6561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F0CD9-793C-43D9-B42A-5FCC4BDC2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91DE-2570-4814-A91F-07B2E84AD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8F6D-7E2B-4581-96D5-254550909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0379AD-F6D8-4B6C-BAD2-F3694E4E7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8824365-43F3-4381-BFFE-31B943452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7" r:id="rId2"/>
    <p:sldLayoutId id="2147483855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6" r:id="rId9"/>
    <p:sldLayoutId id="2147483853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.hotlog.ru/?82126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nr.economicus.ru/glossary.s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051050" y="2060575"/>
            <a:ext cx="5183188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Роль экономики</a:t>
            </a:r>
          </a:p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жизни общества.</a:t>
            </a:r>
          </a:p>
        </p:txBody>
      </p:sp>
      <p:pic>
        <p:nvPicPr>
          <p:cNvPr id="6147" name="Picture 5" descr="i[39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88913"/>
            <a:ext cx="245745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581128"/>
            <a:ext cx="3844280" cy="1872207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Атанов Муса Мухаметгалеевич</a:t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истории и обществознания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Акъярский горный колледж  имени </a:t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 Тасимова.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Выводы: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1. Существование общества невозможно без постоянного производства материальных благ.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2.Общественное производство определяет появление и развитие его социальной структуры.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3.Экономические отношения влияют на политическую жизнь общества.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4.В процессе производства создаются необходимые материальные условия для развития духовной жизни общества.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7329510" cy="292895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начале 21 века наметились  позитивные экономические перемены –есть  прежде всего следствие научно- технической революции и реального превращения науки в непосредственную производительную силу.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3786188"/>
            <a:ext cx="7239000" cy="1643062"/>
          </a:xfrm>
        </p:spPr>
        <p:txBody>
          <a:bodyPr/>
          <a:lstStyle/>
          <a:p>
            <a:pPr eaLnBrk="1" hangingPunct="1"/>
            <a:r>
              <a:rPr lang="ru-RU" b="1" i="1" smtClean="0"/>
              <a:t>Задание. Проиллюстрируйте примерами соответствующее положение текста.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6742014" cy="150019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Экономика и уровень жизни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14313" y="642938"/>
            <a:ext cx="76438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УРОВЕНЬ ЖИЗНИ - уровень благосостояния населения, потребления благ и услуг, совокупность условий и показателей, характеризующих меру удовлетворения основных жизненных потребностей людей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venda.ru/mater/economy/wr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785812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>
                <a:hlinkClick r:id="rId3"/>
              </a:rPr>
              <a:t>  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Уровень жизни определяют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1.ВВП( валовый внутренний продукт) на душу населения.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2.Прожиточный минимум.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3.Уровень здоровья людей.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4.Состояние окружающей среды.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5.Доступность культурных благ.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6.Степень неравномерности распределения доходов в обществе.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900363"/>
          <a:ext cx="7572428" cy="3582568"/>
        </p:xfrm>
        <a:graphic>
          <a:graphicData uri="http://schemas.openxmlformats.org/drawingml/2006/table">
            <a:tbl>
              <a:tblPr/>
              <a:tblGrid>
                <a:gridCol w="3786214"/>
                <a:gridCol w="3786214"/>
              </a:tblGrid>
              <a:tr h="359307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latin typeface="Arial"/>
                        </a:rPr>
                        <a:t>ВНП </a:t>
                      </a:r>
                      <a:r>
                        <a:rPr lang="ru-RU" b="1" dirty="0">
                          <a:latin typeface="Arial"/>
                        </a:rPr>
                        <a:t>на душу </a:t>
                      </a:r>
                      <a:r>
                        <a:rPr lang="ru-RU" b="1" dirty="0" smtClean="0">
                          <a:latin typeface="Arial"/>
                        </a:rPr>
                        <a:t>населения  (1995</a:t>
                      </a:r>
                      <a:r>
                        <a:rPr lang="ru-RU" b="1" baseline="0" dirty="0" smtClean="0">
                          <a:latin typeface="Arial"/>
                        </a:rPr>
                        <a:t> год, в долларах США)</a:t>
                      </a:r>
                      <a:endParaRPr lang="ru-RU" b="1" dirty="0">
                        <a:latin typeface="Arial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008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Страны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Индия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340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Китай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620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Россия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2245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Бразилия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3640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США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26980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Германия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27510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/>
                        </a:rPr>
                        <a:t>Япония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/>
                        </a:rPr>
                        <a:t>39640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28" name="Rectangle 1"/>
          <p:cNvSpPr>
            <a:spLocks noChangeArrowheads="1"/>
          </p:cNvSpPr>
          <p:nvPr/>
        </p:nvSpPr>
        <p:spPr bwMode="auto">
          <a:xfrm>
            <a:off x="214313" y="214313"/>
            <a:ext cx="7786687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Сравните экономические показатели стран и ответьте на следующие вопросы:</a:t>
            </a:r>
          </a:p>
          <a:p>
            <a:pPr eaLnBrk="0" hangingPunct="0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 какой из стран уровень жизни самый низкий, а в какой самый высокий? Что влияет на этот показатель? </a:t>
            </a:r>
          </a:p>
          <a:p>
            <a:pPr eaLnBrk="0" hangingPunct="0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Какую роль играют в экономическом развитии страны следующие факторы: </a:t>
            </a:r>
          </a:p>
          <a:p>
            <a:pPr eaLnBrk="0" hangingPunct="0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Наличие или отсутствие богатых природных ресурсов, эффективность использования производственных ресурсов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nr.economicus.ru/fig/fig4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661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572140"/>
            <a:ext cx="7239000" cy="107156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Темпы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ЭКОНОМИЧЕСКОГО РОСТА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развивающихся странах в среднем заметно выше, чем в развитых, причем в последнее время это их преимущество в темпах даже усилилось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nr.economicus.ru/fig/map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14313"/>
            <a:ext cx="7000875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2286000" y="45720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3556" name="Текст 4"/>
          <p:cNvSpPr>
            <a:spLocks noGrp="1"/>
          </p:cNvSpPr>
          <p:nvPr>
            <p:ph type="body" idx="1"/>
          </p:nvPr>
        </p:nvSpPr>
        <p:spPr>
          <a:xfrm>
            <a:off x="571500" y="5214938"/>
            <a:ext cx="7215188" cy="1428750"/>
          </a:xfrm>
        </p:spPr>
        <p:txBody>
          <a:bodyPr/>
          <a:lstStyle/>
          <a:p>
            <a:pPr eaLnBrk="1" hangingPunct="1"/>
            <a:r>
              <a:rPr lang="ru-RU" b="1" smtClean="0"/>
              <a:t>Но  рост населения в большинстве развивающихся стран происходит настолько быстро, что темпы роста ВНП на душу населения в них оказываются либо низкими, либо даже отрицательными</a:t>
            </a: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9270" y="785794"/>
            <a:ext cx="7481754" cy="5357850"/>
          </a:xfrm>
        </p:spPr>
        <p:txBody>
          <a:bodyPr/>
          <a:lstStyle/>
          <a:p>
            <a:pPr>
              <a:defRPr/>
            </a:pPr>
            <a:r>
              <a:rPr lang="ru-RU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просы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среди населения могут наглядно доказать, что значительное количество индивидов в оценке собственного уровня жизни учитывает такие факторы как степень здоровья, степень моральной удовлетворенности собственной жизнью и деятельностью и др.</a:t>
            </a:r>
            <a:r>
              <a:rPr lang="ru-RU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ООН оценивает уровень жизни согласно индексу </a:t>
            </a:r>
            <a:r>
              <a:rPr lang="ru-RU" sz="36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ИРЧП</a:t>
            </a:r>
            <a:r>
              <a:rPr lang="ru-RU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индексу </a:t>
            </a:r>
            <a: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развития человеческого потенциала. </a:t>
            </a:r>
            <a:b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З</a:t>
            </a:r>
            <a: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 основу  берутся величины: ВВП на душу населения, средняя продолжительность жизни, уровень образования.</a:t>
            </a:r>
            <a: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42938" y="500063"/>
            <a:ext cx="721518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/>
              <a:t>План изучения новой темы: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3600" b="1" i="1"/>
              <a:t>Экономика как подсистема общества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3600" b="1" i="1"/>
              <a:t>Экономика и уровень жизни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3600" b="1" i="1"/>
              <a:t>Экономика и социальная структура общества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3600" b="1" i="1"/>
              <a:t>Экономика и политика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Текст 4"/>
          <p:cNvSpPr>
            <a:spLocks noGrp="1"/>
          </p:cNvSpPr>
          <p:nvPr>
            <p:ph type="body" idx="1"/>
          </p:nvPr>
        </p:nvSpPr>
        <p:spPr>
          <a:xfrm>
            <a:off x="285750" y="1000125"/>
            <a:ext cx="7500938" cy="421481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sz="2400" smtClean="0"/>
              <a:t>Уровень экономического развития прямо влияет на уровень жизни в стране. Низкий уровень экономического развития ведёт к </a:t>
            </a:r>
            <a:r>
              <a:rPr lang="ru-RU" sz="2400" b="1" i="1" smtClean="0"/>
              <a:t>снижению потребления</a:t>
            </a:r>
            <a:r>
              <a:rPr lang="ru-RU" sz="2400" smtClean="0"/>
              <a:t>: чтобы больше потреблять, надо больше производить.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smtClean="0"/>
              <a:t> Минимальный уровень потребления определяет такой показатель, как черта бедности.</a:t>
            </a:r>
            <a:r>
              <a:rPr lang="ru-RU" sz="2400" b="1" i="1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 smtClean="0"/>
              <a:t>Уровнем бедности</a:t>
            </a:r>
            <a:r>
              <a:rPr lang="ru-RU" sz="2400" smtClean="0"/>
              <a:t> называют нормативно устанавливаемый уровень денежных доходов человека за определённый период, позволяющий обеспечить его физический прожиточный минимум.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714375" y="2143125"/>
            <a:ext cx="6500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Черты бедности, установленные Всемирным банком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/>
        </p:nvGraphicFramePr>
        <p:xfrm>
          <a:off x="785813" y="3071813"/>
          <a:ext cx="7215237" cy="2774002"/>
        </p:xfrm>
        <a:graphic>
          <a:graphicData uri="http://schemas.openxmlformats.org/drawingml/2006/table">
            <a:tbl>
              <a:tblPr/>
              <a:tblGrid>
                <a:gridCol w="3607620"/>
                <a:gridCol w="3607617"/>
              </a:tblGrid>
              <a:tr h="674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Долл. В день на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США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долл.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Восточная Европа и СНГ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долл.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Страны с рыночной экономикой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14,4 долл.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44" name="Picture 46" descr="i[7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85750"/>
            <a:ext cx="2484437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611188" y="2349500"/>
            <a:ext cx="7318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Экономика и социальная структура                      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0" y="908050"/>
            <a:ext cx="80724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Социальная структура общества</a:t>
            </a:r>
            <a:r>
              <a:rPr lang="ru-RU" sz="3600"/>
              <a:t> – это целостная совокупность всех  общностей, взятых в их взаимодействии.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0"/>
          <a:ext cx="8143875" cy="650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14313" y="620713"/>
            <a:ext cx="7858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Особую угрозу для политической и экономической стабильности в обществе представляет неравенство доходов.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0" y="3068638"/>
            <a:ext cx="81724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В современных промышленных развитых странах создаются государства всеобщего благосостояния, т. е. доходы перераспределяются в пользу более бедных и обделённых слоёв и 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 descr="Картинка 1 из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8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500063" y="5572125"/>
            <a:ext cx="7215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Острота противоречий в обществе во многом определяется чрезмерной дифференциацией доходов населения.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allprezentation.ru/2/neravenstvo_doxodov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14282" y="500042"/>
            <a:ext cx="7816828" cy="602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0" y="214313"/>
            <a:ext cx="8072438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ВЫВОДЫ: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i="1"/>
              <a:t> абсолютное равенство в доходах  убивает в людях стимулы к производительному труду.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i="1"/>
              <a:t> неравенство доходов может достигать огромных масштабов и создавать угрозу для политической и экономической стабильности в обществе.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i="1"/>
              <a:t> полное равенство доходов без адекватного экономического роста может привести к банкротству, а экономический рост без социальной защищённости может привести к социальным беспорядкам.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835150" y="2349500"/>
            <a:ext cx="5616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Экономика и политика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57188" y="357188"/>
            <a:ext cx="7572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/>
              <a:t>Экономика как подсистема    </a:t>
            </a:r>
          </a:p>
          <a:p>
            <a:pPr>
              <a:spcBef>
                <a:spcPct val="50000"/>
              </a:spcBef>
            </a:pPr>
            <a:r>
              <a:rPr lang="ru-RU" sz="3600" b="1" i="1"/>
              <a:t>               общества</a:t>
            </a:r>
          </a:p>
        </p:txBody>
      </p:sp>
      <p:pic>
        <p:nvPicPr>
          <p:cNvPr id="8195" name="Picture 3" descr="http://themoney.su/wp-content/gallery/fotos/chto-zhdet-rossiyu-posle-krizi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968500"/>
            <a:ext cx="7643812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3222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Воздействие государства на экономику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8143900" cy="552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071678"/>
            <a:ext cx="8143900" cy="3857652"/>
          </a:xfrm>
        </p:spPr>
        <p:txBody>
          <a:bodyPr/>
          <a:lstStyle/>
          <a:p>
            <a:pPr marL="514350" indent="-514350" algn="l">
              <a:defRPr/>
            </a:pPr>
            <a:r>
              <a:rPr lang="ru-RU" sz="2800" dirty="0" smtClean="0"/>
              <a:t>   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1. Почему потерпела крах экономическая система, основанная на централизованном планировании.</a:t>
            </a:r>
            <a:b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2. Какие новые функции и задачи должно выполнять государство в условиях рыночной экономики.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66800" y="1000125"/>
            <a:ext cx="6254750" cy="785813"/>
          </a:xfrm>
        </p:spPr>
        <p:txBody>
          <a:bodyPr/>
          <a:lstStyle/>
          <a:p>
            <a:pPr algn="ctr">
              <a:defRPr/>
            </a:pPr>
            <a:r>
              <a:rPr lang="ru-RU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Обсудим.</a:t>
            </a:r>
            <a:endParaRPr lang="ru-RU" sz="4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8072462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428625" y="981075"/>
            <a:ext cx="7358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Каждое правительство выбирает необходимые обществу экономические приоритеты в своей политике.</a:t>
            </a:r>
          </a:p>
        </p:txBody>
      </p:sp>
      <p:pic>
        <p:nvPicPr>
          <p:cNvPr id="38915" name="Picture 5" descr="2518943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924175"/>
            <a:ext cx="4097338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0" y="404813"/>
            <a:ext cx="81438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/>
              <a:t>Важная задача российского государства –  охрана и поддержание в национальной экономике конкуренции и разработка оптимальной национальной стратегии экономического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1" y="1500175"/>
            <a:ext cx="6143668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</a:t>
            </a:r>
          </a:p>
          <a:p>
            <a:pPr algn="ctr">
              <a:defRPr/>
            </a:pPr>
            <a:r>
              <a:rPr lang="ru-RU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</a:t>
            </a:r>
          </a:p>
          <a:p>
            <a:pPr algn="ctr">
              <a:defRPr/>
            </a:pPr>
            <a:r>
              <a:rPr lang="ru-RU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внимание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11188" y="500063"/>
            <a:ext cx="72723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Под экономикой понимают  широкую область в жизни общества, включающую экономику предприятий, отраслей, народное хозяйство в целом, различные стороны хозяйственной жизни.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571750" y="2643188"/>
            <a:ext cx="5500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Экономика – это сознательно построенная и используемая людьми система жизнеобеспечения</a:t>
            </a:r>
            <a:r>
              <a:rPr lang="ru-RU" sz="2400" b="1"/>
              <a:t>»</a:t>
            </a:r>
          </a:p>
        </p:txBody>
      </p:sp>
      <p:pic>
        <p:nvPicPr>
          <p:cNvPr id="9220" name="Picture 6" descr="i[48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4357688"/>
            <a:ext cx="26638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i[22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857500"/>
            <a:ext cx="20891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14313" y="333375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Экономическая жизнь существенно влияет на различные явления общественной жизни и общества в целом: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14313" y="1500188"/>
            <a:ext cx="72866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существование общества невозможно без постоянного производства материальных благ</a:t>
            </a:r>
          </a:p>
          <a:p>
            <a:pPr algn="just">
              <a:spcBef>
                <a:spcPct val="50000"/>
              </a:spcBef>
              <a:buFont typeface="Arial" charset="0"/>
              <a:buChar char="–"/>
            </a:pPr>
            <a:r>
              <a:rPr lang="ru-RU" b="1"/>
              <a:t>общественное производство обуславливает развитие его социальной структуры</a:t>
            </a:r>
          </a:p>
          <a:p>
            <a:pPr algn="just">
              <a:spcBef>
                <a:spcPct val="50000"/>
              </a:spcBef>
              <a:buFont typeface="Arial" charset="0"/>
              <a:buChar char="–"/>
            </a:pPr>
            <a:r>
              <a:rPr lang="ru-RU" b="1"/>
              <a:t> экономические отношения активно влияют на политическую жизнь общества</a:t>
            </a:r>
          </a:p>
          <a:p>
            <a:pPr algn="just">
              <a:spcBef>
                <a:spcPct val="50000"/>
              </a:spcBef>
              <a:buFont typeface="Arial" charset="0"/>
              <a:buChar char="–"/>
            </a:pPr>
            <a:r>
              <a:rPr lang="ru-RU" b="1"/>
              <a:t> в процессе производства создаются необходимые материальные условия для развития духовной жизни общества</a:t>
            </a:r>
          </a:p>
        </p:txBody>
      </p:sp>
      <p:pic>
        <p:nvPicPr>
          <p:cNvPr id="10244" name="Picture 7" descr="i[26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5000625"/>
            <a:ext cx="28432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11188" y="214313"/>
            <a:ext cx="7675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Ответьте на вопросы: </a:t>
            </a:r>
          </a:p>
          <a:p>
            <a:pPr>
              <a:spcBef>
                <a:spcPct val="50000"/>
              </a:spcBef>
            </a:pPr>
            <a:r>
              <a:rPr lang="ru-RU" sz="2400" b="1" i="1"/>
              <a:t>1.Может ли общество развиваться без экономики?</a:t>
            </a:r>
          </a:p>
          <a:p>
            <a:pPr>
              <a:spcBef>
                <a:spcPct val="50000"/>
              </a:spcBef>
            </a:pPr>
            <a:r>
              <a:rPr lang="ru-RU" sz="2400" b="1" i="1"/>
              <a:t> 2.Зачем изучать экономику?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571875" y="2786063"/>
            <a:ext cx="44291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Экономическая жизнь общества представляет собой прежде всего производство, распределение, обмен и потребление товаров и услуг.</a:t>
            </a:r>
          </a:p>
        </p:txBody>
      </p:sp>
      <p:pic>
        <p:nvPicPr>
          <p:cNvPr id="11268" name="Picture 6" descr="i[8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357438"/>
            <a:ext cx="2736850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i[1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643438"/>
            <a:ext cx="2736850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214290"/>
          <a:ext cx="792961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56" name="Group 88"/>
          <p:cNvGraphicFramePr>
            <a:graphicFrameLocks noGrp="1"/>
          </p:cNvGraphicFramePr>
          <p:nvPr/>
        </p:nvGraphicFramePr>
        <p:xfrm>
          <a:off x="214313" y="2214563"/>
          <a:ext cx="7858180" cy="4214842"/>
        </p:xfrm>
        <a:graphic>
          <a:graphicData uri="http://schemas.openxmlformats.org/drawingml/2006/table">
            <a:tbl>
              <a:tblPr/>
              <a:tblGrid>
                <a:gridCol w="1963946"/>
                <a:gridCol w="2108021"/>
                <a:gridCol w="1822267"/>
                <a:gridCol w="1963946"/>
              </a:tblGrid>
              <a:tr h="93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ОБМЕН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ПОТРЕБЛЕНИЕ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0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Изготовление мебели. Медицинские услуги. Продажа квартир. Сбор налогов. Передача права пользования земельным участком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Составление бюджета. Товарообмен между предприятиями. Обед в ресторане. Покупка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продовольствен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ных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товаров.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пенсии. Розничная торговля. Изготовление витрин. Использования в быту отопления.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Индивидуальный пошив одежды. Выплата пособий на детей. Посещение бассейна. Приобретение медикаментов.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85720" y="357166"/>
            <a:ext cx="7715304" cy="14287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перепечатке материала одного сообщения секретарша поменяла местами некоторые виды  экономической деятельности. </a:t>
            </a:r>
            <a:br>
              <a:rPr lang="ru-RU" sz="1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схему и найдите ошибки, допущенные при наборе материала</a:t>
            </a:r>
            <a:endParaRPr lang="ru-RU" sz="16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56" name="Group 88"/>
          <p:cNvGraphicFramePr>
            <a:graphicFrameLocks noGrp="1"/>
          </p:cNvGraphicFramePr>
          <p:nvPr/>
        </p:nvGraphicFramePr>
        <p:xfrm>
          <a:off x="214313" y="1357313"/>
          <a:ext cx="7858180" cy="5214973"/>
        </p:xfrm>
        <a:graphic>
          <a:graphicData uri="http://schemas.openxmlformats.org/drawingml/2006/table">
            <a:tbl>
              <a:tblPr/>
              <a:tblGrid>
                <a:gridCol w="1963946"/>
                <a:gridCol w="2108021"/>
                <a:gridCol w="1822267"/>
                <a:gridCol w="1963946"/>
              </a:tblGrid>
              <a:tr h="988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ОБМЕН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ПОТРЕБЛЕНИЕ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6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мебели. Медицинские услуги.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витрин.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Индивидуальный пошив одежды.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бюджета.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 налогов. Выплата пособий на детей.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пенсии.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права пользования земельным участком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Товарообмен между предприятиями.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Розничная торговля.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 продовольственных товаров.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Продажа квартир.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бассейна. Приобретение медикаментов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Обед в ресторане. Использование в быту  отопления.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85720" y="357166"/>
            <a:ext cx="7715304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sz="3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746</TotalTime>
  <Words>980</Words>
  <Application>Microsoft Office PowerPoint</Application>
  <PresentationFormat>Экран (4:3)</PresentationFormat>
  <Paragraphs>142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Изящная</vt:lpstr>
      <vt:lpstr>Атанов Муса Мухаметгалеевич преподаватель истории и обществознания ГБПОУ  Акъярский горный колледж  имени  И. Тасимова.</vt:lpstr>
      <vt:lpstr>Слайд 2</vt:lpstr>
      <vt:lpstr>Слайд 3</vt:lpstr>
      <vt:lpstr>Слайд 4</vt:lpstr>
      <vt:lpstr>Слайд 5</vt:lpstr>
      <vt:lpstr>Слайд 6</vt:lpstr>
      <vt:lpstr>Слайд 7</vt:lpstr>
      <vt:lpstr>При перепечатке материала одного сообщения секретарша поменяла местами некоторые виды  экономической деятельности.  Рассмотрите схему и найдите ошибки, допущенные при наборе материала</vt:lpstr>
      <vt:lpstr>ПРОВЕРИМ</vt:lpstr>
      <vt:lpstr>Выводы:</vt:lpstr>
      <vt:lpstr> В начале 21 века наметились  позитивные экономические перемены –есть  прежде всего следствие научно- технической революции и реального превращения науки в непосредственную производительную силу. </vt:lpstr>
      <vt:lpstr>Экономика и уровень жизни</vt:lpstr>
      <vt:lpstr>Слайд 13</vt:lpstr>
      <vt:lpstr>Слайд 14</vt:lpstr>
      <vt:lpstr>Уровень жизни определяют</vt:lpstr>
      <vt:lpstr>Слайд 16</vt:lpstr>
      <vt:lpstr>Темпы ЭКОНОМИЧЕСКОГО РОСТА в развивающихся странах в среднем заметно выше, чем в развитых, причем в последнее время это их преимущество в темпах даже усилилось</vt:lpstr>
      <vt:lpstr>Слайд 18</vt:lpstr>
      <vt:lpstr>Опросы среди населения могут наглядно доказать, что значительное количество индивидов в оценке собственного уровня жизни учитывает такие факторы как степень здоровья, степень моральной удовлетворенности собственной жизнью и деятельностью и др. ООН оценивает уровень жизни согласно индексу ИРЧП - индексу развития человеческого потенциала.   За основу  берутся величины: ВВП на душу населения, средняя продолжительность жизни, уровень образования.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Воздействие государства на экономику</vt:lpstr>
      <vt:lpstr>    1. Почему потерпела крах экономическая система, основанная на централизованном планировании.  2. Какие новые функции и задачи должно выполнять государство в условиях рыночной экономики.</vt:lpstr>
      <vt:lpstr>Слайд 32</vt:lpstr>
      <vt:lpstr>Слайд 33</vt:lpstr>
      <vt:lpstr>Слайд 34</vt:lpstr>
      <vt:lpstr>Слайд 35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_Атанов М.М.</cp:lastModifiedBy>
  <cp:revision>69</cp:revision>
  <dcterms:created xsi:type="dcterms:W3CDTF">2009-11-12T15:46:56Z</dcterms:created>
  <dcterms:modified xsi:type="dcterms:W3CDTF">2017-01-19T13:53:31Z</dcterms:modified>
</cp:coreProperties>
</file>