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546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2641D27-CA43-45B5-8268-B46F9DAB304E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45592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233CE941-4537-4350-B59A-7E53A94B705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58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9E26DC-1C74-4B3E-B4F8-F264C6AE80C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21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F21AA3-8A40-4BE0-BCE2-6EB33A17122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85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523DE9-433E-4DCF-B9DA-7927B777AA8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7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5AE35E-B6E4-4095-818C-A6BF3EC820F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63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09D904-BFD5-4215-B86A-E2C34C47603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0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C6389D-42B0-4CD7-AFA8-9936E407BBF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3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734EC3-48D8-472E-9986-81FBB13F9C5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1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3B052C-98E2-423A-BC05-628CA74141B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4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0927A0-8037-4388-8317-9C067EC54C0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1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5CFA3B-4A94-40DF-9D6F-4AA909E8378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8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D9E555-A377-403B-8FB2-EDC7D9D97F4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3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13E49B50-DA7E-4B92-B73B-57CC23F6CEF8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Arial" pitchFamily="18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ru-RU" sz="3200" b="0" i="0" u="none" strike="noStrike" kern="1200">
          <a:ln>
            <a:noFill/>
          </a:ln>
          <a:latin typeface="Arial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30106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9600" b="1">
                <a:solidFill>
                  <a:srgbClr val="FF420E"/>
                </a:solidFill>
                <a:latin typeface="Times New Roman" pitchFamily="18"/>
              </a:rPr>
              <a:t>Буква Ее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896000" y="5369779"/>
            <a:ext cx="4679640" cy="492443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i="1" dirty="0">
                <a:latin typeface="Times New Roman" pitchFamily="18"/>
              </a:rPr>
              <a:t>Выполнила: </a:t>
            </a:r>
            <a:r>
              <a:rPr lang="ru-RU" i="1" dirty="0" smtClean="0">
                <a:latin typeface="Times New Roman" pitchFamily="18"/>
              </a:rPr>
              <a:t>Прошина </a:t>
            </a:r>
            <a:r>
              <a:rPr lang="ru-RU" i="1" dirty="0">
                <a:latin typeface="Times New Roman" pitchFamily="18"/>
              </a:rPr>
              <a:t>Я.Д.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03999" y="648000"/>
            <a:ext cx="3528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303840" y="2590200"/>
            <a:ext cx="5055840" cy="46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503999" y="503999"/>
            <a:ext cx="4426560" cy="3024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lvl="0" algn="l">
              <a:buNone/>
            </a:pPr>
            <a:r>
              <a:rPr lang="ru-RU" sz="2800" b="1">
                <a:solidFill>
                  <a:srgbClr val="0000FF"/>
                </a:solidFill>
                <a:latin typeface="Times New Roman" pitchFamily="18"/>
              </a:rPr>
              <a:t>Что же это за девица:</a:t>
            </a:r>
          </a:p>
          <a:p>
            <a:pPr lvl="0" algn="l">
              <a:buNone/>
            </a:pPr>
            <a:r>
              <a:rPr lang="ru-RU" sz="2800" b="1">
                <a:solidFill>
                  <a:srgbClr val="0000FF"/>
                </a:solidFill>
                <a:latin typeface="Times New Roman" pitchFamily="18"/>
              </a:rPr>
              <a:t>Не швея,не мастерица,</a:t>
            </a:r>
          </a:p>
          <a:p>
            <a:pPr lvl="0" algn="l">
              <a:buNone/>
            </a:pPr>
            <a:r>
              <a:rPr lang="ru-RU" sz="2800" b="1">
                <a:solidFill>
                  <a:srgbClr val="0000FF"/>
                </a:solidFill>
                <a:latin typeface="Times New Roman" pitchFamily="18"/>
              </a:rPr>
              <a:t>Ничего сама не шьет,</a:t>
            </a:r>
          </a:p>
          <a:p>
            <a:pPr lvl="0" algn="l">
              <a:buNone/>
            </a:pPr>
            <a:r>
              <a:rPr lang="ru-RU" sz="2800" b="1">
                <a:solidFill>
                  <a:srgbClr val="0000FF"/>
                </a:solidFill>
                <a:latin typeface="Times New Roman" pitchFamily="18"/>
              </a:rPr>
              <a:t>А в иголках круглый год.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66160" y="216000"/>
            <a:ext cx="3165839" cy="3960000"/>
          </a:xfrm>
        </p:spPr>
      </p:pic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1368000" y="2959920"/>
            <a:ext cx="4426560" cy="4384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ru-RU" b="1">
                <a:solidFill>
                  <a:srgbClr val="DD4814"/>
                </a:solidFill>
                <a:latin typeface="Times New Roman" pitchFamily="18"/>
              </a:rPr>
              <a:t>Полосатый, но не зебра,</a:t>
            </a:r>
          </a:p>
          <a:p>
            <a:pPr lvl="0">
              <a:buNone/>
            </a:pPr>
            <a:r>
              <a:rPr lang="ru-RU" b="1">
                <a:solidFill>
                  <a:srgbClr val="DD4814"/>
                </a:solidFill>
                <a:latin typeface="Times New Roman" pitchFamily="18"/>
              </a:rPr>
              <a:t>И знаком вам всем, наверное,</a:t>
            </a:r>
          </a:p>
          <a:p>
            <a:pPr lvl="0">
              <a:buNone/>
            </a:pPr>
            <a:r>
              <a:rPr lang="ru-RU" b="1">
                <a:solidFill>
                  <a:srgbClr val="DD4814"/>
                </a:solidFill>
                <a:latin typeface="Times New Roman" pitchFamily="18"/>
              </a:rPr>
              <a:t>Хвост красивый,</a:t>
            </a:r>
          </a:p>
          <a:p>
            <a:pPr lvl="0">
              <a:buNone/>
            </a:pPr>
            <a:r>
              <a:rPr lang="ru-RU" b="1">
                <a:solidFill>
                  <a:srgbClr val="DD4814"/>
                </a:solidFill>
                <a:latin typeface="Times New Roman" pitchFamily="18"/>
              </a:rPr>
              <a:t>Шерсть блестит,</a:t>
            </a:r>
          </a:p>
          <a:p>
            <a:pPr lvl="0">
              <a:buNone/>
            </a:pPr>
            <a:r>
              <a:rPr lang="ru-RU" b="1">
                <a:solidFill>
                  <a:srgbClr val="DD4814"/>
                </a:solidFill>
                <a:latin typeface="Times New Roman" pitchFamily="18"/>
              </a:rPr>
              <a:t>Избегаю суеты.</a:t>
            </a:r>
          </a:p>
          <a:p>
            <a:pPr lvl="0">
              <a:buNone/>
            </a:pPr>
            <a:r>
              <a:rPr lang="ru-RU" b="1">
                <a:solidFill>
                  <a:srgbClr val="DD4814"/>
                </a:solidFill>
                <a:latin typeface="Times New Roman" pitchFamily="18"/>
              </a:rPr>
              <a:t>И в лесу наш брат живет,</a:t>
            </a:r>
          </a:p>
          <a:p>
            <a:pPr lvl="0">
              <a:buNone/>
            </a:pPr>
            <a:r>
              <a:rPr lang="ru-RU" b="1">
                <a:solidFill>
                  <a:srgbClr val="DD4814"/>
                </a:solidFill>
                <a:latin typeface="Times New Roman" pitchFamily="18"/>
              </a:rPr>
              <a:t>А зовут меня –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36000" y="4074120"/>
            <a:ext cx="3655440" cy="3125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лилиния 5"/>
          <p:cNvSpPr/>
          <p:nvPr/>
        </p:nvSpPr>
        <p:spPr>
          <a:xfrm>
            <a:off x="4536000" y="503999"/>
            <a:ext cx="503999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33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040000" y="503999"/>
            <a:ext cx="503999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3333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544000" y="503999"/>
            <a:ext cx="503999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4320000" y="6623999"/>
            <a:ext cx="432000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00"/>
          </a:solidFill>
          <a:ln w="0">
            <a:solidFill>
              <a:srgbClr val="579D1C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752000" y="6623999"/>
            <a:ext cx="432000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5184000" y="6623999"/>
            <a:ext cx="432000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616000" y="6623999"/>
            <a:ext cx="432000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3333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6048000" y="6623999"/>
            <a:ext cx="432000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503999" y="943920"/>
            <a:ext cx="4426560" cy="4384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ru-RU" sz="5400" b="1">
                <a:latin typeface="Times New Roman" pitchFamily="18"/>
              </a:rPr>
              <a:t>Енот жуёт, жуёт енот,</a:t>
            </a:r>
            <a:br>
              <a:rPr lang="ru-RU" sz="5400" b="1">
                <a:latin typeface="Times New Roman" pitchFamily="18"/>
              </a:rPr>
            </a:br>
            <a:r>
              <a:rPr lang="ru-RU" sz="5400" b="1">
                <a:latin typeface="Times New Roman" pitchFamily="18"/>
              </a:rPr>
              <a:t>Ежевику он жуёт,</a:t>
            </a:r>
            <a:br>
              <a:rPr lang="ru-RU" sz="5400" b="1">
                <a:latin typeface="Times New Roman" pitchFamily="18"/>
              </a:rPr>
            </a:br>
            <a:r>
              <a:rPr lang="ru-RU" sz="5400" b="1">
                <a:latin typeface="Times New Roman" pitchFamily="18"/>
              </a:rPr>
              <a:t>И на розовой стене </a:t>
            </a:r>
            <a:br>
              <a:rPr lang="ru-RU" sz="5400" b="1">
                <a:latin typeface="Times New Roman" pitchFamily="18"/>
              </a:rPr>
            </a:br>
            <a:r>
              <a:rPr lang="ru-RU" sz="5400" b="1">
                <a:latin typeface="Times New Roman" pitchFamily="18"/>
              </a:rPr>
              <a:t>Он рисует букву ...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30560" y="943920"/>
            <a:ext cx="4626720" cy="582408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397440" y="727919"/>
            <a:ext cx="9034560" cy="3016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lvl="0" algn="l">
              <a:buChar char=""/>
            </a:pPr>
            <a:r>
              <a:rPr lang="ru-RU" sz="2200" b="1">
                <a:solidFill>
                  <a:srgbClr val="FF420E"/>
                </a:solidFill>
                <a:latin typeface="Times New Roman" pitchFamily="18"/>
              </a:rPr>
              <a:t>На дворе – такая жалость! –</a:t>
            </a:r>
            <a:br>
              <a:rPr lang="ru-RU" sz="2200" b="1">
                <a:solidFill>
                  <a:srgbClr val="FF420E"/>
                </a:solidFill>
                <a:latin typeface="Times New Roman" pitchFamily="18"/>
              </a:rPr>
            </a:br>
            <a:r>
              <a:rPr lang="ru-RU" sz="2200" b="1">
                <a:solidFill>
                  <a:srgbClr val="FF420E"/>
                </a:solidFill>
                <a:latin typeface="Times New Roman" pitchFamily="18"/>
              </a:rPr>
              <a:t>Наша лесенка сломалась.</a:t>
            </a:r>
            <a:br>
              <a:rPr lang="ru-RU" sz="2200" b="1">
                <a:solidFill>
                  <a:srgbClr val="FF420E"/>
                </a:solidFill>
                <a:latin typeface="Times New Roman" pitchFamily="18"/>
              </a:rPr>
            </a:br>
            <a:r>
              <a:rPr lang="ru-RU" sz="2200" b="1">
                <a:solidFill>
                  <a:srgbClr val="FF420E"/>
                </a:solidFill>
                <a:latin typeface="Times New Roman" pitchFamily="18"/>
              </a:rPr>
              <a:t>Наша лесенка сломалась,</a:t>
            </a:r>
            <a:br>
              <a:rPr lang="ru-RU" sz="2200" b="1">
                <a:solidFill>
                  <a:srgbClr val="FF420E"/>
                </a:solidFill>
                <a:latin typeface="Times New Roman" pitchFamily="18"/>
              </a:rPr>
            </a:br>
            <a:r>
              <a:rPr lang="ru-RU" sz="2200" b="1">
                <a:solidFill>
                  <a:srgbClr val="FF420E"/>
                </a:solidFill>
                <a:latin typeface="Times New Roman" pitchFamily="18"/>
              </a:rPr>
              <a:t>Буква Е зато осталась.</a:t>
            </a:r>
          </a:p>
          <a:p>
            <a:pPr lvl="0" algn="l">
              <a:buNone/>
            </a:pPr>
            <a:endParaRPr lang="ru-RU" b="1">
              <a:solidFill>
                <a:srgbClr val="0066CC"/>
              </a:solidFill>
              <a:latin typeface="Times New Roman" pitchFamily="18"/>
            </a:endParaRPr>
          </a:p>
          <a:p>
            <a:pPr lvl="0" algn="l">
              <a:buNone/>
            </a:pPr>
            <a:endParaRPr lang="ru-RU">
              <a:solidFill>
                <a:srgbClr val="009933"/>
              </a:solidFill>
              <a:latin typeface="Times New Roman" pitchFamily="18"/>
            </a:endParaRPr>
          </a:p>
          <a:p>
            <a:pPr lvl="0" algn="l">
              <a:buNone/>
            </a:pPr>
            <a:endParaRPr lang="ru-RU">
              <a:latin typeface="Times New Roman" pitchFamily="18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832000" y="295920"/>
            <a:ext cx="4426560" cy="4384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ru-RU" b="1">
                <a:solidFill>
                  <a:srgbClr val="3399FF"/>
                </a:solidFill>
                <a:latin typeface="Times New Roman" pitchFamily="18"/>
              </a:rPr>
              <a:t>Е на грядке пригодилась –</a:t>
            </a:r>
          </a:p>
          <a:p>
            <a:pPr lvl="0">
              <a:buNone/>
            </a:pPr>
            <a:r>
              <a:rPr lang="ru-RU" b="1">
                <a:solidFill>
                  <a:srgbClr val="3399FF"/>
                </a:solidFill>
                <a:latin typeface="Times New Roman" pitchFamily="18"/>
              </a:rPr>
              <a:t>Вместо грабель потрудилась.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68000" y="2520000"/>
            <a:ext cx="6983999" cy="2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0000" y="5040000"/>
            <a:ext cx="1999800" cy="228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983999" y="4968000"/>
            <a:ext cx="2376000" cy="230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b="1">
                <a:solidFill>
                  <a:srgbClr val="FF3333"/>
                </a:solidFill>
                <a:latin typeface="Times New Roman" pitchFamily="18"/>
              </a:rPr>
              <a:t>Поговорим с буквой Е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53440" y="1728000"/>
            <a:ext cx="4426560" cy="5256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ru-RU">
                <a:solidFill>
                  <a:srgbClr val="000000"/>
                </a:solidFill>
                <a:latin typeface="Times New Roman" pitchFamily="18"/>
              </a:rPr>
              <a:t>Однажды букве Е стали задавать вопросы, а она на них отвечала:</a:t>
            </a:r>
          </a:p>
          <a:p>
            <a:pPr lvl="0">
              <a:buChar char="•"/>
            </a:pPr>
            <a:r>
              <a:rPr lang="ru-RU">
                <a:solidFill>
                  <a:srgbClr val="00CC00"/>
                </a:solidFill>
                <a:latin typeface="Times New Roman" pitchFamily="18"/>
              </a:rPr>
              <a:t>Какие деревья ты знаешь?  </a:t>
            </a:r>
          </a:p>
          <a:p>
            <a:pPr lvl="0">
              <a:buChar char="•"/>
            </a:pPr>
            <a:r>
              <a:rPr lang="ru-RU">
                <a:solidFill>
                  <a:srgbClr val="3399FF"/>
                </a:solidFill>
                <a:latin typeface="Times New Roman" pitchFamily="18"/>
              </a:rPr>
              <a:t>Какие животных ты знаешь?</a:t>
            </a:r>
          </a:p>
          <a:p>
            <a:pPr lvl="0">
              <a:buChar char="•"/>
            </a:pPr>
            <a:r>
              <a:rPr lang="ru-RU">
                <a:solidFill>
                  <a:srgbClr val="FF00CC"/>
                </a:solidFill>
                <a:latin typeface="Times New Roman" pitchFamily="18"/>
              </a:rPr>
              <a:t>Какие ягоды ты любишь?</a:t>
            </a:r>
          </a:p>
          <a:p>
            <a:pPr lvl="0">
              <a:buChar char="•"/>
            </a:pPr>
            <a:r>
              <a:rPr lang="ru-RU">
                <a:solidFill>
                  <a:srgbClr val="DD4814"/>
                </a:solidFill>
                <a:latin typeface="Times New Roman" pitchFamily="18"/>
              </a:rPr>
              <a:t>В какой стране ты отдыхала?</a:t>
            </a:r>
          </a:p>
          <a:p>
            <a:pPr lvl="0">
              <a:buChar char="•"/>
            </a:pPr>
            <a:r>
              <a:rPr lang="ru-RU">
                <a:solidFill>
                  <a:srgbClr val="FF0000"/>
                </a:solidFill>
                <a:latin typeface="Times New Roman" pitchFamily="18"/>
              </a:rPr>
              <a:t>Каких сказочных существ ты знаешь?  </a:t>
            </a:r>
          </a:p>
          <a:p>
            <a:pPr lvl="0">
              <a:buNone/>
            </a:pPr>
            <a:r>
              <a:rPr lang="ru-RU">
                <a:latin typeface="Times New Roman" pitchFamily="18"/>
              </a:rPr>
              <a:t> 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84000" y="2232000"/>
            <a:ext cx="4426560" cy="4384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lvl="0">
              <a:buNone/>
            </a:pPr>
            <a:endParaRPr lang="ru-RU"/>
          </a:p>
          <a:p>
            <a:pPr lvl="0">
              <a:buNone/>
            </a:pPr>
            <a:r>
              <a:rPr lang="ru-RU">
                <a:latin typeface="Times New Roman" pitchFamily="18"/>
              </a:rPr>
              <a:t>Ель</a:t>
            </a:r>
          </a:p>
          <a:p>
            <a:pPr lvl="0">
              <a:buNone/>
            </a:pPr>
            <a:r>
              <a:rPr lang="ru-RU">
                <a:latin typeface="Times New Roman" pitchFamily="18"/>
              </a:rPr>
              <a:t>Ехидна, енот</a:t>
            </a:r>
          </a:p>
          <a:p>
            <a:pPr lvl="0">
              <a:buNone/>
            </a:pPr>
            <a:r>
              <a:rPr lang="ru-RU">
                <a:latin typeface="Times New Roman" pitchFamily="18"/>
              </a:rPr>
              <a:t>Ежевика</a:t>
            </a:r>
          </a:p>
          <a:p>
            <a:pPr lvl="0">
              <a:buNone/>
            </a:pPr>
            <a:r>
              <a:rPr lang="ru-RU">
                <a:latin typeface="Times New Roman" pitchFamily="18"/>
              </a:rPr>
              <a:t>Египет</a:t>
            </a:r>
          </a:p>
          <a:p>
            <a:pPr lvl="0">
              <a:buNone/>
            </a:pPr>
            <a:r>
              <a:rPr lang="ru-RU">
                <a:latin typeface="Times New Roman" pitchFamily="18"/>
              </a:rPr>
              <a:t>Единорог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0" y="720000"/>
            <a:ext cx="4392000" cy="348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46879" y="3960000"/>
            <a:ext cx="2517120" cy="355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">
            <a:off x="228011" y="238614"/>
            <a:ext cx="9547200" cy="7159679"/>
          </a:xfrm>
        </p:spPr>
      </p:pic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384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defRPr>
            </a:lvl9pPr>
          </a:lstStyle>
          <a:p>
            <a:pPr marL="0" indent="0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>
                <a:latin typeface="Times New Roman" pitchFamily="18"/>
              </a:rPr>
              <a:t>Обведи в кружок предметы которые начинаются на букву Е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" y="1769040"/>
            <a:ext cx="2282760" cy="2910960"/>
          </a:xfrm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00000" y="4968000"/>
            <a:ext cx="188712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50520" y="1653839"/>
            <a:ext cx="3669480" cy="396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736000" y="1563480"/>
            <a:ext cx="3528000" cy="267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671999" y="4237920"/>
            <a:ext cx="2909160" cy="300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88000" y="208800"/>
            <a:ext cx="9431640" cy="180719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600">
                <a:latin typeface="Times New Roman" pitchFamily="18"/>
              </a:rPr>
              <a:t>Раскрась картинку. Кто на ней изображен?</a:t>
            </a:r>
            <a:br>
              <a:rPr lang="ru-RU" sz="2600">
                <a:latin typeface="Times New Roman" pitchFamily="18"/>
              </a:rPr>
            </a:br>
            <a:r>
              <a:rPr lang="ru-RU" sz="2600">
                <a:latin typeface="Times New Roman" pitchFamily="18"/>
              </a:rPr>
              <a:t>Вставь нужную букву в слове</a:t>
            </a:r>
            <a:br>
              <a:rPr lang="ru-RU" sz="2600">
                <a:latin typeface="Times New Roman" pitchFamily="18"/>
              </a:rPr>
            </a:br>
            <a:r>
              <a:rPr lang="ru-RU" sz="4000">
                <a:latin typeface="Times New Roman" pitchFamily="18"/>
              </a:rPr>
              <a:t>..меля</a:t>
            </a:r>
            <a:r>
              <a:rPr lang="ru-RU" sz="2600">
                <a:latin typeface="Times New Roman" pitchFamily="18"/>
              </a:rPr>
              <a:t>.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24000" y="1800000"/>
            <a:ext cx="4824000" cy="5616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151</Words>
  <Application>Microsoft Office PowerPoint</Application>
  <PresentationFormat>Экран (4:3)</PresentationFormat>
  <Paragraphs>34</Paragraphs>
  <Slides>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Обычный</vt:lpstr>
      <vt:lpstr>Буква Ее</vt:lpstr>
      <vt:lpstr>Презентация PowerPoint</vt:lpstr>
      <vt:lpstr>Презентация PowerPoint</vt:lpstr>
      <vt:lpstr>Презентация PowerPoint</vt:lpstr>
      <vt:lpstr>Поговорим с буквой Е</vt:lpstr>
      <vt:lpstr>Презентация PowerPoint</vt:lpstr>
      <vt:lpstr>Обведи в кружок предметы которые начинаются на букву Е</vt:lpstr>
      <vt:lpstr>Раскрась картинку. Кто на ней изображен? Вставь нужную букву в слове ..меля.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Буква Ее</dc:title>
  <dc:creator>Аноним</dc:creator>
  <cp:lastModifiedBy>User</cp:lastModifiedBy>
  <cp:revision>2</cp:revision>
  <dcterms:created xsi:type="dcterms:W3CDTF">2017-01-17T12:09:59Z</dcterms:created>
  <dcterms:modified xsi:type="dcterms:W3CDTF">2017-10-18T09:25:14Z</dcterms:modified>
</cp:coreProperties>
</file>