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5" r:id="rId13"/>
    <p:sldId id="268" r:id="rId14"/>
    <p:sldId id="270" r:id="rId15"/>
    <p:sldId id="269" r:id="rId16"/>
    <p:sldId id="271" r:id="rId17"/>
    <p:sldId id="272" r:id="rId18"/>
    <p:sldId id="274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66"/>
    <a:srgbClr val="FF5050"/>
    <a:srgbClr val="FF66CC"/>
    <a:srgbClr val="99FFCC"/>
    <a:srgbClr val="009999"/>
    <a:srgbClr val="66FFFF"/>
    <a:srgbClr val="6699FF"/>
    <a:srgbClr val="006600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96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B6DE-C4B4-45D0-AEA4-A9A2FBC7FB09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B2AA9-45B2-4A41-8458-967A318AE5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B6DE-C4B4-45D0-AEA4-A9A2FBC7FB09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B2AA9-45B2-4A41-8458-967A318AE5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B6DE-C4B4-45D0-AEA4-A9A2FBC7FB09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B2AA9-45B2-4A41-8458-967A318AE5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B6DE-C4B4-45D0-AEA4-A9A2FBC7FB09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B2AA9-45B2-4A41-8458-967A318AE5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B6DE-C4B4-45D0-AEA4-A9A2FBC7FB09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B2AA9-45B2-4A41-8458-967A318AE5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B6DE-C4B4-45D0-AEA4-A9A2FBC7FB09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B2AA9-45B2-4A41-8458-967A318AE5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B6DE-C4B4-45D0-AEA4-A9A2FBC7FB09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B2AA9-45B2-4A41-8458-967A318AE5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B6DE-C4B4-45D0-AEA4-A9A2FBC7FB09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B2AA9-45B2-4A41-8458-967A318AE5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B6DE-C4B4-45D0-AEA4-A9A2FBC7FB09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B2AA9-45B2-4A41-8458-967A318AE5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B6DE-C4B4-45D0-AEA4-A9A2FBC7FB09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B2AA9-45B2-4A41-8458-967A318AE5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B6DE-C4B4-45D0-AEA4-A9A2FBC7FB09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B2AA9-45B2-4A41-8458-967A318AE5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EB6DE-C4B4-45D0-AEA4-A9A2FBC7FB09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B2AA9-45B2-4A41-8458-967A318AE5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07504" y="1124744"/>
            <a:ext cx="4536504" cy="511256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u="sng" dirty="0" smtClean="0">
                <a:solidFill>
                  <a:srgbClr val="006600"/>
                </a:solidFill>
              </a:rPr>
              <a:t>Астероид </a:t>
            </a:r>
            <a:r>
              <a:rPr lang="ru-RU" sz="2800" dirty="0" smtClean="0"/>
              <a:t>(малая планета) -  сравнительно небольшое каменистое небесное тело, </a:t>
            </a:r>
            <a:r>
              <a:rPr lang="ru-RU" sz="2800" dirty="0" err="1" smtClean="0"/>
              <a:t>множест</a:t>
            </a:r>
            <a:r>
              <a:rPr lang="ru-RU" sz="2800" dirty="0" smtClean="0"/>
              <a:t>-</a:t>
            </a:r>
          </a:p>
          <a:p>
            <a:pPr algn="ctr"/>
            <a:r>
              <a:rPr lang="ru-RU" sz="2800" dirty="0" smtClean="0"/>
              <a:t>во которых обращается вокруг Солнца. Первый астероид, Церера, был обнаружен в 1801; с тех пор их постоянно ищут и регулярно открывают новые.</a:t>
            </a:r>
            <a:endParaRPr lang="ru-RU" sz="2800" dirty="0"/>
          </a:p>
        </p:txBody>
      </p:sp>
      <p:pic>
        <p:nvPicPr>
          <p:cNvPr id="11" name="Picture 4" descr="asteroids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4932040" y="1772816"/>
            <a:ext cx="3980529" cy="3384376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</p:pic>
      <p:sp>
        <p:nvSpPr>
          <p:cNvPr id="13" name="Скругленный прямоугольник 12"/>
          <p:cNvSpPr/>
          <p:nvPr/>
        </p:nvSpPr>
        <p:spPr>
          <a:xfrm>
            <a:off x="2195736" y="0"/>
            <a:ext cx="4392488" cy="76470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Comic Sans MS" pitchFamily="66" charset="0"/>
                <a:ea typeface="+mj-ea"/>
                <a:cs typeface="+mj-cs"/>
              </a:rPr>
              <a:t>Это интересно!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Содержимое 9" descr="3.pn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7308304" y="2708920"/>
            <a:ext cx="1542901" cy="1542901"/>
          </a:xfrm>
        </p:spPr>
      </p:pic>
      <p:sp>
        <p:nvSpPr>
          <p:cNvPr id="7" name="Скругленный прямоугольник 6"/>
          <p:cNvSpPr/>
          <p:nvPr/>
        </p:nvSpPr>
        <p:spPr>
          <a:xfrm>
            <a:off x="323528" y="4653136"/>
            <a:ext cx="8640960" cy="1944216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u="sng" dirty="0" smtClean="0">
                <a:solidFill>
                  <a:srgbClr val="0000FF"/>
                </a:solidFill>
              </a:rPr>
              <a:t>Метеориты </a:t>
            </a:r>
            <a:r>
              <a:rPr lang="ru-RU" sz="2800" dirty="0" smtClean="0"/>
              <a:t>-  камни или куски железа, упавшие на Землю, из межпланетного пространства. Это фрагменты астероидов и комет. Метеориты делят на «упавшие» и «найденные». </a:t>
            </a:r>
            <a:endParaRPr lang="ru-RU" sz="2800" dirty="0"/>
          </a:p>
        </p:txBody>
      </p:sp>
      <p:pic>
        <p:nvPicPr>
          <p:cNvPr id="11" name="Picture 4" descr="метеориты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763688" y="1052736"/>
            <a:ext cx="5442744" cy="3498907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12" name="Скругленный прямоугольник 11"/>
          <p:cNvSpPr/>
          <p:nvPr/>
        </p:nvSpPr>
        <p:spPr>
          <a:xfrm>
            <a:off x="2195736" y="0"/>
            <a:ext cx="4392488" cy="76470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Comic Sans MS" pitchFamily="66" charset="0"/>
                <a:ea typeface="+mj-ea"/>
                <a:cs typeface="+mj-cs"/>
              </a:rPr>
              <a:t>Это интересно!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47664" y="980728"/>
            <a:ext cx="5963956" cy="4032448"/>
          </a:xfrm>
          <a:prstGeom prst="roundRect">
            <a:avLst/>
          </a:prstGeom>
          <a:ln w="38100">
            <a:solidFill>
              <a:schemeClr val="bg1"/>
            </a:solidFill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467544" y="5157192"/>
            <a:ext cx="7632848" cy="1296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Солнце и движущиеся вокруг него</a:t>
            </a:r>
          </a:p>
          <a:p>
            <a:pPr algn="ctr"/>
            <a:r>
              <a:rPr lang="ru-RU" sz="2800" dirty="0" smtClean="0"/>
              <a:t> небесные тела составляют </a:t>
            </a:r>
            <a:r>
              <a:rPr lang="ru-RU" sz="2800" u="sng" dirty="0" smtClean="0">
                <a:solidFill>
                  <a:srgbClr val="C00000"/>
                </a:solidFill>
              </a:rPr>
              <a:t>Солнечную систему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644008" y="1772816"/>
            <a:ext cx="4340374" cy="3251791"/>
          </a:xfrm>
          <a:prstGeom prst="roundRect">
            <a:avLst/>
          </a:prstGeom>
          <a:ln w="38100">
            <a:solidFill>
              <a:schemeClr val="bg1"/>
            </a:solidFill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251520" y="1052736"/>
            <a:ext cx="4248472" cy="5544616"/>
          </a:xfrm>
          <a:prstGeom prst="roundRect">
            <a:avLst/>
          </a:prstGeom>
          <a:solidFill>
            <a:srgbClr val="6699FF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u="sng" dirty="0" smtClean="0">
                <a:solidFill>
                  <a:srgbClr val="002060"/>
                </a:solidFill>
              </a:rPr>
              <a:t>Наша планета Земля – часть Солнечной системы. </a:t>
            </a:r>
          </a:p>
          <a:p>
            <a:pPr algn="ctr"/>
            <a:r>
              <a:rPr lang="ru-RU" sz="2800" dirty="0" smtClean="0"/>
              <a:t>Земля движется вокруг Солнца со скоростью 30 км в секунду. Одновременно вместе с Солнцем она движется среди других звёзд, а вместе с ними – в пространстве Вселенной.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ar129524617693044.pn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699792" y="1916832"/>
            <a:ext cx="3632085" cy="4525963"/>
          </a:xfrm>
        </p:spPr>
      </p:pic>
      <p:sp>
        <p:nvSpPr>
          <p:cNvPr id="4" name="Скругленный прямоугольник 3"/>
          <p:cNvSpPr/>
          <p:nvPr/>
        </p:nvSpPr>
        <p:spPr>
          <a:xfrm>
            <a:off x="395536" y="908720"/>
            <a:ext cx="8280920" cy="76470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Comic Sans MS" pitchFamily="66" charset="0"/>
                <a:ea typeface="+mj-ea"/>
                <a:cs typeface="+mj-cs"/>
              </a:rPr>
              <a:t>Что вам известно о Солнце?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7504" y="2060848"/>
            <a:ext cx="2520280" cy="7920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Небесное тело</a:t>
            </a:r>
            <a:endParaRPr lang="ru-RU" sz="28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444208" y="2924944"/>
            <a:ext cx="2520280" cy="7920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Даёт свет и тепло</a:t>
            </a:r>
            <a:endParaRPr lang="ru-RU" sz="28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528" y="5661248"/>
            <a:ext cx="2520280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Имеет форму шара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окр.pn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51520" y="2132856"/>
            <a:ext cx="2763133" cy="3672408"/>
          </a:xfrm>
        </p:spPr>
      </p:pic>
      <p:sp>
        <p:nvSpPr>
          <p:cNvPr id="4" name="Скругленный прямоугольник 3"/>
          <p:cNvSpPr/>
          <p:nvPr/>
        </p:nvSpPr>
        <p:spPr>
          <a:xfrm>
            <a:off x="1259632" y="908720"/>
            <a:ext cx="6120680" cy="76470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Comic Sans MS" pitchFamily="66" charset="0"/>
                <a:ea typeface="+mj-ea"/>
                <a:cs typeface="+mj-cs"/>
              </a:rPr>
              <a:t>Работа по учебнику.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75856" y="2204864"/>
            <a:ext cx="5616624" cy="136815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ru-RU" sz="2800" dirty="0" smtClean="0"/>
              <a:t>Прочитайте статью на с. 6-7 учебника.</a:t>
            </a:r>
          </a:p>
        </p:txBody>
      </p:sp>
      <p:pic>
        <p:nvPicPr>
          <p:cNvPr id="8" name="Рисунок 7" descr="School_Clip_Art_151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644008" y="3789040"/>
            <a:ext cx="2232248" cy="28066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67544" y="2276872"/>
            <a:ext cx="8280920" cy="4031873"/>
          </a:xfrm>
          <a:prstGeom prst="rect">
            <a:avLst/>
          </a:prstGeom>
          <a:solidFill>
            <a:srgbClr val="99FFCC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0066"/>
                </a:solidFill>
              </a:rPr>
              <a:t>Солнце – ближайшая к Земле </a:t>
            </a:r>
            <a:r>
              <a:rPr lang="ru-RU" sz="3200" dirty="0" smtClean="0">
                <a:solidFill>
                  <a:srgbClr val="000066"/>
                </a:solidFill>
              </a:rPr>
              <a:t>… . </a:t>
            </a:r>
            <a:r>
              <a:rPr lang="ru-RU" sz="3200" dirty="0">
                <a:solidFill>
                  <a:srgbClr val="000066"/>
                </a:solidFill>
              </a:rPr>
              <a:t>Это огромное </a:t>
            </a:r>
            <a:r>
              <a:rPr lang="ru-RU" sz="3200" dirty="0" smtClean="0">
                <a:solidFill>
                  <a:srgbClr val="000066"/>
                </a:solidFill>
              </a:rPr>
              <a:t>… </a:t>
            </a:r>
            <a:r>
              <a:rPr lang="ru-RU" sz="3200" dirty="0">
                <a:solidFill>
                  <a:srgbClr val="000066"/>
                </a:solidFill>
              </a:rPr>
              <a:t>космическое тело. Солнце имеет форму </a:t>
            </a:r>
            <a:r>
              <a:rPr lang="ru-RU" sz="3200" dirty="0" smtClean="0">
                <a:solidFill>
                  <a:srgbClr val="000066"/>
                </a:solidFill>
              </a:rPr>
              <a:t>… . </a:t>
            </a:r>
            <a:r>
              <a:rPr lang="ru-RU" sz="3200" dirty="0">
                <a:solidFill>
                  <a:srgbClr val="000066"/>
                </a:solidFill>
              </a:rPr>
              <a:t>Диаметр Солнца в </a:t>
            </a:r>
            <a:r>
              <a:rPr lang="ru-RU" sz="3200" dirty="0" smtClean="0">
                <a:solidFill>
                  <a:srgbClr val="000066"/>
                </a:solidFill>
              </a:rPr>
              <a:t>… </a:t>
            </a:r>
            <a:r>
              <a:rPr lang="ru-RU" sz="3200" dirty="0">
                <a:solidFill>
                  <a:srgbClr val="000066"/>
                </a:solidFill>
              </a:rPr>
              <a:t>раз больше диаметра Земли. Масса Солнца в </a:t>
            </a:r>
            <a:r>
              <a:rPr lang="ru-RU" sz="3200" dirty="0" smtClean="0">
                <a:solidFill>
                  <a:srgbClr val="000066"/>
                </a:solidFill>
              </a:rPr>
              <a:t>… </a:t>
            </a:r>
            <a:r>
              <a:rPr lang="ru-RU" sz="3200" dirty="0">
                <a:solidFill>
                  <a:srgbClr val="000066"/>
                </a:solidFill>
              </a:rPr>
              <a:t>раз больше массы нашей планеты. Расстояние от Земли до Солнца - </a:t>
            </a:r>
            <a:r>
              <a:rPr lang="ru-RU" sz="3200" dirty="0" smtClean="0">
                <a:solidFill>
                  <a:srgbClr val="000066"/>
                </a:solidFill>
              </a:rPr>
              <a:t>… </a:t>
            </a:r>
            <a:r>
              <a:rPr lang="ru-RU" sz="3200" dirty="0">
                <a:solidFill>
                  <a:srgbClr val="000066"/>
                </a:solidFill>
              </a:rPr>
              <a:t>километров. Температура на поверхности Солнца - </a:t>
            </a:r>
            <a:r>
              <a:rPr lang="ru-RU" sz="3200" dirty="0" smtClean="0">
                <a:solidFill>
                  <a:srgbClr val="000066"/>
                </a:solidFill>
              </a:rPr>
              <a:t>… </a:t>
            </a:r>
            <a:r>
              <a:rPr lang="ru-RU" sz="3200" dirty="0">
                <a:solidFill>
                  <a:srgbClr val="000066"/>
                </a:solidFill>
              </a:rPr>
              <a:t>градусов, а в его центре - </a:t>
            </a:r>
            <a:r>
              <a:rPr lang="ru-RU" sz="3200" dirty="0" smtClean="0">
                <a:solidFill>
                  <a:srgbClr val="000066"/>
                </a:solidFill>
              </a:rPr>
              <a:t>…градусов</a:t>
            </a:r>
            <a:r>
              <a:rPr lang="ru-RU" sz="3200" dirty="0">
                <a:solidFill>
                  <a:srgbClr val="000066"/>
                </a:solidFill>
              </a:rPr>
              <a:t>.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55576" y="1052736"/>
            <a:ext cx="7704856" cy="1055608"/>
          </a:xfrm>
          <a:prstGeom prst="roundRect">
            <a:avLst/>
          </a:prstGeom>
          <a:solidFill>
            <a:srgbClr val="009999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 algn="ctr"/>
            <a:r>
              <a:rPr lang="ru-RU" sz="2800" dirty="0" smtClean="0"/>
              <a:t>Вставьте в текст недостающие данные. </a:t>
            </a:r>
          </a:p>
          <a:p>
            <a:pPr marL="342900" indent="-342900" algn="ctr"/>
            <a:r>
              <a:rPr lang="ru-RU" sz="2800" dirty="0" smtClean="0"/>
              <a:t>Слова записывайте на листочке в столбик.</a:t>
            </a:r>
            <a:endParaRPr lang="ru-RU" sz="2800" dirty="0"/>
          </a:p>
        </p:txBody>
      </p:sp>
      <p:pic>
        <p:nvPicPr>
          <p:cNvPr id="7" name="Содержимое 6" descr="к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028384" y="5085184"/>
            <a:ext cx="735892" cy="1196753"/>
          </a:xfrm>
        </p:spPr>
      </p:pic>
      <p:pic>
        <p:nvPicPr>
          <p:cNvPr id="8" name="Рисунок 7" descr="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-324544" y="4581128"/>
            <a:ext cx="2160240" cy="216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Рисунок3y.pn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 flipH="1">
            <a:off x="0" y="4653136"/>
            <a:ext cx="1722176" cy="1676856"/>
          </a:xfrm>
        </p:spPr>
      </p:pic>
      <p:sp>
        <p:nvSpPr>
          <p:cNvPr id="4" name="Скругленный прямоугольник 3"/>
          <p:cNvSpPr/>
          <p:nvPr/>
        </p:nvSpPr>
        <p:spPr>
          <a:xfrm>
            <a:off x="2123728" y="1772816"/>
            <a:ext cx="4572000" cy="4460796"/>
          </a:xfrm>
          <a:prstGeom prst="roundRect">
            <a:avLst/>
          </a:prstGeom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ru-RU" sz="3200" b="1" i="1" dirty="0" smtClean="0">
                <a:solidFill>
                  <a:srgbClr val="000066"/>
                </a:solidFill>
              </a:rPr>
              <a:t>звезда 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3200" b="1" i="1" dirty="0" smtClean="0">
                <a:solidFill>
                  <a:srgbClr val="000066"/>
                </a:solidFill>
              </a:rPr>
              <a:t>раскалённое 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3200" b="1" i="1" dirty="0" smtClean="0">
                <a:solidFill>
                  <a:srgbClr val="000066"/>
                </a:solidFill>
              </a:rPr>
              <a:t>шара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3200" b="1" i="1" dirty="0" smtClean="0">
                <a:solidFill>
                  <a:srgbClr val="000066"/>
                </a:solidFill>
              </a:rPr>
              <a:t>109 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3200" b="1" i="1" dirty="0" smtClean="0">
                <a:solidFill>
                  <a:srgbClr val="000066"/>
                </a:solidFill>
              </a:rPr>
              <a:t>330 тысяч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3200" b="1" i="1" dirty="0" smtClean="0">
                <a:solidFill>
                  <a:srgbClr val="000066"/>
                </a:solidFill>
              </a:rPr>
              <a:t> 150 миллионов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3200" b="1" i="1" dirty="0" smtClean="0">
                <a:solidFill>
                  <a:srgbClr val="000066"/>
                </a:solidFill>
              </a:rPr>
              <a:t> 6 тысяч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3200" b="1" i="1" dirty="0" smtClean="0">
                <a:solidFill>
                  <a:srgbClr val="000066"/>
                </a:solidFill>
              </a:rPr>
              <a:t>15 – 20 миллионов </a:t>
            </a:r>
            <a:endParaRPr lang="ru-RU" sz="3200" b="1" i="1" dirty="0">
              <a:solidFill>
                <a:srgbClr val="000066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55776" y="980728"/>
            <a:ext cx="3600400" cy="57888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 algn="ctr"/>
            <a:r>
              <a:rPr lang="ru-RU" sz="2800" dirty="0" smtClean="0"/>
              <a:t>Проверь себя: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/>
          <a:lstStyle/>
          <a:p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032000"/>
            <a:ext cx="8229600" cy="3484563"/>
          </a:xfrm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Font typeface="Times New Roman" pitchFamily="18" charset="0"/>
              <a:buNone/>
            </a:pPr>
            <a:endParaRPr lang="ru-RU">
              <a:solidFill>
                <a:srgbClr val="FF0066"/>
              </a:solidFill>
              <a:latin typeface="Comic Sans MS" pitchFamily="66" charset="0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1979712" y="2060849"/>
            <a:ext cx="5904656" cy="33843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spcBef>
                <a:spcPct val="20000"/>
              </a:spcBef>
              <a:buFontTx/>
              <a:buAutoNum type="arabicPeriod"/>
            </a:pPr>
            <a:r>
              <a:rPr lang="ru-RU" sz="2800" dirty="0" smtClean="0">
                <a:solidFill>
                  <a:srgbClr val="006600"/>
                </a:solidFill>
              </a:rPr>
              <a:t>Что изучает астрономия?</a:t>
            </a:r>
            <a:endParaRPr lang="ru-RU" sz="2800" dirty="0">
              <a:solidFill>
                <a:srgbClr val="006600"/>
              </a:solidFill>
            </a:endParaRPr>
          </a:p>
          <a:p>
            <a:pPr marL="609600" indent="-609600">
              <a:spcBef>
                <a:spcPct val="20000"/>
              </a:spcBef>
              <a:buAutoNum type="arabicPeriod" startAt="2"/>
            </a:pPr>
            <a:r>
              <a:rPr lang="ru-RU" sz="2800" dirty="0" smtClean="0">
                <a:solidFill>
                  <a:srgbClr val="FF0066"/>
                </a:solidFill>
              </a:rPr>
              <a:t>Приведите примеры небесных тел.</a:t>
            </a:r>
          </a:p>
          <a:p>
            <a:pPr marL="609600" indent="-609600">
              <a:spcBef>
                <a:spcPct val="20000"/>
              </a:spcBef>
              <a:buAutoNum type="arabicPeriod" startAt="2"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Что такое Солнечная система?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  <a:p>
            <a:pPr marL="609600" indent="-609600">
              <a:spcBef>
                <a:spcPct val="20000"/>
              </a:spcBef>
            </a:pPr>
            <a:r>
              <a:rPr lang="ru-RU" sz="2800" dirty="0" smtClean="0">
                <a:solidFill>
                  <a:srgbClr val="0000CC"/>
                </a:solidFill>
              </a:rPr>
              <a:t>4.    Как наблюдать за Солнцем, чтобы не испортить зрение?</a:t>
            </a:r>
          </a:p>
          <a:p>
            <a:pPr marL="609600" indent="-609600">
              <a:spcBef>
                <a:spcPct val="20000"/>
              </a:spcBef>
              <a:buFontTx/>
              <a:buAutoNum type="arabicPeriod" startAt="3"/>
            </a:pPr>
            <a:endParaRPr lang="ru-RU" sz="2800" dirty="0">
              <a:solidFill>
                <a:srgbClr val="0000CC"/>
              </a:solidFill>
            </a:endParaRPr>
          </a:p>
          <a:p>
            <a:pPr marL="609600" indent="-609600">
              <a:spcBef>
                <a:spcPct val="20000"/>
              </a:spcBef>
            </a:pPr>
            <a:endParaRPr lang="ru-RU" sz="2800" dirty="0">
              <a:solidFill>
                <a:srgbClr val="A50021"/>
              </a:solidFill>
            </a:endParaRPr>
          </a:p>
          <a:p>
            <a:pPr marL="609600" indent="-609600">
              <a:spcBef>
                <a:spcPct val="20000"/>
              </a:spcBef>
            </a:pPr>
            <a:endParaRPr lang="ru-RU" sz="2800" dirty="0">
              <a:solidFill>
                <a:srgbClr val="FF0066"/>
              </a:solidFill>
            </a:endParaRPr>
          </a:p>
          <a:p>
            <a:pPr marL="609600" indent="-609600">
              <a:spcBef>
                <a:spcPct val="20000"/>
              </a:spcBef>
            </a:pPr>
            <a:endParaRPr lang="ru-RU" sz="2800" dirty="0">
              <a:solidFill>
                <a:srgbClr val="FF0066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63688" y="908720"/>
            <a:ext cx="6120680" cy="76470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Comic Sans MS" pitchFamily="66" charset="0"/>
                <a:ea typeface="+mj-ea"/>
                <a:cs typeface="+mj-cs"/>
              </a:rPr>
              <a:t>Подведём итоги: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0" y="4135190"/>
            <a:ext cx="3816424" cy="2722810"/>
            <a:chOff x="251520" y="1988840"/>
            <a:chExt cx="3387549" cy="2506786"/>
          </a:xfrm>
        </p:grpSpPr>
        <p:pic>
          <p:nvPicPr>
            <p:cNvPr id="9" name="Рисунок 8" descr="0_80302_a3fba2ca_XL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1520" y="1988840"/>
              <a:ext cx="3387549" cy="2506786"/>
            </a:xfrm>
            <a:prstGeom prst="rect">
              <a:avLst/>
            </a:prstGeom>
          </p:spPr>
        </p:pic>
        <p:pic>
          <p:nvPicPr>
            <p:cNvPr id="10" name="Рисунок 9" descr="окр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03720" y="3359848"/>
              <a:ext cx="648000" cy="86124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v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76672"/>
            <a:ext cx="8947362" cy="5904656"/>
          </a:xfrm>
        </p:spPr>
      </p:pic>
      <p:sp>
        <p:nvSpPr>
          <p:cNvPr id="5" name="Прямоугольник 4"/>
          <p:cNvSpPr/>
          <p:nvPr/>
        </p:nvSpPr>
        <p:spPr>
          <a:xfrm>
            <a:off x="323528" y="1917061"/>
            <a:ext cx="4572000" cy="2376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Климанова </a:t>
            </a:r>
          </a:p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Наталья Сергеевна</a:t>
            </a:r>
          </a:p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800" dirty="0" smtClean="0">
                <a:solidFill>
                  <a:srgbClr val="0000FF"/>
                </a:solidFill>
                <a:latin typeface="Monotype Corsiva" pitchFamily="66" charset="0"/>
              </a:rPr>
              <a:t>учитель </a:t>
            </a:r>
          </a:p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800" dirty="0" smtClean="0">
                <a:solidFill>
                  <a:srgbClr val="0000FF"/>
                </a:solidFill>
                <a:latin typeface="Monotype Corsiva" pitchFamily="66" charset="0"/>
              </a:rPr>
              <a:t>начальных классов </a:t>
            </a:r>
          </a:p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800" dirty="0" smtClean="0">
                <a:solidFill>
                  <a:srgbClr val="0000FF"/>
                </a:solidFill>
                <a:latin typeface="Monotype Corsiva" pitchFamily="66" charset="0"/>
              </a:rPr>
              <a:t>ГБОУ СОШ №1351</a:t>
            </a:r>
          </a:p>
        </p:txBody>
      </p:sp>
      <p:pic>
        <p:nvPicPr>
          <p:cNvPr id="7" name="Рисунок 6" descr="Рисунок1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3501008"/>
            <a:ext cx="1362645" cy="12671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м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563888" y="1268760"/>
            <a:ext cx="1489323" cy="190526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539552" y="3717032"/>
            <a:ext cx="7524328" cy="1296144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3200" dirty="0" smtClean="0">
                <a:solidFill>
                  <a:schemeClr val="bg1"/>
                </a:solidFill>
                <a:latin typeface="Comic Sans MS" pitchFamily="66" charset="0"/>
              </a:rPr>
              <a:t>Кто такие астрономы и что такое астрономия?</a:t>
            </a:r>
            <a:endParaRPr lang="ru-RU" sz="3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95736" y="0"/>
            <a:ext cx="4392488" cy="76470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bg1"/>
                </a:solidFill>
                <a:latin typeface="Comic Sans MS" pitchFamily="66" charset="0"/>
                <a:ea typeface="+mj-ea"/>
                <a:cs typeface="+mj-cs"/>
              </a:rPr>
              <a:t>Подумай!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2" name="Рисунок 11" descr="FTQ2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228184" y="1412776"/>
            <a:ext cx="1672247" cy="2069406"/>
          </a:xfrm>
          <a:prstGeom prst="rect">
            <a:avLst/>
          </a:prstGeom>
        </p:spPr>
      </p:pic>
      <p:pic>
        <p:nvPicPr>
          <p:cNvPr id="13" name="Рисунок 12" descr="FTQ2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>
            <a:off x="1002148" y="1340768"/>
            <a:ext cx="1697643" cy="2100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.gif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95536" y="1124744"/>
            <a:ext cx="1057275" cy="1190625"/>
          </a:xfrm>
        </p:spPr>
      </p:pic>
      <p:sp>
        <p:nvSpPr>
          <p:cNvPr id="5" name="Скругленный прямоугольник 4"/>
          <p:cNvSpPr/>
          <p:nvPr/>
        </p:nvSpPr>
        <p:spPr>
          <a:xfrm>
            <a:off x="1691680" y="980728"/>
            <a:ext cx="7056784" cy="1728192"/>
          </a:xfrm>
          <a:prstGeom prst="roundRect">
            <a:avLst/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Слово </a:t>
            </a:r>
            <a:r>
              <a:rPr lang="ru-RU" sz="32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«астрономия» </a:t>
            </a:r>
            <a:r>
              <a:rPr lang="ru-RU" sz="3200" dirty="0" smtClean="0"/>
              <a:t>происходит от двух греческих слов: - </a:t>
            </a:r>
          </a:p>
          <a:p>
            <a:pPr algn="ctr"/>
            <a:r>
              <a:rPr lang="ru-RU" sz="3200" u="sng" dirty="0" smtClean="0">
                <a:solidFill>
                  <a:srgbClr val="7030A0"/>
                </a:solidFill>
              </a:rPr>
              <a:t>«</a:t>
            </a:r>
            <a:r>
              <a:rPr lang="ru-RU" sz="3200" u="sng" dirty="0" err="1" smtClean="0">
                <a:solidFill>
                  <a:srgbClr val="7030A0"/>
                </a:solidFill>
              </a:rPr>
              <a:t>астрон</a:t>
            </a:r>
            <a:r>
              <a:rPr lang="ru-RU" sz="3200" u="sng" dirty="0" smtClean="0">
                <a:solidFill>
                  <a:srgbClr val="7030A0"/>
                </a:solidFill>
              </a:rPr>
              <a:t>» </a:t>
            </a:r>
            <a:r>
              <a:rPr lang="ru-RU" sz="3200" dirty="0" smtClean="0"/>
              <a:t>– звезда и </a:t>
            </a:r>
            <a:r>
              <a:rPr lang="ru-RU" sz="3200" u="sng" dirty="0" smtClean="0">
                <a:solidFill>
                  <a:srgbClr val="006600"/>
                </a:solidFill>
              </a:rPr>
              <a:t>«</a:t>
            </a:r>
            <a:r>
              <a:rPr lang="ru-RU" sz="3200" u="sng" dirty="0" err="1" smtClean="0">
                <a:solidFill>
                  <a:srgbClr val="006600"/>
                </a:solidFill>
              </a:rPr>
              <a:t>номос</a:t>
            </a:r>
            <a:r>
              <a:rPr lang="ru-RU" sz="3200" u="sng" dirty="0" smtClean="0">
                <a:solidFill>
                  <a:srgbClr val="006600"/>
                </a:solidFill>
              </a:rPr>
              <a:t>» </a:t>
            </a:r>
            <a:r>
              <a:rPr lang="ru-RU" sz="3200" dirty="0" smtClean="0"/>
              <a:t>– закон. </a:t>
            </a:r>
            <a:endParaRPr lang="ru-RU" sz="3200" dirty="0"/>
          </a:p>
        </p:txBody>
      </p:sp>
      <p:pic>
        <p:nvPicPr>
          <p:cNvPr id="8" name="Рисунок 7" descr="103176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7504" y="2924944"/>
            <a:ext cx="1616968" cy="2093974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835696" y="3212976"/>
            <a:ext cx="6912768" cy="1584176"/>
          </a:xfrm>
          <a:prstGeom prst="roundRect">
            <a:avLst/>
          </a:prstGeom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i="1" u="sng" dirty="0" smtClean="0">
                <a:solidFill>
                  <a:srgbClr val="00B050"/>
                </a:solidFill>
              </a:rPr>
              <a:t>Астрономия </a:t>
            </a:r>
            <a:r>
              <a:rPr lang="ru-RU" sz="3200" dirty="0" smtClean="0"/>
              <a:t>– наука о космических телах, образуемых ими системах и о Вселенной в целом.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979712" y="5373216"/>
            <a:ext cx="5976664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i="1" u="sng" dirty="0" smtClean="0">
                <a:solidFill>
                  <a:schemeClr val="accent6">
                    <a:lumMod val="75000"/>
                  </a:schemeClr>
                </a:solidFill>
              </a:rPr>
              <a:t>Астроном</a:t>
            </a:r>
            <a:r>
              <a:rPr lang="ru-RU" sz="3200" dirty="0" smtClean="0"/>
              <a:t> – специалист по астрономии.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6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323528" y="1412776"/>
            <a:ext cx="2371605" cy="452596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4" name="Скругленный прямоугольник 3"/>
          <p:cNvSpPr/>
          <p:nvPr/>
        </p:nvSpPr>
        <p:spPr>
          <a:xfrm>
            <a:off x="2915816" y="1700808"/>
            <a:ext cx="6012160" cy="31683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Астрономия – самая древняя из наук. Первых астрономов называли </a:t>
            </a:r>
            <a:r>
              <a:rPr lang="ru-RU" sz="2800" u="sng" dirty="0" smtClean="0">
                <a:solidFill>
                  <a:srgbClr val="C00000"/>
                </a:solidFill>
              </a:rPr>
              <a:t>звездочётами</a:t>
            </a:r>
            <a:r>
              <a:rPr lang="ru-RU" sz="2800" dirty="0" smtClean="0"/>
              <a:t>. Известно, что даже пещерные люди наблюдали звёздное небо, потому что на стенах пещер  найдены его рисунки.</a:t>
            </a:r>
            <a:endParaRPr lang="ru-RU" sz="2800" dirty="0"/>
          </a:p>
        </p:txBody>
      </p:sp>
      <p:pic>
        <p:nvPicPr>
          <p:cNvPr id="6" name="Рисунок 5" descr="5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588224" y="4365104"/>
            <a:ext cx="2348880" cy="2348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980728"/>
            <a:ext cx="8352928" cy="17281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Гораздо позднее на помощь астрономам приходят приборы. Так выглядят телескопы прошлого и настоящего.</a:t>
            </a:r>
            <a:endParaRPr lang="ru-RU" sz="2800" dirty="0"/>
          </a:p>
        </p:txBody>
      </p:sp>
      <p:pic>
        <p:nvPicPr>
          <p:cNvPr id="6" name="Рисунок 5" descr="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699792" y="2981874"/>
            <a:ext cx="2835027" cy="3471462"/>
          </a:xfrm>
          <a:prstGeom prst="round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8" name="Рисунок 7" descr="8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51520" y="3006982"/>
            <a:ext cx="2218683" cy="3446354"/>
          </a:xfrm>
          <a:prstGeom prst="round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2" name="Рисунок 11" descr="9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724128" y="3573016"/>
            <a:ext cx="3275856" cy="2456892"/>
          </a:xfrm>
          <a:prstGeom prst="roundRect">
            <a:avLst/>
          </a:prstGeom>
          <a:ln w="381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1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445021" y="2348880"/>
            <a:ext cx="6151315" cy="4085080"/>
          </a:xfrm>
          <a:prstGeom prst="roundRect">
            <a:avLst/>
          </a:prstGeom>
          <a:ln w="38100">
            <a:solidFill>
              <a:schemeClr val="bg1"/>
            </a:solidFill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683568" y="1052736"/>
            <a:ext cx="7524328" cy="108012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800" dirty="0" smtClean="0">
                <a:solidFill>
                  <a:schemeClr val="bg1"/>
                </a:solidFill>
                <a:latin typeface="Comic Sans MS" pitchFamily="66" charset="0"/>
              </a:rPr>
              <a:t>С точки зрения астрономов </a:t>
            </a:r>
            <a:r>
              <a:rPr lang="ru-RU" sz="2800" u="sng" dirty="0" smtClean="0">
                <a:solidFill>
                  <a:schemeClr val="bg1"/>
                </a:solidFill>
                <a:latin typeface="Comic Sans MS" pitchFamily="66" charset="0"/>
              </a:rPr>
              <a:t>мир – это Вселенная или космос.</a:t>
            </a:r>
            <a:endParaRPr lang="ru-RU" sz="2800" u="sng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87824" y="2348880"/>
            <a:ext cx="28568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  <a:latin typeface="Comic Sans MS" pitchFamily="66" charset="0"/>
                <a:ea typeface="+mj-ea"/>
                <a:cs typeface="+mj-cs"/>
              </a:rPr>
              <a:t>Подумай!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м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3573016"/>
            <a:ext cx="1489323" cy="1905260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1403648" y="5805264"/>
            <a:ext cx="6264696" cy="77038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Comic Sans MS" pitchFamily="66" charset="0"/>
              </a:rPr>
              <a:t>Как возникла Вселенная?</a:t>
            </a:r>
            <a:endParaRPr lang="ru-RU" sz="32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1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467544" y="476672"/>
            <a:ext cx="3816424" cy="2520280"/>
          </a:xfrm>
          <a:prstGeom prst="roundRect">
            <a:avLst/>
          </a:prstGeom>
          <a:ln w="38100">
            <a:solidFill>
              <a:schemeClr val="bg1"/>
            </a:solidFill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107504" y="3284984"/>
            <a:ext cx="8856984" cy="324036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Предположительно, Вселенная возникла в </a:t>
            </a:r>
            <a:r>
              <a:rPr lang="ru-RU" sz="2800" dirty="0" err="1" smtClean="0">
                <a:solidFill>
                  <a:schemeClr val="bg1"/>
                </a:solidFill>
              </a:rPr>
              <a:t>резуль</a:t>
            </a:r>
            <a:r>
              <a:rPr lang="ru-RU" sz="2800" dirty="0" smtClean="0">
                <a:solidFill>
                  <a:schemeClr val="bg1"/>
                </a:solidFill>
              </a:rPr>
              <a:t>-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тате невообразимо мощного Большого Взрыва около 18 миллиардов лет назад. К моменту взрыва все вещество Вселенной было спрессовано в одну невероятно раскаленную массу. Взрыв разметал его по всему пространству. Из этого первичного вещества сформировались галактики, звезды и планеты.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1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788024" y="476672"/>
            <a:ext cx="3885629" cy="2548337"/>
          </a:xfrm>
          <a:prstGeom prst="roundRect">
            <a:avLst/>
          </a:prstGeom>
          <a:ln w="381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7504" y="1052736"/>
            <a:ext cx="4032448" cy="561662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Во Вселенной бесчисленное множество звёзд. Одна из них – Солнце. Вокруг Солнца обращаются 8 планет, среди которых наша родная Земля. Кроме планет, вокруг Солнца движутся другие небесные тела (кометы, метеориты, астероиды).</a:t>
            </a:r>
            <a:endParaRPr lang="ru-RU" sz="2800" dirty="0"/>
          </a:p>
        </p:txBody>
      </p:sp>
      <p:pic>
        <p:nvPicPr>
          <p:cNvPr id="7" name="Содержимое 6" descr="1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283968" y="1196752"/>
            <a:ext cx="4650695" cy="4536504"/>
          </a:xfrm>
          <a:prstGeom prst="roundRect">
            <a:avLst/>
          </a:prstGeom>
          <a:ln w="38100">
            <a:solidFill>
              <a:schemeClr val="bg1"/>
            </a:solidFill>
          </a:ln>
        </p:spPr>
      </p:pic>
      <p:grpSp>
        <p:nvGrpSpPr>
          <p:cNvPr id="25" name="Группа 24"/>
          <p:cNvGrpSpPr/>
          <p:nvPr/>
        </p:nvGrpSpPr>
        <p:grpSpPr>
          <a:xfrm>
            <a:off x="4499992" y="1196752"/>
            <a:ext cx="3462658" cy="4320480"/>
            <a:chOff x="4499992" y="1196752"/>
            <a:chExt cx="3462658" cy="4320480"/>
          </a:xfrm>
        </p:grpSpPr>
        <p:sp>
          <p:nvSpPr>
            <p:cNvPr id="8" name="TextBox 7"/>
            <p:cNvSpPr txBox="1"/>
            <p:nvPr/>
          </p:nvSpPr>
          <p:spPr>
            <a:xfrm flipH="1">
              <a:off x="5868144" y="1196752"/>
              <a:ext cx="13944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chemeClr val="bg1">
                      <a:lumMod val="95000"/>
                    </a:schemeClr>
                  </a:solidFill>
                </a:rPr>
                <a:t>Меркурий</a:t>
              </a:r>
              <a:endParaRPr lang="ru-RU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786371" y="5147900"/>
              <a:ext cx="8819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00CC00"/>
                  </a:solidFill>
                </a:rPr>
                <a:t>Нептун</a:t>
              </a:r>
              <a:endParaRPr lang="ru-RU" dirty="0">
                <a:solidFill>
                  <a:srgbClr val="00CC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308304" y="4005064"/>
              <a:ext cx="6543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0099FF"/>
                  </a:solidFill>
                </a:rPr>
                <a:t>Уран</a:t>
              </a:r>
              <a:endParaRPr lang="ru-RU" dirty="0">
                <a:solidFill>
                  <a:srgbClr val="0099FF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652120" y="3923764"/>
              <a:ext cx="8572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FFFF00"/>
                  </a:solidFill>
                </a:rPr>
                <a:t>Сатурн</a:t>
              </a:r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499992" y="3356992"/>
              <a:ext cx="7120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FF0000"/>
                  </a:solidFill>
                </a:rPr>
                <a:t>Марс</a:t>
              </a:r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004048" y="2915652"/>
              <a:ext cx="8963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FF6600"/>
                  </a:solidFill>
                </a:rPr>
                <a:t>Венера</a:t>
              </a:r>
              <a:endParaRPr lang="ru-RU" dirty="0">
                <a:solidFill>
                  <a:srgbClr val="FF66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948264" y="2699628"/>
              <a:ext cx="958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FFC000"/>
                  </a:solidFill>
                </a:rPr>
                <a:t>Юпитер</a:t>
              </a:r>
              <a:endParaRPr lang="ru-RU" dirty="0">
                <a:solidFill>
                  <a:srgbClr val="FFC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940152" y="2267580"/>
              <a:ext cx="7892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0099FF"/>
                  </a:solidFill>
                </a:rPr>
                <a:t>Земля</a:t>
              </a:r>
              <a:endParaRPr lang="ru-RU" dirty="0">
                <a:solidFill>
                  <a:srgbClr val="0099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23528" y="4005064"/>
            <a:ext cx="8640960" cy="2664296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Характерной особенностью </a:t>
            </a:r>
            <a:r>
              <a:rPr lang="ru-RU" sz="2800" u="sng" dirty="0" smtClean="0">
                <a:solidFill>
                  <a:schemeClr val="accent6">
                    <a:lumMod val="75000"/>
                  </a:schemeClr>
                </a:solidFill>
              </a:rPr>
              <a:t>комет</a:t>
            </a:r>
            <a:r>
              <a:rPr lang="ru-RU" sz="2800" dirty="0" smtClean="0"/>
              <a:t> является то, что при сближении с Солнцем у них появляется и увеличивается хвост, направленный всегда в сторону от Солнца. Иногда кометы бывают столь яркими, что привлекают всеобщее внимание. В прошлом появление ярких комет вызывало у людей страх. </a:t>
            </a:r>
            <a:endParaRPr lang="ru-RU" sz="2800" dirty="0"/>
          </a:p>
        </p:txBody>
      </p:sp>
      <p:pic>
        <p:nvPicPr>
          <p:cNvPr id="8" name="Picture 3" descr="кометы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42113" y="980728"/>
            <a:ext cx="4185871" cy="2880320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9" name="Picture 4" descr="комет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788024" y="980826"/>
            <a:ext cx="4211960" cy="2817460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2195736" y="0"/>
            <a:ext cx="4392488" cy="76470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Comic Sans MS" pitchFamily="66" charset="0"/>
                <a:ea typeface="+mj-ea"/>
                <a:cs typeface="+mj-cs"/>
              </a:rPr>
              <a:t>Это интересно!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" name="Содержимое 9" descr="3.png"/>
          <p:cNvPicPr>
            <a:picLocks noGrp="1" noChangeAspect="1"/>
          </p:cNvPicPr>
          <p:nvPr>
            <p:ph idx="1"/>
          </p:nvPr>
        </p:nvPicPr>
        <p:blipFill>
          <a:blip r:embed="rId4" cstate="screen"/>
          <a:stretch>
            <a:fillRect/>
          </a:stretch>
        </p:blipFill>
        <p:spPr>
          <a:xfrm>
            <a:off x="3779912" y="2348880"/>
            <a:ext cx="1542901" cy="154290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551</Words>
  <Application>Microsoft Office PowerPoint</Application>
  <PresentationFormat>Экран (4:3)</PresentationFormat>
  <Paragraphs>63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Oksana</dc:creator>
  <cp:lastModifiedBy>Анастасия</cp:lastModifiedBy>
  <cp:revision>38</cp:revision>
  <dcterms:created xsi:type="dcterms:W3CDTF">2012-06-22T05:33:31Z</dcterms:created>
  <dcterms:modified xsi:type="dcterms:W3CDTF">2019-09-03T05:01:31Z</dcterms:modified>
</cp:coreProperties>
</file>