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81" r:id="rId5"/>
    <p:sldId id="303" r:id="rId6"/>
    <p:sldId id="283" r:id="rId7"/>
    <p:sldId id="284" r:id="rId8"/>
    <p:sldId id="285" r:id="rId9"/>
    <p:sldId id="279" r:id="rId10"/>
    <p:sldId id="289" r:id="rId11"/>
    <p:sldId id="290" r:id="rId12"/>
    <p:sldId id="275" r:id="rId13"/>
    <p:sldId id="302" r:id="rId14"/>
    <p:sldId id="304" r:id="rId15"/>
    <p:sldId id="298" r:id="rId16"/>
    <p:sldId id="301" r:id="rId17"/>
    <p:sldId id="305" r:id="rId18"/>
    <p:sldId id="296" r:id="rId19"/>
    <p:sldId id="306" r:id="rId20"/>
  </p:sldIdLst>
  <p:sldSz cx="12192000" cy="6858000"/>
  <p:notesSz cx="6858000" cy="9144000"/>
  <p:defaultTextStyle>
    <a:defPPr>
      <a:defRPr lang="ru-RU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C4"/>
    <a:srgbClr val="B7F7F7"/>
    <a:srgbClr val="FBBEA3"/>
    <a:srgbClr val="8E0000"/>
    <a:srgbClr val="EA8F16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 snapToGrid="0">
      <p:cViewPr varScale="1">
        <p:scale>
          <a:sx n="69" d="100"/>
          <a:sy n="69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32643-1545-4AA6-828D-9E9872C27EFA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C3B3-97BE-4B80-ADB4-682D8A46B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4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C3B3-97BE-4B80-ADB4-682D8A46BB1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9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1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500"/>
            </a:lvl4pPr>
            <a:lvl5pPr marL="1828727" indent="0" algn="ctr">
              <a:buNone/>
              <a:defRPr sz="1500"/>
            </a:lvl5pPr>
            <a:lvl6pPr marL="2285909" indent="0" algn="ctr">
              <a:buNone/>
              <a:defRPr sz="1500"/>
            </a:lvl6pPr>
            <a:lvl7pPr marL="2743090" indent="0" algn="ctr">
              <a:buNone/>
              <a:defRPr sz="1500"/>
            </a:lvl7pPr>
            <a:lvl8pPr marL="3200272" indent="0" algn="ctr">
              <a:buNone/>
              <a:defRPr sz="1500"/>
            </a:lvl8pPr>
            <a:lvl9pPr marL="3657454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5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3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4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7" indent="0" algn="ctr">
              <a:buNone/>
              <a:defRPr sz="2100"/>
            </a:lvl2pPr>
            <a:lvl3pPr marL="914294" indent="0" algn="ctr">
              <a:buNone/>
              <a:defRPr sz="1900"/>
            </a:lvl3pPr>
            <a:lvl4pPr marL="1371442" indent="0" algn="ctr">
              <a:buNone/>
              <a:defRPr sz="1500"/>
            </a:lvl4pPr>
            <a:lvl5pPr marL="1828590" indent="0" algn="ctr">
              <a:buNone/>
              <a:defRPr sz="1500"/>
            </a:lvl5pPr>
            <a:lvl6pPr marL="2285738" indent="0" algn="ctr">
              <a:buNone/>
              <a:defRPr sz="1500"/>
            </a:lvl6pPr>
            <a:lvl7pPr marL="2742886" indent="0" algn="ctr">
              <a:buNone/>
              <a:defRPr sz="1500"/>
            </a:lvl7pPr>
            <a:lvl8pPr marL="3200032" indent="0" algn="ctr">
              <a:buNone/>
              <a:defRPr sz="1500"/>
            </a:lvl8pPr>
            <a:lvl9pPr marL="3657179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5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9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3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100" b="1"/>
            </a:lvl2pPr>
            <a:lvl3pPr marL="914294" indent="0">
              <a:buNone/>
              <a:defRPr sz="1900" b="1"/>
            </a:lvl3pPr>
            <a:lvl4pPr marL="1371442" indent="0">
              <a:buNone/>
              <a:defRPr sz="1500" b="1"/>
            </a:lvl4pPr>
            <a:lvl5pPr marL="1828590" indent="0">
              <a:buNone/>
              <a:defRPr sz="1500" b="1"/>
            </a:lvl5pPr>
            <a:lvl6pPr marL="2285738" indent="0">
              <a:buNone/>
              <a:defRPr sz="1500" b="1"/>
            </a:lvl6pPr>
            <a:lvl7pPr marL="2742886" indent="0">
              <a:buNone/>
              <a:defRPr sz="1500" b="1"/>
            </a:lvl7pPr>
            <a:lvl8pPr marL="3200032" indent="0">
              <a:buNone/>
              <a:defRPr sz="1500" b="1"/>
            </a:lvl8pPr>
            <a:lvl9pPr marL="365717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100" b="1"/>
            </a:lvl2pPr>
            <a:lvl3pPr marL="914294" indent="0">
              <a:buNone/>
              <a:defRPr sz="1900" b="1"/>
            </a:lvl3pPr>
            <a:lvl4pPr marL="1371442" indent="0">
              <a:buNone/>
              <a:defRPr sz="1500" b="1"/>
            </a:lvl4pPr>
            <a:lvl5pPr marL="1828590" indent="0">
              <a:buNone/>
              <a:defRPr sz="1500" b="1"/>
            </a:lvl5pPr>
            <a:lvl6pPr marL="2285738" indent="0">
              <a:buNone/>
              <a:defRPr sz="1500" b="1"/>
            </a:lvl6pPr>
            <a:lvl7pPr marL="2742886" indent="0">
              <a:buNone/>
              <a:defRPr sz="1500" b="1"/>
            </a:lvl7pPr>
            <a:lvl8pPr marL="3200032" indent="0">
              <a:buNone/>
              <a:defRPr sz="1500" b="1"/>
            </a:lvl8pPr>
            <a:lvl9pPr marL="365717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9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9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65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07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500"/>
            </a:lvl2pPr>
            <a:lvl3pPr marL="914294" indent="0">
              <a:buNone/>
              <a:defRPr sz="1200"/>
            </a:lvl3pPr>
            <a:lvl4pPr marL="1371442" indent="0">
              <a:buNone/>
              <a:defRPr sz="1100"/>
            </a:lvl4pPr>
            <a:lvl5pPr marL="1828590" indent="0">
              <a:buNone/>
              <a:defRPr sz="1100"/>
            </a:lvl5pPr>
            <a:lvl6pPr marL="2285738" indent="0">
              <a:buNone/>
              <a:defRPr sz="1100"/>
            </a:lvl6pPr>
            <a:lvl7pPr marL="2742886" indent="0">
              <a:buNone/>
              <a:defRPr sz="1100"/>
            </a:lvl7pPr>
            <a:lvl8pPr marL="3200032" indent="0">
              <a:buNone/>
              <a:defRPr sz="1100"/>
            </a:lvl8pPr>
            <a:lvl9pPr marL="36571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0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3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4" indent="0">
              <a:buNone/>
              <a:defRPr sz="2400"/>
            </a:lvl3pPr>
            <a:lvl4pPr marL="1371442" indent="0">
              <a:buNone/>
              <a:defRPr sz="2100"/>
            </a:lvl4pPr>
            <a:lvl5pPr marL="1828590" indent="0">
              <a:buNone/>
              <a:defRPr sz="2100"/>
            </a:lvl5pPr>
            <a:lvl6pPr marL="2285738" indent="0">
              <a:buNone/>
              <a:defRPr sz="2100"/>
            </a:lvl6pPr>
            <a:lvl7pPr marL="2742886" indent="0">
              <a:buNone/>
              <a:defRPr sz="2100"/>
            </a:lvl7pPr>
            <a:lvl8pPr marL="3200032" indent="0">
              <a:buNone/>
              <a:defRPr sz="2100"/>
            </a:lvl8pPr>
            <a:lvl9pPr marL="3657179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500"/>
            </a:lvl2pPr>
            <a:lvl3pPr marL="914294" indent="0">
              <a:buNone/>
              <a:defRPr sz="1200"/>
            </a:lvl3pPr>
            <a:lvl4pPr marL="1371442" indent="0">
              <a:buNone/>
              <a:defRPr sz="1100"/>
            </a:lvl4pPr>
            <a:lvl5pPr marL="1828590" indent="0">
              <a:buNone/>
              <a:defRPr sz="1100"/>
            </a:lvl5pPr>
            <a:lvl6pPr marL="2285738" indent="0">
              <a:buNone/>
              <a:defRPr sz="1100"/>
            </a:lvl6pPr>
            <a:lvl7pPr marL="2742886" indent="0">
              <a:buNone/>
              <a:defRPr sz="1100"/>
            </a:lvl7pPr>
            <a:lvl8pPr marL="3200032" indent="0">
              <a:buNone/>
              <a:defRPr sz="1100"/>
            </a:lvl8pPr>
            <a:lvl9pPr marL="36571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0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3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7" indent="0" algn="ctr">
              <a:buNone/>
              <a:defRPr sz="2100"/>
            </a:lvl2pPr>
            <a:lvl3pPr marL="914294" indent="0" algn="ctr">
              <a:buNone/>
              <a:defRPr sz="1900"/>
            </a:lvl3pPr>
            <a:lvl4pPr marL="1371442" indent="0" algn="ctr">
              <a:buNone/>
              <a:defRPr sz="1500"/>
            </a:lvl4pPr>
            <a:lvl5pPr marL="1828590" indent="0" algn="ctr">
              <a:buNone/>
              <a:defRPr sz="1500"/>
            </a:lvl5pPr>
            <a:lvl6pPr marL="2285738" indent="0" algn="ctr">
              <a:buNone/>
              <a:defRPr sz="1500"/>
            </a:lvl6pPr>
            <a:lvl7pPr marL="2742886" indent="0" algn="ctr">
              <a:buNone/>
              <a:defRPr sz="1500"/>
            </a:lvl7pPr>
            <a:lvl8pPr marL="3200032" indent="0" algn="ctr">
              <a:buNone/>
              <a:defRPr sz="1500"/>
            </a:lvl8pPr>
            <a:lvl9pPr marL="3657179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48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97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30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100" b="1"/>
            </a:lvl2pPr>
            <a:lvl3pPr marL="914294" indent="0">
              <a:buNone/>
              <a:defRPr sz="1900" b="1"/>
            </a:lvl3pPr>
            <a:lvl4pPr marL="1371442" indent="0">
              <a:buNone/>
              <a:defRPr sz="1500" b="1"/>
            </a:lvl4pPr>
            <a:lvl5pPr marL="1828590" indent="0">
              <a:buNone/>
              <a:defRPr sz="1500" b="1"/>
            </a:lvl5pPr>
            <a:lvl6pPr marL="2285738" indent="0">
              <a:buNone/>
              <a:defRPr sz="1500" b="1"/>
            </a:lvl6pPr>
            <a:lvl7pPr marL="2742886" indent="0">
              <a:buNone/>
              <a:defRPr sz="1500" b="1"/>
            </a:lvl7pPr>
            <a:lvl8pPr marL="3200032" indent="0">
              <a:buNone/>
              <a:defRPr sz="1500" b="1"/>
            </a:lvl8pPr>
            <a:lvl9pPr marL="365717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100" b="1"/>
            </a:lvl2pPr>
            <a:lvl3pPr marL="914294" indent="0">
              <a:buNone/>
              <a:defRPr sz="1900" b="1"/>
            </a:lvl3pPr>
            <a:lvl4pPr marL="1371442" indent="0">
              <a:buNone/>
              <a:defRPr sz="1500" b="1"/>
            </a:lvl4pPr>
            <a:lvl5pPr marL="1828590" indent="0">
              <a:buNone/>
              <a:defRPr sz="1500" b="1"/>
            </a:lvl5pPr>
            <a:lvl6pPr marL="2285738" indent="0">
              <a:buNone/>
              <a:defRPr sz="1500" b="1"/>
            </a:lvl6pPr>
            <a:lvl7pPr marL="2742886" indent="0">
              <a:buNone/>
              <a:defRPr sz="1500" b="1"/>
            </a:lvl7pPr>
            <a:lvl8pPr marL="3200032" indent="0">
              <a:buNone/>
              <a:defRPr sz="1500" b="1"/>
            </a:lvl8pPr>
            <a:lvl9pPr marL="365717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9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40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67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80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500"/>
            </a:lvl2pPr>
            <a:lvl3pPr marL="914294" indent="0">
              <a:buNone/>
              <a:defRPr sz="1200"/>
            </a:lvl3pPr>
            <a:lvl4pPr marL="1371442" indent="0">
              <a:buNone/>
              <a:defRPr sz="1100"/>
            </a:lvl4pPr>
            <a:lvl5pPr marL="1828590" indent="0">
              <a:buNone/>
              <a:defRPr sz="1100"/>
            </a:lvl5pPr>
            <a:lvl6pPr marL="2285738" indent="0">
              <a:buNone/>
              <a:defRPr sz="1100"/>
            </a:lvl6pPr>
            <a:lvl7pPr marL="2742886" indent="0">
              <a:buNone/>
              <a:defRPr sz="1100"/>
            </a:lvl7pPr>
            <a:lvl8pPr marL="3200032" indent="0">
              <a:buNone/>
              <a:defRPr sz="1100"/>
            </a:lvl8pPr>
            <a:lvl9pPr marL="36571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90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4" indent="0">
              <a:buNone/>
              <a:defRPr sz="2400"/>
            </a:lvl3pPr>
            <a:lvl4pPr marL="1371442" indent="0">
              <a:buNone/>
              <a:defRPr sz="2100"/>
            </a:lvl4pPr>
            <a:lvl5pPr marL="1828590" indent="0">
              <a:buNone/>
              <a:defRPr sz="2100"/>
            </a:lvl5pPr>
            <a:lvl6pPr marL="2285738" indent="0">
              <a:buNone/>
              <a:defRPr sz="2100"/>
            </a:lvl6pPr>
            <a:lvl7pPr marL="2742886" indent="0">
              <a:buNone/>
              <a:defRPr sz="2100"/>
            </a:lvl7pPr>
            <a:lvl8pPr marL="3200032" indent="0">
              <a:buNone/>
              <a:defRPr sz="2100"/>
            </a:lvl8pPr>
            <a:lvl9pPr marL="3657179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500"/>
            </a:lvl2pPr>
            <a:lvl3pPr marL="914294" indent="0">
              <a:buNone/>
              <a:defRPr sz="1200"/>
            </a:lvl3pPr>
            <a:lvl4pPr marL="1371442" indent="0">
              <a:buNone/>
              <a:defRPr sz="1100"/>
            </a:lvl4pPr>
            <a:lvl5pPr marL="1828590" indent="0">
              <a:buNone/>
              <a:defRPr sz="1100"/>
            </a:lvl5pPr>
            <a:lvl6pPr marL="2285738" indent="0">
              <a:buNone/>
              <a:defRPr sz="1100"/>
            </a:lvl6pPr>
            <a:lvl7pPr marL="2742886" indent="0">
              <a:buNone/>
              <a:defRPr sz="1100"/>
            </a:lvl7pPr>
            <a:lvl8pPr marL="3200032" indent="0">
              <a:buNone/>
              <a:defRPr sz="1100"/>
            </a:lvl8pPr>
            <a:lvl9pPr marL="36571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5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17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6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Fotolia_12301811_M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5"/>
          <a:stretch>
            <a:fillRect/>
          </a:stretch>
        </p:blipFill>
        <p:spPr bwMode="auto">
          <a:xfrm>
            <a:off x="0" y="3810003"/>
            <a:ext cx="3922184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1046176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088">
            <a:off x="10151533" y="3670311"/>
            <a:ext cx="1797051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d76051656730b01f8995afc3f179783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90501"/>
            <a:ext cx="2118784" cy="376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5B9E-D3C4-4A47-B1E5-517F31CBA0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5A5D47-C500-46EB-A60C-D8BD7F6E5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50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440_138525808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139">
            <a:off x="167219" y="171458"/>
            <a:ext cx="1460500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CF78-A18A-4220-A50C-7991623148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942781-0CF4-4B8B-8354-C8B6DDBDE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44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123_138525788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852">
            <a:off x="10786542" y="8477"/>
            <a:ext cx="1301751" cy="13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th (2)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5334000"/>
            <a:ext cx="16044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F2F6-CE8F-4F9E-A4EC-64BD703854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4AF6A-2DAF-45DF-922B-20BBCA360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50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1629919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153162"/>
            <a:ext cx="4318000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16299193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6153162"/>
            <a:ext cx="4318000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8A6C-7660-4871-AACD-9D8D5DC24F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D0179-7DB3-4FBA-A8E0-344834B0B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9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9685-99E1-4CB3-A235-23307318A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657C-3227-4477-9503-B59DF4A56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78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A97F-8F39-4735-973B-A9F6AF8DAF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C756-C199-4D95-9E25-E517BB3AB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89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B5F5-78AA-4BFA-BDFC-7AD98EB6FB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2943-23E0-42D3-A33E-6430E8B4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0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897C-6E19-4104-B694-F871F9B98D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A8A1-64E6-42FF-982E-02193194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53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91CB-1721-4DDC-826C-26241DF3C7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38DA-9EB4-4DB1-9A2E-D54CB6F9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79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44D8-EC16-45FA-A138-69E79F465A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E3C4-B870-45DB-8C8C-F9DB3C38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91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683C-EC0A-40B5-9CE9-2A2AAA1EB1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A72B-4C7A-4DCB-B27B-455094F46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3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9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4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9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7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1E74-1A32-4950-B991-1FE1613DD496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2349-324D-4DEB-8F78-D3375568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8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4"/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4"/>
              <a:t>02.03.2017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4"/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7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4" indent="-228574" algn="l" defTabSz="9142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2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6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3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0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8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2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6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4"/>
            <a:fld id="{CD221E74-1A32-4950-B991-1FE1613DD4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4"/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4"/>
            <a:fld id="{CB072349-324D-4DEB-8F78-D337556822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4" indent="-228574" algn="l" defTabSz="9142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2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6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3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0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8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2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6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DB29DC16-60AD-4C10-965E-35D8DFD5AF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28.02.2017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6F5E9F81-845A-4A8A-8F4E-47B7D07AA342}" type="slidenum">
              <a:rPr lang="ru-RU">
                <a:cs typeface="Arial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1ED82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914354">
              <a:defRPr/>
            </a:pPr>
            <a:endParaRPr lang="ru-RU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3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828800" y="1501255"/>
            <a:ext cx="10363200" cy="18697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7200" b="1" dirty="0" smtClean="0">
                <a:solidFill>
                  <a:srgbClr val="160BA5"/>
                </a:solidFill>
                <a:latin typeface="Monotype Corsiva" pitchFamily="66" charset="0"/>
              </a:rPr>
              <a:t>Классный час </a:t>
            </a:r>
            <a:r>
              <a:rPr lang="ru-RU" sz="7200" b="1" dirty="0">
                <a:solidFill>
                  <a:srgbClr val="160BA5"/>
                </a:solidFill>
                <a:latin typeface="Monotype Corsiva" pitchFamily="66" charset="0"/>
              </a:rPr>
              <a:t/>
            </a:r>
            <a:br>
              <a:rPr lang="ru-RU" sz="7200" b="1" dirty="0">
                <a:solidFill>
                  <a:srgbClr val="160BA5"/>
                </a:solidFill>
                <a:latin typeface="Monotype Corsiva" pitchFamily="66" charset="0"/>
              </a:rPr>
            </a:br>
            <a:r>
              <a:rPr lang="ru-RU" sz="7200" b="1" dirty="0">
                <a:solidFill>
                  <a:srgbClr val="160BA5"/>
                </a:solidFill>
                <a:latin typeface="Monotype Corsiva" pitchFamily="66" charset="0"/>
              </a:rPr>
              <a:t>«Земля-наш общий дом»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1563" y="4286251"/>
            <a:ext cx="7451679" cy="175260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МБОУ «Гимназия </a:t>
            </a:r>
            <a:r>
              <a:rPr lang="ru-RU" sz="3900" b="1" dirty="0">
                <a:solidFill>
                  <a:srgbClr val="002060"/>
                </a:solidFill>
                <a:latin typeface="Monotype Corsiva" pitchFamily="66" charset="0"/>
              </a:rPr>
              <a:t>№</a:t>
            </a: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10 </a:t>
            </a:r>
            <a:r>
              <a:rPr lang="ru-RU" sz="3900" b="1" dirty="0" err="1" smtClean="0">
                <a:solidFill>
                  <a:srgbClr val="002060"/>
                </a:solidFill>
                <a:latin typeface="Monotype Corsiva" pitchFamily="66" charset="0"/>
              </a:rPr>
              <a:t>с.п</a:t>
            </a: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. Знаменское»</a:t>
            </a:r>
          </a:p>
          <a:p>
            <a:pPr eaLnBrk="1" hangingPunct="1">
              <a:defRPr/>
            </a:pP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Учитель начальных классов:</a:t>
            </a:r>
            <a:endParaRPr lang="ru-RU" sz="39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3900" b="1" dirty="0" err="1">
                <a:solidFill>
                  <a:srgbClr val="002060"/>
                </a:solidFill>
                <a:latin typeface="Monotype Corsiva" pitchFamily="66" charset="0"/>
              </a:rPr>
              <a:t>Мустафаева</a:t>
            </a:r>
            <a:r>
              <a:rPr lang="ru-RU" sz="39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Monotype Corsiva" pitchFamily="66" charset="0"/>
              </a:rPr>
              <a:t>Зарета</a:t>
            </a:r>
            <a:r>
              <a:rPr lang="ru-RU" sz="39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Monotype Corsiva" pitchFamily="66" charset="0"/>
              </a:rPr>
              <a:t>Арбиевна</a:t>
            </a:r>
            <a:endParaRPr lang="ru-RU" sz="39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3" name="Picture 2" descr="http://pic2.nipic.com/20090420/213291_031703042_2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639" y="331367"/>
            <a:ext cx="3027182" cy="28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313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</p:spPr>
        <p:txBody>
          <a:bodyPr>
            <a:normAutofit fontScale="92500" lnSpcReduction="20000"/>
          </a:bodyPr>
          <a:lstStyle/>
          <a:p>
            <a:r>
              <a:rPr lang="ru-RU" b="1" smtClean="0">
                <a:solidFill>
                  <a:srgbClr val="160BA5"/>
                </a:solidFill>
              </a:rPr>
              <a:t>1.Получи конверт.</a:t>
            </a:r>
          </a:p>
          <a:p>
            <a:r>
              <a:rPr lang="ru-RU" b="1" smtClean="0">
                <a:solidFill>
                  <a:srgbClr val="160BA5"/>
                </a:solidFill>
              </a:rPr>
              <a:t>2.Собери картинку.</a:t>
            </a:r>
          </a:p>
          <a:p>
            <a:r>
              <a:rPr lang="ru-RU" b="1" smtClean="0">
                <a:solidFill>
                  <a:srgbClr val="160BA5"/>
                </a:solidFill>
              </a:rPr>
              <a:t>3.Что обозначает этот знак?</a:t>
            </a:r>
          </a:p>
          <a:p>
            <a:r>
              <a:rPr lang="ru-RU" b="1" smtClean="0">
                <a:solidFill>
                  <a:srgbClr val="160BA5"/>
                </a:solidFill>
              </a:rPr>
              <a:t>4.Какие еще правила поведения в природе вы знаете?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9870" y="356663"/>
            <a:ext cx="7471126" cy="1231094"/>
          </a:xfrm>
          <a:prstGeom prst="rect">
            <a:avLst/>
          </a:prstGeom>
          <a:noFill/>
        </p:spPr>
        <p:txBody>
          <a:bodyPr wrap="none" lIns="121909" tIns="60954" rIns="121909" bIns="6095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294">
              <a:defRPr/>
            </a:pPr>
            <a:r>
              <a:rPr lang="ru-RU" sz="7200" b="1" spc="67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Групповая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3722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77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8" y="228600"/>
            <a:ext cx="8485094" cy="5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Rubius" panose="02000503090000020003" pitchFamily="2" charset="0"/>
              </a:rPr>
              <a:t>Правила поведения в природе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Rubius" panose="0200050309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864" y="1909421"/>
            <a:ext cx="5328592" cy="3785648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оставляйте мусор в лесу!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разжигайте костры!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 ловите, не убивайте</a:t>
            </a:r>
          </a:p>
          <a:p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 насекомых, птиц и животных!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рвите цветы!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разоряйте муравейники!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трогайте птичьи гнёзда!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ломайте ветки деревьев!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Rubius" panose="02000503090000020003" pitchFamily="2" charset="0"/>
              </a:rPr>
              <a:t>Не трогайте незнакомые грибы и ягоды, они пригодятся животным!</a:t>
            </a:r>
          </a:p>
        </p:txBody>
      </p:sp>
      <p:pic>
        <p:nvPicPr>
          <p:cNvPr id="4" name="Picture 16" descr="http://fotoham.ru/img/picture/Sep/19/a5aa0d3169f00d8f140f5ac1539e0a52/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129" y="1690693"/>
            <a:ext cx="4213055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0065548" y="620672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551559/img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019" y="214006"/>
            <a:ext cx="2520000" cy="2508359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nscool.hut4.ru/foto/razvi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328" y="3429003"/>
            <a:ext cx="2520000" cy="2479043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datai/ekologija/Okhrana-okruzhajuschej-prirody/0017-036-Igra-Nazovi-pravilo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4F6F5"/>
              </a:clrFrom>
              <a:clrTo>
                <a:srgbClr val="F4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9" t="5388" r="4979" b="9412"/>
          <a:stretch/>
        </p:blipFill>
        <p:spPr bwMode="auto">
          <a:xfrm>
            <a:off x="806415" y="785529"/>
            <a:ext cx="2541233" cy="2475755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bakan-shopping.ru/assets/images/actions/10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43" y="3514075"/>
            <a:ext cx="2520000" cy="2393971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900igr.net/datai/ekologija/Ekologicheskoe-prosveschenie/0007-011-Vyrubka-leso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002" y="3932294"/>
            <a:ext cx="2520000" cy="239400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xxlbook.ru/imgh1152667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0" b="9250"/>
          <a:stretch/>
        </p:blipFill>
        <p:spPr bwMode="auto">
          <a:xfrm>
            <a:off x="6325493" y="3889773"/>
            <a:ext cx="2485245" cy="2479043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42724" y="2913762"/>
            <a:ext cx="5106557" cy="1030483"/>
          </a:xfrm>
          <a:prstGeom prst="rect">
            <a:avLst/>
          </a:prstGeom>
          <a:noFill/>
        </p:spPr>
        <p:txBody>
          <a:bodyPr wrap="none" lIns="91430" tIns="45718" rIns="91430" bIns="45718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Rubius" panose="02000503090000020003" pitchFamily="2" charset="0"/>
              </a:rPr>
              <a:t>Задумайтесь, люди!</a:t>
            </a:r>
          </a:p>
        </p:txBody>
      </p:sp>
      <p:pic>
        <p:nvPicPr>
          <p:cNvPr id="2" name="Picture 2" descr="http://www.postawy.by/wp-content/uploads/2016/03/ne_podzhiga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841" y="214006"/>
            <a:ext cx="2516259" cy="250835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on-school.ucoz.ru/_ph/4/758960152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92" b="23818"/>
          <a:stretch/>
        </p:blipFill>
        <p:spPr bwMode="auto">
          <a:xfrm>
            <a:off x="3293677" y="-76350"/>
            <a:ext cx="2724411" cy="308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10948124" y="6248736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АРЕТА\плакат1-Берегите-природу-50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1" y="349624"/>
            <a:ext cx="9533963" cy="62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imn-ekologov-my-sohrani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</p:spPr>
        <p:txBody>
          <a:bodyPr/>
          <a:lstStyle/>
          <a:p>
            <a:r>
              <a:rPr lang="ru-RU" b="1" smtClean="0">
                <a:solidFill>
                  <a:srgbClr val="160B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Земля – наш общий дом. В наших силах содержать его в чистоте. Если каждый из нас будет заботиться о чистоте в  своем дворе, в своем селе,  в своей стране, то и планета Земля будет действительно прекрасна!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2671" y="1434836"/>
            <a:ext cx="3143851" cy="1231094"/>
          </a:xfrm>
          <a:prstGeom prst="rect">
            <a:avLst/>
          </a:prstGeom>
          <a:noFill/>
        </p:spPr>
        <p:txBody>
          <a:bodyPr wrap="none" lIns="121909" tIns="60954" rIns="121909" bIns="609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</a:t>
            </a:r>
          </a:p>
        </p:txBody>
      </p:sp>
    </p:spTree>
    <p:extLst>
      <p:ext uri="{BB962C8B-B14F-4D97-AF65-F5344CB8AC3E}">
        <p14:creationId xmlns:p14="http://schemas.microsoft.com/office/powerpoint/2010/main" val="21102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936070" y="4370292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581892"/>
            <a:ext cx="10515600" cy="5507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Давайте будем беречь планету,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Другой такой на свете нету.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Развеем над нею и тучи и дым,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 обиду ее  никому не дадим!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Беречь будем птиц , насекомых, зверей,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От этого станем мы только добрей!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Украсим всю Землю садами, цветами,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Такая планета нужна нам с вами!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6" descr="http://fotoham.ru/img/picture/Sep/19/a5aa0d3169f00d8f140f5ac1539e0a52/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493" y="291384"/>
            <a:ext cx="4213055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smtClean="0"/>
              <a:t>Ни начала ,ни конца.</a:t>
            </a:r>
          </a:p>
          <a:p>
            <a:pPr marL="0" indent="0" eaLnBrk="1" hangingPunct="1">
              <a:buNone/>
            </a:pPr>
            <a:r>
              <a:rPr lang="ru-RU" smtClean="0"/>
              <a:t>Ни затылка,ни лица.</a:t>
            </a:r>
          </a:p>
          <a:p>
            <a:pPr marL="0" indent="0" eaLnBrk="1" hangingPunct="1">
              <a:buNone/>
            </a:pPr>
            <a:r>
              <a:rPr lang="ru-RU" smtClean="0"/>
              <a:t>Но знают все,и стар и млад,</a:t>
            </a:r>
          </a:p>
          <a:p>
            <a:pPr marL="0" indent="0" eaLnBrk="1" hangingPunct="1">
              <a:buNone/>
            </a:pPr>
            <a:r>
              <a:rPr lang="ru-RU" smtClean="0"/>
              <a:t>Что она огромный шар</a:t>
            </a:r>
          </a:p>
          <a:p>
            <a:pPr marL="0" indent="0" eaLnBrk="1" hangingPunct="1">
              <a:buNone/>
            </a:pPr>
            <a:r>
              <a:rPr lang="ru-RU" smtClean="0"/>
              <a:t>                                                         </a:t>
            </a:r>
            <a:endParaRPr lang="ru-RU" b="1" smtClean="0"/>
          </a:p>
        </p:txBody>
      </p:sp>
    </p:spTree>
    <p:extLst>
      <p:ext uri="{BB962C8B-B14F-4D97-AF65-F5344CB8AC3E}">
        <p14:creationId xmlns:p14="http://schemas.microsoft.com/office/powerpoint/2010/main" val="8751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313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63084" y="2906187"/>
            <a:ext cx="10363200" cy="15007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" y="165100"/>
            <a:ext cx="11904133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3269556" y="1837709"/>
            <a:ext cx="10363200" cy="2514600"/>
          </a:xfrm>
        </p:spPr>
        <p:txBody>
          <a:bodyPr/>
          <a:lstStyle/>
          <a:p>
            <a:r>
              <a:rPr lang="ru-RU" sz="3700" b="1">
                <a:solidFill>
                  <a:srgbClr val="3A08C8"/>
                </a:solidFill>
              </a:rPr>
              <a:t>Что означает слово  «экология»?</a:t>
            </a:r>
          </a:p>
          <a:p>
            <a:r>
              <a:rPr lang="ru-RU" sz="3700" b="1">
                <a:solidFill>
                  <a:srgbClr val="3A08C8"/>
                </a:solidFill>
              </a:rPr>
              <a:t>Что такое Красная книга?</a:t>
            </a:r>
          </a:p>
          <a:p>
            <a:r>
              <a:rPr lang="ru-RU" sz="3700" b="1">
                <a:solidFill>
                  <a:srgbClr val="3A08C8"/>
                </a:solidFill>
              </a:rPr>
              <a:t>Почему она появилась?</a:t>
            </a:r>
          </a:p>
        </p:txBody>
      </p:sp>
    </p:spTree>
    <p:extLst>
      <p:ext uri="{BB962C8B-B14F-4D97-AF65-F5344CB8AC3E}">
        <p14:creationId xmlns:p14="http://schemas.microsoft.com/office/powerpoint/2010/main" val="14670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ownloads\74966395879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9" y="284555"/>
            <a:ext cx="4543582" cy="31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>
          <a:xfrm>
            <a:off x="975369" y="502919"/>
            <a:ext cx="4973959" cy="1498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Andalus" panose="02020603050405020304" pitchFamily="18" charset="-78"/>
              </a:rPr>
              <a:t>                          </a:t>
            </a:r>
            <a:r>
              <a:rPr lang="ru-RU" sz="3200" b="1" dirty="0">
                <a:solidFill>
                  <a:srgbClr val="002060"/>
                </a:solidFill>
                <a:cs typeface="Andalus" panose="02020603050405020304" pitchFamily="18" charset="-78"/>
              </a:rPr>
              <a:t>Посмотри ,как он хорош,</a:t>
            </a:r>
          </a:p>
          <a:p>
            <a:r>
              <a:rPr lang="ru-RU" sz="3200" b="1" dirty="0">
                <a:solidFill>
                  <a:srgbClr val="002060"/>
                </a:solidFill>
                <a:cs typeface="Andalus" panose="02020603050405020304" pitchFamily="18" charset="-78"/>
              </a:rPr>
              <a:t>                      Дом, в котором ты живешь!</a:t>
            </a:r>
          </a:p>
          <a:p>
            <a:r>
              <a:rPr lang="ru-RU" sz="3200" b="1" dirty="0">
                <a:solidFill>
                  <a:srgbClr val="002060"/>
                </a:solidFill>
                <a:cs typeface="Andalus" panose="02020603050405020304" pitchFamily="18" charset="-78"/>
              </a:rPr>
              <a:t>                      Край, который с детства дорог</a:t>
            </a:r>
          </a:p>
          <a:p>
            <a:r>
              <a:rPr lang="ru-RU" sz="3200" b="1" dirty="0">
                <a:solidFill>
                  <a:srgbClr val="002060"/>
                </a:solidFill>
                <a:cs typeface="Andalus" panose="02020603050405020304" pitchFamily="18" charset="-78"/>
              </a:rPr>
              <a:t>                      Родиной зовется.</a:t>
            </a:r>
          </a:p>
        </p:txBody>
      </p:sp>
      <p:pic>
        <p:nvPicPr>
          <p:cNvPr id="5" name="Picture 2" descr="D:\Documents and Settings\User\Рабочий стол\goryi-kartink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39" y="3641092"/>
            <a:ext cx="4685437" cy="2636878"/>
          </a:xfrm>
          <a:prstGeom prst="rect">
            <a:avLst/>
          </a:prstGeom>
          <a:noFill/>
        </p:spPr>
      </p:pic>
      <p:pic>
        <p:nvPicPr>
          <p:cNvPr id="6" name="Picture 2" descr="D:\Documents and Settings\User\Рабочий стол\1293203119_image_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157" y="2099391"/>
            <a:ext cx="5490384" cy="308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0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7" y="357716"/>
            <a:ext cx="3259667" cy="29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37" y="583785"/>
            <a:ext cx="3860800" cy="260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10" y="3328571"/>
            <a:ext cx="369358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83" y="167111"/>
            <a:ext cx="3642784" cy="268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1" descr="http://polit.ru/media/photolib/2013/02/28/udod-2802_1362044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30" y="3255384"/>
            <a:ext cx="3789696" cy="28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3" y="3470113"/>
            <a:ext cx="33401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дрей\Downloads\d0bad180d0b0d181d0bdd0b0d18f-d0bad0bdd0b8d0b3d0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0" y="2777276"/>
            <a:ext cx="35560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6281" y="2671756"/>
            <a:ext cx="7488767" cy="4464051"/>
          </a:xfrm>
        </p:spPr>
        <p:txBody>
          <a:bodyPr/>
          <a:lstStyle/>
          <a:p>
            <a:r>
              <a:rPr lang="ru-RU" sz="3200" dirty="0" smtClean="0">
                <a:solidFill>
                  <a:srgbClr val="160BA5"/>
                </a:solidFill>
              </a:rPr>
              <a:t>Красный </a:t>
            </a:r>
            <a:r>
              <a:rPr lang="ru-RU" sz="3200" dirty="0">
                <a:solidFill>
                  <a:srgbClr val="160BA5"/>
                </a:solidFill>
              </a:rPr>
              <a:t>цвет – сигнал опасности. </a:t>
            </a:r>
            <a:r>
              <a:rPr lang="ru-RU" sz="3200" dirty="0" smtClean="0">
                <a:solidFill>
                  <a:srgbClr val="160BA5"/>
                </a:solidFill>
              </a:rPr>
              <a:t>                    Она </a:t>
            </a:r>
            <a:r>
              <a:rPr lang="ru-RU" sz="3200" dirty="0">
                <a:solidFill>
                  <a:srgbClr val="160BA5"/>
                </a:solidFill>
              </a:rPr>
              <a:t>как бы призывает всех людей: растения и животные в беде</a:t>
            </a:r>
            <a:r>
              <a:rPr lang="ru-RU" sz="3200" dirty="0" smtClean="0">
                <a:solidFill>
                  <a:srgbClr val="160BA5"/>
                </a:solidFill>
              </a:rPr>
              <a:t>,                           </a:t>
            </a:r>
            <a:r>
              <a:rPr lang="ru-RU" sz="3200" dirty="0">
                <a:solidFill>
                  <a:srgbClr val="160BA5"/>
                </a:solidFill>
              </a:rPr>
              <a:t>помогите им.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5980" y="471671"/>
            <a:ext cx="6808893" cy="1231094"/>
          </a:xfrm>
          <a:prstGeom prst="rect">
            <a:avLst/>
          </a:prstGeom>
          <a:noFill/>
        </p:spPr>
        <p:txBody>
          <a:bodyPr wrap="none" lIns="121909" tIns="60954" rIns="121909" bIns="6095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КНИГА</a:t>
            </a:r>
          </a:p>
        </p:txBody>
      </p:sp>
    </p:spTree>
    <p:extLst>
      <p:ext uri="{BB962C8B-B14F-4D97-AF65-F5344CB8AC3E}">
        <p14:creationId xmlns:p14="http://schemas.microsoft.com/office/powerpoint/2010/main" val="14155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777\Desktop\Red-book-Chech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9" y="1604434"/>
            <a:ext cx="3361267" cy="461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226" y="794988"/>
            <a:ext cx="6455392" cy="24531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   </a:t>
            </a:r>
            <a:r>
              <a:rPr lang="ru-RU" b="1" dirty="0">
                <a:solidFill>
                  <a:srgbClr val="FF0000"/>
                </a:solidFill>
              </a:rPr>
              <a:t>В Красную </a:t>
            </a:r>
            <a:r>
              <a:rPr lang="ru-RU" b="1" dirty="0" smtClean="0">
                <a:solidFill>
                  <a:srgbClr val="FF0000"/>
                </a:solidFill>
              </a:rPr>
              <a:t>книгу     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Чеченской Республики занесены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157 видов растений и 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189 видов животных.</a:t>
            </a: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zwalls.ru/pic/201309/2560x1600/zwalls.ru-135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1" r="1542" b="12054"/>
          <a:stretch/>
        </p:blipFill>
        <p:spPr bwMode="auto">
          <a:xfrm>
            <a:off x="1290148" y="308675"/>
            <a:ext cx="9658402" cy="567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ldfrontier.ru/wp-content/uploads/2015/10/Krasnyj-volk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981" y="426596"/>
            <a:ext cx="9901932" cy="5697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10065548" y="620672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94"/>
            <a:endParaRPr lang="ru-RU" sz="1900">
              <a:solidFill>
                <a:prstClr val="white"/>
              </a:solidFill>
            </a:endParaRPr>
          </a:p>
        </p:txBody>
      </p:sp>
      <p:pic>
        <p:nvPicPr>
          <p:cNvPr id="22" name="Picture 1" descr="C:\Users\777\Downloads\e8ecefe5f0e8e0eb5f37362d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02" y="466801"/>
            <a:ext cx="9814992" cy="59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tinctures.ru/wp-content/uploads/2016/03/ee250e77224137646340a8d2cf9c3a236d09460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4" y="461035"/>
            <a:ext cx="9802775" cy="594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777\Downloads\post-20488-12054988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62" y="568875"/>
            <a:ext cx="9841772" cy="58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777\Downloads\landysh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17" y="351075"/>
            <a:ext cx="9870436" cy="5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777\Downloads\tetere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81" y="1028248"/>
            <a:ext cx="9781654" cy="53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0829882" y="620672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62" y="461035"/>
            <a:ext cx="9733746" cy="5917856"/>
          </a:xfrm>
          <a:prstGeom prst="rect">
            <a:avLst/>
          </a:prstGeom>
        </p:spPr>
      </p:pic>
      <p:sp>
        <p:nvSpPr>
          <p:cNvPr id="11" name="Заголовок 16"/>
          <p:cNvSpPr>
            <a:spLocks noGrp="1"/>
          </p:cNvSpPr>
          <p:nvPr>
            <p:ph type="title"/>
          </p:nvPr>
        </p:nvSpPr>
        <p:spPr>
          <a:xfrm>
            <a:off x="774053" y="1070915"/>
            <a:ext cx="10515600" cy="1053392"/>
          </a:xfrm>
        </p:spPr>
        <p:txBody>
          <a:bodyPr>
            <a:normAutofit/>
          </a:bodyPr>
          <a:lstStyle/>
          <a:p>
            <a:pPr algn="ctr"/>
            <a:r>
              <a:rPr lang="ru-RU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Rubius" panose="02000503090000020003" pitchFamily="2" charset="0"/>
              </a:rPr>
              <a:t>Они должны жить!</a:t>
            </a:r>
          </a:p>
        </p:txBody>
      </p:sp>
    </p:spTree>
    <p:extLst>
      <p:ext uri="{BB962C8B-B14F-4D97-AF65-F5344CB8AC3E}">
        <p14:creationId xmlns:p14="http://schemas.microsoft.com/office/powerpoint/2010/main" val="22100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  <p:sndAc>
          <p:stSnd>
            <p:snd r:embed="rId3" name="в мире животных.wav"/>
          </p:stSnd>
        </p:sndAc>
      </p:transition>
    </mc:Choice>
    <mc:Fallback xmlns="">
      <p:transition spd="slow" advClick="0">
        <p:fade/>
        <p:sndAc>
          <p:stSnd>
            <p:snd r:embed="rId12" name="в мире животных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</TotalTime>
  <Words>307</Words>
  <Application>Microsoft Office PowerPoint</Application>
  <PresentationFormat>Произвольный</PresentationFormat>
  <Paragraphs>53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1_Тема Office</vt:lpstr>
      <vt:lpstr>2_Тема Office</vt:lpstr>
      <vt:lpstr>3_Тема Office</vt:lpstr>
      <vt:lpstr>Классный час  «Земля-наш общий дом»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должны жить!</vt:lpstr>
      <vt:lpstr>Презентация PowerPoint</vt:lpstr>
      <vt:lpstr>Презентация PowerPoint</vt:lpstr>
      <vt:lpstr>Правила поведения в природе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777</cp:lastModifiedBy>
  <cp:revision>217</cp:revision>
  <dcterms:created xsi:type="dcterms:W3CDTF">2016-08-08T06:26:37Z</dcterms:created>
  <dcterms:modified xsi:type="dcterms:W3CDTF">2017-03-02T03:14:19Z</dcterms:modified>
</cp:coreProperties>
</file>