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  <p:sldId id="267" r:id="rId14"/>
    <p:sldId id="268" r:id="rId15"/>
    <p:sldId id="269" r:id="rId16"/>
    <p:sldId id="270" r:id="rId17"/>
    <p:sldId id="272" r:id="rId18"/>
    <p:sldId id="271" r:id="rId19"/>
    <p:sldId id="273" r:id="rId20"/>
    <p:sldId id="274" r:id="rId21"/>
    <p:sldId id="275" r:id="rId22"/>
    <p:sldId id="276" r:id="rId23"/>
    <p:sldId id="277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7848872" cy="3744416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egoe Script" pitchFamily="34" charset="0"/>
              </a:rPr>
            </a:br>
            <a:br>
              <a:rPr lang="ru-RU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egoe Script" pitchFamily="34" charset="0"/>
              </a:rPr>
            </a:br>
            <a:br>
              <a:rPr lang="ru-RU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egoe Script" pitchFamily="34" charset="0"/>
              </a:rPr>
            </a:br>
            <a:br>
              <a:rPr lang="ru-RU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egoe Script" pitchFamily="34" charset="0"/>
              </a:rPr>
            </a:br>
            <a:r>
              <a:rPr lang="ru-RU" sz="73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/>
                <a:latin typeface="Monotype Corsiva" panose="03010101010201010101" pitchFamily="66" charset="0"/>
              </a:rPr>
              <a:t>Зимушка – Зима</a:t>
            </a:r>
            <a:br>
              <a:rPr lang="ru-RU" sz="73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/>
                <a:latin typeface="Monotype Corsiva" panose="03010101010201010101" pitchFamily="66" charset="0"/>
              </a:rPr>
            </a:br>
            <a:r>
              <a:rPr lang="ru-RU" sz="73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/>
                <a:latin typeface="Monotype Corsiva" panose="03010101010201010101" pitchFamily="66" charset="0"/>
              </a:rPr>
              <a:t>в гости к нам пришла!</a:t>
            </a:r>
            <a:endParaRPr lang="ru-RU" sz="7300" dirty="0">
              <a:solidFill>
                <a:srgbClr val="0000FF"/>
              </a:solidFill>
              <a:effectLst/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3688" y="980728"/>
            <a:ext cx="60841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anose="03010101010201010101" pitchFamily="66" charset="0"/>
              </a:rPr>
              <a:t>Воют вьюги да метели              </a:t>
            </a:r>
          </a:p>
          <a:p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anose="03010101010201010101" pitchFamily="66" charset="0"/>
              </a:rPr>
              <a:t>В грозном лютом </a:t>
            </a:r>
            <a:r>
              <a:rPr lang="ru-RU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C009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Monotype Corsiva" panose="03010101010201010101" pitchFamily="66" charset="0"/>
              </a:rPr>
              <a:t>феврале.</a:t>
            </a:r>
            <a:r>
              <a:rPr lang="ru-RU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Monotype Corsiva" panose="03010101010201010101" pitchFamily="66" charset="0"/>
              </a:rPr>
              <a:t>         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anose="03010101010201010101" pitchFamily="66" charset="0"/>
              </a:rPr>
              <a:t>Все зверюшки похудели,      </a:t>
            </a:r>
          </a:p>
          <a:p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anose="03010101010201010101" pitchFamily="66" charset="0"/>
              </a:rPr>
              <a:t>Те, что спрятались в норе.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7812360" cy="2088232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anose="03010101010201010101" pitchFamily="66" charset="0"/>
              </a:rPr>
              <a:t>Животные зимой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72200" y="0"/>
            <a:ext cx="27718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latin typeface="Monotype Corsiva" panose="03010101010201010101" pitchFamily="66" charset="0"/>
                <a:cs typeface="Arial" pitchFamily="34" charset="0"/>
              </a:rPr>
              <a:t>Я белка, весёлый зверёк, по деревьям скок да скок.</a:t>
            </a:r>
          </a:p>
          <a:p>
            <a:r>
              <a:rPr lang="ru-RU" sz="20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latin typeface="Monotype Corsiva" panose="03010101010201010101" pitchFamily="66" charset="0"/>
                <a:cs typeface="Arial" pitchFamily="34" charset="0"/>
              </a:rPr>
              <a:t>Но зимой я меняюсь, в шубку серую переодеваюсь.</a:t>
            </a:r>
          </a:p>
          <a:p>
            <a:r>
              <a:rPr lang="ru-RU" sz="20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latin typeface="Monotype Corsiva" panose="03010101010201010101" pitchFamily="66" charset="0"/>
                <a:cs typeface="Arial" pitchFamily="34" charset="0"/>
              </a:rPr>
              <a:t>Меньше приходится прыгать, скакать, </a:t>
            </a:r>
          </a:p>
          <a:p>
            <a:r>
              <a:rPr lang="ru-RU" sz="20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latin typeface="Monotype Corsiva" panose="03010101010201010101" pitchFamily="66" charset="0"/>
                <a:cs typeface="Arial" pitchFamily="34" charset="0"/>
              </a:rPr>
              <a:t>Силы надо беречь, сохранять!</a:t>
            </a:r>
          </a:p>
          <a:p>
            <a:r>
              <a:rPr lang="ru-RU" sz="20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latin typeface="Monotype Corsiva" panose="03010101010201010101" pitchFamily="66" charset="0"/>
                <a:cs typeface="Arial" pitchFamily="34" charset="0"/>
              </a:rPr>
              <a:t>Всю осень дупло утепляла, пуха, соломы туда натаскала.</a:t>
            </a:r>
          </a:p>
          <a:p>
            <a:r>
              <a:rPr lang="ru-RU" sz="20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latin typeface="Monotype Corsiva" panose="03010101010201010101" pitchFamily="66" charset="0"/>
                <a:cs typeface="Arial" pitchFamily="34" charset="0"/>
              </a:rPr>
              <a:t>К зиме готовила запас: грибы, ягоды, орехи…</a:t>
            </a:r>
          </a:p>
          <a:p>
            <a:r>
              <a:rPr lang="ru-RU" sz="20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latin typeface="Monotype Corsiva" panose="03010101010201010101" pitchFamily="66" charset="0"/>
                <a:cs typeface="Arial" pitchFamily="34" charset="0"/>
              </a:rPr>
              <a:t>Чтоб зимой не голодать. Где ж еду в мороз достать?</a:t>
            </a:r>
          </a:p>
          <a:p>
            <a:r>
              <a:rPr lang="ru-RU" sz="20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latin typeface="Monotype Corsiva" panose="03010101010201010101" pitchFamily="66" charset="0"/>
                <a:cs typeface="Arial" pitchFamily="34" charset="0"/>
              </a:rPr>
              <a:t>Трудно белке зимовать</a:t>
            </a:r>
            <a:r>
              <a:rPr lang="ru-RU" sz="16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…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4826675"/>
            <a:ext cx="41044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FF"/>
                </a:solidFill>
                <a:latin typeface="Monotype Corsiva" panose="03010101010201010101" pitchFamily="66" charset="0"/>
                <a:cs typeface="Arial" pitchFamily="34" charset="0"/>
              </a:rPr>
              <a:t>Не увидит, не узнает зверь меня лесной!</a:t>
            </a:r>
          </a:p>
          <a:p>
            <a:r>
              <a:rPr lang="ru-RU" b="1" dirty="0">
                <a:solidFill>
                  <a:srgbClr val="0000FF"/>
                </a:solidFill>
                <a:latin typeface="Monotype Corsiva" panose="03010101010201010101" pitchFamily="66" charset="0"/>
                <a:cs typeface="Arial" pitchFamily="34" charset="0"/>
              </a:rPr>
              <a:t>Я хотя и не трус, но всего, всего боюсь.</a:t>
            </a:r>
          </a:p>
          <a:p>
            <a:r>
              <a:rPr lang="ru-RU" b="1" dirty="0">
                <a:solidFill>
                  <a:srgbClr val="0000FF"/>
                </a:solidFill>
                <a:latin typeface="Monotype Corsiva" panose="03010101010201010101" pitchFamily="66" charset="0"/>
                <a:cs typeface="Arial" pitchFamily="34" charset="0"/>
              </a:rPr>
              <a:t>Очень трудно зимой бывает, </a:t>
            </a:r>
          </a:p>
          <a:p>
            <a:r>
              <a:rPr lang="ru-RU" b="1" dirty="0">
                <a:solidFill>
                  <a:srgbClr val="0000FF"/>
                </a:solidFill>
                <a:latin typeface="Monotype Corsiva" panose="03010101010201010101" pitchFamily="66" charset="0"/>
                <a:cs typeface="Arial" pitchFamily="34" charset="0"/>
              </a:rPr>
              <a:t>Когда сильный мороз и еды не хватает.</a:t>
            </a:r>
          </a:p>
          <a:p>
            <a:r>
              <a:rPr lang="ru-RU" b="1" dirty="0">
                <a:solidFill>
                  <a:srgbClr val="0000FF"/>
                </a:solidFill>
                <a:latin typeface="Monotype Corsiva" panose="03010101010201010101" pitchFamily="66" charset="0"/>
                <a:cs typeface="Arial" pitchFamily="34" charset="0"/>
              </a:rPr>
              <a:t>А питаюсь я корой, ягодой замёрзшей.</a:t>
            </a:r>
          </a:p>
          <a:p>
            <a:r>
              <a:rPr lang="ru-RU" b="1" dirty="0">
                <a:solidFill>
                  <a:srgbClr val="0000FF"/>
                </a:solidFill>
                <a:latin typeface="Monotype Corsiva" panose="03010101010201010101" pitchFamily="66" charset="0"/>
                <a:cs typeface="Arial" pitchFamily="34" charset="0"/>
              </a:rPr>
              <a:t>Что под снегом заяц найдёт – </a:t>
            </a:r>
          </a:p>
          <a:p>
            <a:r>
              <a:rPr lang="ru-RU" b="1" dirty="0">
                <a:solidFill>
                  <a:srgbClr val="0000FF"/>
                </a:solidFill>
                <a:latin typeface="Monotype Corsiva" panose="03010101010201010101" pitchFamily="66" charset="0"/>
                <a:cs typeface="Arial" pitchFamily="34" charset="0"/>
              </a:rPr>
              <a:t>Всё ему впрок пойдёт.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60032" y="620688"/>
            <a:ext cx="42839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FF"/>
                </a:solidFill>
                <a:latin typeface="Monotype Corsiva" panose="03010101010201010101" pitchFamily="66" charset="0"/>
                <a:cs typeface="Arial" pitchFamily="34" charset="0"/>
              </a:rPr>
              <a:t>Я заяц, расскажу, как живётся мне в лесу.</a:t>
            </a:r>
          </a:p>
          <a:p>
            <a:r>
              <a:rPr lang="ru-RU" sz="2000" b="1" dirty="0">
                <a:solidFill>
                  <a:srgbClr val="0000FF"/>
                </a:solidFill>
                <a:latin typeface="Monotype Corsiva" panose="03010101010201010101" pitchFamily="66" charset="0"/>
                <a:cs typeface="Arial" pitchFamily="34" charset="0"/>
              </a:rPr>
              <a:t>К зиме, ребята, побелел, шубку новую надел.</a:t>
            </a:r>
          </a:p>
          <a:p>
            <a:r>
              <a:rPr lang="ru-RU" sz="2000" b="1" dirty="0">
                <a:solidFill>
                  <a:srgbClr val="0000FF"/>
                </a:solidFill>
                <a:latin typeface="Monotype Corsiva" panose="03010101010201010101" pitchFamily="66" charset="0"/>
                <a:cs typeface="Arial" pitchFamily="34" charset="0"/>
              </a:rPr>
              <a:t>Под кусточком присяду, спрячусь под сосной.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4826675"/>
            <a:ext cx="5886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00FF"/>
                </a:solidFill>
                <a:latin typeface="Monotype Corsiva" panose="03010101010201010101" pitchFamily="66" charset="0"/>
                <a:cs typeface="Arial" pitchFamily="34" charset="0"/>
              </a:rPr>
              <a:t>Я зимы не боюсь, в шубу тёплую ряжусь.</a:t>
            </a:r>
          </a:p>
          <a:p>
            <a:pPr algn="ctr"/>
            <a:r>
              <a:rPr lang="ru-RU" sz="1400" b="1" dirty="0">
                <a:solidFill>
                  <a:srgbClr val="0000FF"/>
                </a:solidFill>
                <a:latin typeface="Monotype Corsiva" panose="03010101010201010101" pitchFamily="66" charset="0"/>
                <a:cs typeface="Arial" pitchFamily="34" charset="0"/>
              </a:rPr>
              <a:t>Хвост красивый какой – мне он нравится самой!</a:t>
            </a:r>
          </a:p>
          <a:p>
            <a:pPr algn="ctr"/>
            <a:r>
              <a:rPr lang="ru-RU" sz="1400" b="1" dirty="0">
                <a:solidFill>
                  <a:srgbClr val="0000FF"/>
                </a:solidFill>
                <a:latin typeface="Monotype Corsiva" panose="03010101010201010101" pitchFamily="66" charset="0"/>
                <a:cs typeface="Arial" pitchFamily="34" charset="0"/>
              </a:rPr>
              <a:t>Живу в норе. Там сплю, отдыхаю,</a:t>
            </a:r>
          </a:p>
          <a:p>
            <a:pPr algn="ctr"/>
            <a:r>
              <a:rPr lang="ru-RU" sz="1400" b="1" dirty="0">
                <a:solidFill>
                  <a:srgbClr val="0000FF"/>
                </a:solidFill>
                <a:latin typeface="Monotype Corsiva" panose="03010101010201010101" pitchFamily="66" charset="0"/>
                <a:cs typeface="Arial" pitchFamily="34" charset="0"/>
              </a:rPr>
              <a:t>А затем охотиться начинаю.</a:t>
            </a:r>
          </a:p>
          <a:p>
            <a:pPr algn="ctr"/>
            <a:r>
              <a:rPr lang="ru-RU" sz="1400" b="1" dirty="0">
                <a:solidFill>
                  <a:srgbClr val="0000FF"/>
                </a:solidFill>
                <a:latin typeface="Monotype Corsiva" panose="03010101010201010101" pitchFamily="66" charset="0"/>
                <a:cs typeface="Arial" pitchFamily="34" charset="0"/>
              </a:rPr>
              <a:t>Ищу мышку полевую или живность какую.</a:t>
            </a:r>
          </a:p>
          <a:p>
            <a:pPr algn="ctr"/>
            <a:r>
              <a:rPr lang="ru-RU" sz="1400" b="1" dirty="0">
                <a:solidFill>
                  <a:srgbClr val="0000FF"/>
                </a:solidFill>
                <a:latin typeface="Monotype Corsiva" panose="03010101010201010101" pitchFamily="66" charset="0"/>
                <a:cs typeface="Arial" pitchFamily="34" charset="0"/>
              </a:rPr>
              <a:t>Хочу зайца поймать, но мне его не догнать!</a:t>
            </a:r>
          </a:p>
          <a:p>
            <a:pPr algn="ctr"/>
            <a:r>
              <a:rPr lang="ru-RU" sz="1400" b="1" dirty="0">
                <a:solidFill>
                  <a:srgbClr val="0000FF"/>
                </a:solidFill>
                <a:latin typeface="Monotype Corsiva" panose="03010101010201010101" pitchFamily="66" charset="0"/>
                <a:cs typeface="Arial" pitchFamily="34" charset="0"/>
              </a:rPr>
              <a:t>Об этом, наверно, мало кто знает,</a:t>
            </a:r>
          </a:p>
          <a:p>
            <a:pPr algn="ctr"/>
            <a:r>
              <a:rPr lang="ru-RU" sz="1400" b="1" dirty="0">
                <a:solidFill>
                  <a:srgbClr val="0000FF"/>
                </a:solidFill>
                <a:latin typeface="Monotype Corsiva" panose="03010101010201010101" pitchFamily="66" charset="0"/>
                <a:cs typeface="Arial" pitchFamily="34" charset="0"/>
              </a:rPr>
              <a:t>Но и мне зимой трудно бывает.</a:t>
            </a:r>
          </a:p>
          <a:p>
            <a:pPr algn="ctr"/>
            <a:r>
              <a:rPr lang="ru-RU" sz="1400" b="1" dirty="0">
                <a:solidFill>
                  <a:srgbClr val="0000FF"/>
                </a:solidFill>
                <a:latin typeface="Monotype Corsiva" panose="03010101010201010101" pitchFamily="66" charset="0"/>
                <a:cs typeface="Arial" pitchFamily="34" charset="0"/>
              </a:rPr>
              <a:t>Иногда бегаю целый день, а еды нет совсем.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60648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0000FF"/>
                </a:solidFill>
                <a:latin typeface="Monotype Corsiva" panose="03010101010201010101" pitchFamily="66" charset="0"/>
                <a:cs typeface="Arial" pitchFamily="34" charset="0"/>
              </a:rPr>
              <a:t>Волк зимой очень злой.</a:t>
            </a:r>
          </a:p>
          <a:p>
            <a:r>
              <a:rPr lang="ru-RU" sz="2000" b="1" dirty="0">
                <a:solidFill>
                  <a:srgbClr val="0000FF"/>
                </a:solidFill>
                <a:latin typeface="Monotype Corsiva" panose="03010101010201010101" pitchFamily="66" charset="0"/>
                <a:cs typeface="Arial" pitchFamily="34" charset="0"/>
              </a:rPr>
              <a:t>В одиночку не ходит; волки стаями бродят.</a:t>
            </a:r>
          </a:p>
          <a:p>
            <a:r>
              <a:rPr lang="ru-RU" sz="2000" b="1" dirty="0">
                <a:solidFill>
                  <a:srgbClr val="0000FF"/>
                </a:solidFill>
                <a:latin typeface="Monotype Corsiva" panose="03010101010201010101" pitchFamily="66" charset="0"/>
                <a:cs typeface="Arial" pitchFamily="34" charset="0"/>
              </a:rPr>
              <a:t>Серые, худые, голодные и злые.</a:t>
            </a:r>
          </a:p>
          <a:p>
            <a:r>
              <a:rPr lang="ru-RU" sz="2000" b="1" dirty="0">
                <a:solidFill>
                  <a:srgbClr val="0000FF"/>
                </a:solidFill>
                <a:latin typeface="Monotype Corsiva" panose="03010101010201010101" pitchFamily="66" charset="0"/>
                <a:cs typeface="Arial" pitchFamily="34" charset="0"/>
              </a:rPr>
              <a:t>Воют сильно по ночам, даже страшно зверям!</a:t>
            </a:r>
          </a:p>
          <a:p>
            <a:r>
              <a:rPr lang="ru-RU" sz="2000" b="1" dirty="0">
                <a:solidFill>
                  <a:srgbClr val="0000FF"/>
                </a:solidFill>
                <a:latin typeface="Monotype Corsiva" panose="03010101010201010101" pitchFamily="66" charset="0"/>
                <a:cs typeface="Arial" pitchFamily="34" charset="0"/>
              </a:rPr>
              <a:t>Лучше им не попадаться, надо их остерегаться.</a:t>
            </a:r>
          </a:p>
          <a:p>
            <a:r>
              <a:rPr lang="ru-RU" sz="2000" b="1" dirty="0">
                <a:solidFill>
                  <a:srgbClr val="0000FF"/>
                </a:solidFill>
                <a:latin typeface="Monotype Corsiva" panose="03010101010201010101" pitchFamily="66" charset="0"/>
                <a:cs typeface="Arial" pitchFamily="34" charset="0"/>
              </a:rPr>
              <a:t>Но и волку трудно зимой…</a:t>
            </a:r>
          </a:p>
          <a:p>
            <a:r>
              <a:rPr lang="ru-RU" sz="2000" b="1" dirty="0">
                <a:solidFill>
                  <a:srgbClr val="0000FF"/>
                </a:solidFill>
                <a:latin typeface="Monotype Corsiva" panose="03010101010201010101" pitchFamily="66" charset="0"/>
                <a:cs typeface="Arial" pitchFamily="34" charset="0"/>
              </a:rPr>
              <a:t>Еды не хватает, и он голодает.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5085184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0000FF"/>
                </a:solidFill>
                <a:latin typeface="Monotype Corsiva" panose="03010101010201010101" pitchFamily="66" charset="0"/>
                <a:cs typeface="Arial" pitchFamily="34" charset="0"/>
              </a:rPr>
              <a:t>Зимой я крепко сплю,</a:t>
            </a:r>
          </a:p>
          <a:p>
            <a:r>
              <a:rPr lang="ru-RU" sz="2000" b="1" dirty="0">
                <a:solidFill>
                  <a:srgbClr val="0000FF"/>
                </a:solidFill>
                <a:latin typeface="Monotype Corsiva" panose="03010101010201010101" pitchFamily="66" charset="0"/>
                <a:cs typeface="Arial" pitchFamily="34" charset="0"/>
              </a:rPr>
              <a:t>Зарывшись в тёплую нору.</a:t>
            </a:r>
          </a:p>
          <a:p>
            <a:r>
              <a:rPr lang="ru-RU" sz="2000" b="1" dirty="0">
                <a:solidFill>
                  <a:srgbClr val="0000FF"/>
                </a:solidFill>
                <a:latin typeface="Monotype Corsiva" panose="03010101010201010101" pitchFamily="66" charset="0"/>
                <a:cs typeface="Arial" pitchFamily="34" charset="0"/>
              </a:rPr>
              <a:t>Готовил с осени запас: </a:t>
            </a:r>
          </a:p>
          <a:p>
            <a:r>
              <a:rPr lang="ru-RU" sz="2000" b="1" dirty="0">
                <a:solidFill>
                  <a:srgbClr val="0000FF"/>
                </a:solidFill>
                <a:latin typeface="Monotype Corsiva" panose="03010101010201010101" pitchFamily="66" charset="0"/>
                <a:cs typeface="Arial" pitchFamily="34" charset="0"/>
              </a:rPr>
              <a:t>Грибы и ягоды припас.</a:t>
            </a:r>
          </a:p>
          <a:p>
            <a:r>
              <a:rPr lang="ru-RU" sz="2000" b="1" dirty="0">
                <a:solidFill>
                  <a:srgbClr val="0000FF"/>
                </a:solidFill>
                <a:latin typeface="Monotype Corsiva" panose="03010101010201010101" pitchFamily="66" charset="0"/>
                <a:cs typeface="Arial" pitchFamily="34" charset="0"/>
              </a:rPr>
              <a:t>Трудился – не ленился!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988840"/>
            <a:ext cx="7812360" cy="648072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anose="03010101010201010101" pitchFamily="66" charset="0"/>
              </a:rPr>
              <a:t>Загадки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76470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latin typeface="Segoe Script" pitchFamily="34" charset="0"/>
              </a:rPr>
              <a:t>Не снег, не лёд, </a:t>
            </a:r>
          </a:p>
          <a:p>
            <a:pPr algn="ctr"/>
            <a:r>
              <a:rPr lang="ru-RU" sz="3600" b="1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latin typeface="Segoe Script" pitchFamily="34" charset="0"/>
              </a:rPr>
              <a:t>а серебром деревья уберёт.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egoe Script" pitchFamily="34" charset="0"/>
              </a:rPr>
              <a:t>Иней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566312"/>
            <a:ext cx="8229600" cy="1070600"/>
          </a:xfrm>
        </p:spPr>
        <p:txBody>
          <a:bodyPr/>
          <a:lstStyle/>
          <a:p>
            <a:pPr algn="ctr"/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anose="03010101010201010101" pitchFamily="66" charset="0"/>
              </a:rPr>
              <a:t>Что такое зима?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43808" y="4365104"/>
            <a:ext cx="3826768" cy="2069584"/>
          </a:xfrm>
        </p:spPr>
        <p:txBody>
          <a:bodyPr/>
          <a:lstStyle/>
          <a:p>
            <a:pPr algn="ctr">
              <a:buNone/>
            </a:pP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Monotype Corsiva" panose="03010101010201010101" pitchFamily="66" charset="0"/>
                <a:cs typeface="Arial" pitchFamily="34" charset="0"/>
              </a:rPr>
              <a:t>Отличается зима</a:t>
            </a:r>
          </a:p>
          <a:p>
            <a:pPr algn="ctr">
              <a:buNone/>
            </a:pP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Monotype Corsiva" panose="03010101010201010101" pitchFamily="66" charset="0"/>
                <a:cs typeface="Arial" pitchFamily="34" charset="0"/>
              </a:rPr>
              <a:t>От весны и лета.</a:t>
            </a:r>
          </a:p>
          <a:p>
            <a:pPr algn="ctr">
              <a:buNone/>
            </a:pP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Monotype Corsiva" panose="03010101010201010101" pitchFamily="66" charset="0"/>
                <a:cs typeface="Arial" pitchFamily="34" charset="0"/>
              </a:rPr>
              <a:t>Очень снежная она,</a:t>
            </a:r>
          </a:p>
          <a:p>
            <a:pPr algn="ctr">
              <a:buNone/>
            </a:pP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Monotype Corsiva" panose="03010101010201010101" pitchFamily="66" charset="0"/>
                <a:cs typeface="Arial" pitchFamily="34" charset="0"/>
              </a:rPr>
              <a:t>Вся в снегах одета.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36712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latin typeface="Segoe Script" pitchFamily="34" charset="0"/>
              </a:rPr>
              <a:t>Он похож на неваляшку,</a:t>
            </a:r>
          </a:p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latin typeface="Segoe Script" pitchFamily="34" charset="0"/>
              </a:rPr>
              <a:t>Но с морковкою мордашка.</a:t>
            </a:r>
          </a:p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latin typeface="Segoe Script" pitchFamily="34" charset="0"/>
              </a:rPr>
              <a:t>К ветру, холоду привык</a:t>
            </a:r>
          </a:p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latin typeface="Segoe Script" pitchFamily="34" charset="0"/>
              </a:rPr>
              <a:t>Наш веселый…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9672" y="587727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egoe Script" pitchFamily="34" charset="0"/>
              </a:rPr>
              <a:t>Снеговик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764704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egoe Script" pitchFamily="34" charset="0"/>
                <a:ea typeface="Calibri" pitchFamily="34" charset="0"/>
                <a:cs typeface="Times New Roman" pitchFamily="18" charset="0"/>
              </a:rPr>
              <a:t>Я прозрачна, как хрусталь,</a:t>
            </a:r>
            <a:endParaRPr lang="ru-RU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Segoe Script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egoe Script" pitchFamily="34" charset="0"/>
                <a:ea typeface="Calibri" pitchFamily="34" charset="0"/>
                <a:cs typeface="Times New Roman" pitchFamily="18" charset="0"/>
              </a:rPr>
              <a:t>С крыши я зимой свисаю.</a:t>
            </a:r>
            <a:endParaRPr lang="ru-RU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Segoe Script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egoe Script" pitchFamily="34" charset="0"/>
                <a:ea typeface="Calibri" pitchFamily="34" charset="0"/>
                <a:cs typeface="Times New Roman" pitchFamily="18" charset="0"/>
              </a:rPr>
              <a:t>Только очень, очень жаль,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egoe Script" pitchFamily="34" charset="0"/>
                <a:ea typeface="Calibri" pitchFamily="34" charset="0"/>
                <a:cs typeface="Times New Roman" pitchFamily="18" charset="0"/>
              </a:rPr>
              <a:t>Что в тепле я быстро таю. </a:t>
            </a:r>
            <a:endParaRPr lang="ru-RU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Segoe Script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4042792" cy="1284752"/>
          </a:xfrm>
        </p:spPr>
        <p:txBody>
          <a:bodyPr/>
          <a:lstStyle/>
          <a:p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egoe Script" pitchFamily="34" charset="0"/>
              </a:rPr>
              <a:t>Сосулька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764704"/>
            <a:ext cx="64807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anose="03010101010201010101" pitchFamily="66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618099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556792"/>
            <a:ext cx="5976664" cy="1944216"/>
          </a:xfrm>
        </p:spPr>
        <p:txBody>
          <a:bodyPr>
            <a:normAutofit/>
          </a:bodyPr>
          <a:lstStyle/>
          <a:p>
            <a:pPr algn="ctr"/>
            <a:endParaRPr lang="ru-RU" sz="6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00FF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Объект 3">
            <a:extLst>
              <a:ext uri="{FF2B5EF4-FFF2-40B4-BE49-F238E27FC236}">
                <a16:creationId xmlns:a16="http://schemas.microsoft.com/office/drawing/2014/main" id="{90B5D3C2-0976-4AC1-9EE8-E31D50696C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84" y="404664"/>
            <a:ext cx="7501832" cy="5832648"/>
          </a:xfrm>
        </p:spPr>
      </p:pic>
    </p:spTree>
    <p:extLst>
      <p:ext uri="{BB962C8B-B14F-4D97-AF65-F5344CB8AC3E}">
        <p14:creationId xmlns:p14="http://schemas.microsoft.com/office/powerpoint/2010/main" val="166188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_21298_55f2e5ed_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730" y="179640"/>
            <a:ext cx="4302270" cy="3085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0_24d12_6716978a_L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3305792"/>
            <a:ext cx="4320480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437112"/>
            <a:ext cx="3995936" cy="10614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Monotype Corsiva" panose="03010101010201010101" pitchFamily="66" charset="0"/>
                <a:cs typeface="Arial" pitchFamily="34" charset="0"/>
              </a:rPr>
              <a:t>Звери в дуплах и норах</a:t>
            </a:r>
          </a:p>
          <a:p>
            <a:pPr>
              <a:buNone/>
            </a:pP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Monotype Corsiva" panose="03010101010201010101" pitchFamily="66" charset="0"/>
                <a:cs typeface="Arial" pitchFamily="34" charset="0"/>
              </a:rPr>
              <a:t>Спрятались от стужи.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35896" y="4725144"/>
            <a:ext cx="5194920" cy="18535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Monotype Corsiva" panose="03010101010201010101" pitchFamily="66" charset="0"/>
                <a:cs typeface="Arial" pitchFamily="34" charset="0"/>
              </a:rPr>
              <a:t>И кататься с горки.</a:t>
            </a:r>
          </a:p>
          <a:p>
            <a:pPr>
              <a:buNone/>
            </a:pP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Monotype Corsiva" panose="03010101010201010101" pitchFamily="66" charset="0"/>
                <a:cs typeface="Arial" pitchFamily="34" charset="0"/>
              </a:rPr>
              <a:t>Шуба, шапка и штаны –</a:t>
            </a:r>
          </a:p>
          <a:p>
            <a:pPr>
              <a:buNone/>
            </a:pP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Monotype Corsiva" panose="03010101010201010101" pitchFamily="66" charset="0"/>
                <a:cs typeface="Arial" pitchFamily="34" charset="0"/>
              </a:rPr>
              <a:t>Всё в ледовой корке!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5445224"/>
            <a:ext cx="3970784" cy="1205488"/>
          </a:xfrm>
        </p:spPr>
        <p:txBody>
          <a:bodyPr/>
          <a:lstStyle/>
          <a:p>
            <a:pPr>
              <a:buNone/>
            </a:pP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Monotype Corsiva" panose="03010101010201010101" pitchFamily="66" charset="0"/>
                <a:cs typeface="Arial" pitchFamily="34" charset="0"/>
              </a:rPr>
              <a:t>Новогодний хоровод</a:t>
            </a:r>
          </a:p>
          <a:p>
            <a:pPr>
              <a:buNone/>
            </a:pP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Monotype Corsiva" panose="03010101010201010101" pitchFamily="66" charset="0"/>
                <a:cs typeface="Arial" pitchFamily="34" charset="0"/>
              </a:rPr>
              <a:t>Весело заводит.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556792"/>
            <a:ext cx="5976664" cy="1944216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Monotype Corsiva" panose="03010101010201010101" pitchFamily="66" charset="0"/>
              </a:rPr>
              <a:t>Месяцы зимы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3688" y="620688"/>
            <a:ext cx="69665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C009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Monotype Corsiva" panose="03010101010201010101" pitchFamily="66" charset="0"/>
                <a:ea typeface="SimHei" pitchFamily="49" charset="-122"/>
                <a:cs typeface="Arial" pitchFamily="34" charset="0"/>
              </a:rPr>
              <a:t>Декабрь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anose="03010101010201010101" pitchFamily="66" charset="0"/>
                <a:ea typeface="SimHei" pitchFamily="49" charset="-122"/>
                <a:cs typeface="Arial" pitchFamily="34" charset="0"/>
              </a:rPr>
              <a:t> 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anose="03010101010201010101" pitchFamily="66" charset="0"/>
                <a:ea typeface="SimHei" pitchFamily="49" charset="-122"/>
                <a:cs typeface="Arial" pitchFamily="34" charset="0"/>
              </a:rPr>
              <a:t>год кончает, а зиму начинает,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anose="03010101010201010101" pitchFamily="66" charset="0"/>
                <a:ea typeface="SimHei" pitchFamily="49" charset="-122"/>
                <a:cs typeface="Arial" pitchFamily="34" charset="0"/>
              </a:rPr>
              <a:t>Все реки покрывает он прочным гладким льдом.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5085184"/>
            <a:ext cx="65527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C009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Monotype Corsiva" panose="03010101010201010101" pitchFamily="66" charset="0"/>
                <a:cs typeface="Arial" pitchFamily="34" charset="0"/>
              </a:rPr>
              <a:t>Январь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Monotype Corsiva" panose="03010101010201010101" pitchFamily="66" charset="0"/>
                <a:cs typeface="Arial" pitchFamily="34" charset="0"/>
              </a:rPr>
              <a:t> - начало года,        </a:t>
            </a:r>
          </a:p>
          <a:p>
            <a:pPr algn="ctr"/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Monotype Corsiva" panose="03010101010201010101" pitchFamily="66" charset="0"/>
                <a:cs typeface="Arial" pitchFamily="34" charset="0"/>
              </a:rPr>
              <a:t>Силён его мороз.           </a:t>
            </a:r>
          </a:p>
          <a:p>
            <a:pPr algn="ctr"/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Monotype Corsiva" panose="03010101010201010101" pitchFamily="66" charset="0"/>
                <a:cs typeface="Arial" pitchFamily="34" charset="0"/>
              </a:rPr>
              <a:t>Уснула вся природа.          </a:t>
            </a:r>
          </a:p>
          <a:p>
            <a:pPr algn="ctr"/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Monotype Corsiva" panose="03010101010201010101" pitchFamily="66" charset="0"/>
                <a:cs typeface="Arial" pitchFamily="34" charset="0"/>
              </a:rPr>
              <a:t>Теперь уж не до гроз</a:t>
            </a:r>
            <a:r>
              <a:rPr lang="ru-RU" b="1" dirty="0"/>
              <a:t>. 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4">
      <a:dk1>
        <a:sysClr val="windowText" lastClr="000000"/>
      </a:dk1>
      <a:lt1>
        <a:srgbClr val="CEF2EC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121</TotalTime>
  <Words>495</Words>
  <Application>Microsoft Office PowerPoint</Application>
  <PresentationFormat>Экран (4:3)</PresentationFormat>
  <Paragraphs>79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Calibri</vt:lpstr>
      <vt:lpstr>Constantia</vt:lpstr>
      <vt:lpstr>Monotype Corsiva</vt:lpstr>
      <vt:lpstr>Segoe Script</vt:lpstr>
      <vt:lpstr>Wingdings 2</vt:lpstr>
      <vt:lpstr>Поток</vt:lpstr>
      <vt:lpstr>    Зимушка – Зима в гости к нам пришла!</vt:lpstr>
      <vt:lpstr>Что такое зима?</vt:lpstr>
      <vt:lpstr>Презентация PowerPoint</vt:lpstr>
      <vt:lpstr>Презентация PowerPoint</vt:lpstr>
      <vt:lpstr>Презентация PowerPoint</vt:lpstr>
      <vt:lpstr>Презентация PowerPoint</vt:lpstr>
      <vt:lpstr>Месяцы зимы</vt:lpstr>
      <vt:lpstr>Презентация PowerPoint</vt:lpstr>
      <vt:lpstr>Презентация PowerPoint</vt:lpstr>
      <vt:lpstr>Презентация PowerPoint</vt:lpstr>
      <vt:lpstr>Животные зимой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Загадки</vt:lpstr>
      <vt:lpstr>Презентация PowerPoint</vt:lpstr>
      <vt:lpstr>Иней</vt:lpstr>
      <vt:lpstr>Презентация PowerPoint</vt:lpstr>
      <vt:lpstr>Презентация PowerPoint</vt:lpstr>
      <vt:lpstr>Презентация PowerPoint</vt:lpstr>
      <vt:lpstr>Сосулька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Аня</dc:creator>
  <cp:lastModifiedBy>Ira</cp:lastModifiedBy>
  <cp:revision>20</cp:revision>
  <dcterms:created xsi:type="dcterms:W3CDTF">2014-11-22T11:13:40Z</dcterms:created>
  <dcterms:modified xsi:type="dcterms:W3CDTF">2021-12-12T11:01:05Z</dcterms:modified>
</cp:coreProperties>
</file>