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7" r:id="rId3"/>
    <p:sldId id="288" r:id="rId4"/>
    <p:sldId id="284" r:id="rId5"/>
    <p:sldId id="285" r:id="rId6"/>
    <p:sldId id="289" r:id="rId7"/>
    <p:sldId id="286" r:id="rId8"/>
    <p:sldId id="290" r:id="rId9"/>
    <p:sldId id="291" r:id="rId10"/>
    <p:sldId id="292" r:id="rId11"/>
    <p:sldId id="295" r:id="rId12"/>
    <p:sldId id="258" r:id="rId13"/>
    <p:sldId id="259" r:id="rId14"/>
    <p:sldId id="260" r:id="rId15"/>
    <p:sldId id="261" r:id="rId16"/>
    <p:sldId id="297" r:id="rId17"/>
    <p:sldId id="298" r:id="rId18"/>
    <p:sldId id="266" r:id="rId19"/>
    <p:sldId id="270" r:id="rId20"/>
    <p:sldId id="269" r:id="rId21"/>
    <p:sldId id="271" r:id="rId22"/>
    <p:sldId id="274" r:id="rId23"/>
    <p:sldId id="275" r:id="rId24"/>
    <p:sldId id="276" r:id="rId25"/>
    <p:sldId id="279" r:id="rId26"/>
    <p:sldId id="280" r:id="rId27"/>
    <p:sldId id="281" r:id="rId28"/>
    <p:sldId id="296" r:id="rId29"/>
    <p:sldId id="29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292F"/>
    <a:srgbClr val="552126"/>
    <a:srgbClr val="724665"/>
    <a:srgbClr val="A8007C"/>
    <a:srgbClr val="FFB7DB"/>
    <a:srgbClr val="C00000"/>
    <a:srgbClr val="FFC39B"/>
    <a:srgbClr val="FFDD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08" autoAdjust="0"/>
    <p:restoredTop sz="93958" autoAdjust="0"/>
  </p:normalViewPr>
  <p:slideViewPr>
    <p:cSldViewPr>
      <p:cViewPr>
        <p:scale>
          <a:sx n="94" d="100"/>
          <a:sy n="94" d="100"/>
        </p:scale>
        <p:origin x="-223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B259CB-B361-4AC8-9884-2D4B07C24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441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Кнопка для ответа - смайлик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7510F-2254-41FF-9F0A-F6DB7D7B7E37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Кнопка для ответа - смайлик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031C3-41DC-4F8B-A411-3C3D2DD0651D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Кнопка для ответа - смайлик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031C3-41DC-4F8B-A411-3C3D2DD0651D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Кнопка для ответа - смайлик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031C3-41DC-4F8B-A411-3C3D2DD0651D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3DFEE-1A20-4B01-9B80-E2F182B7526C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18F6E-DBE8-4E62-9C18-43070BB722C4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ADA3-937D-4736-956C-2B5DFDDEB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9370B-6502-457B-9FF7-19D705D71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DBC8-D9E4-4FDF-8E9A-7EFD7EF87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78ACE-CADA-4BE9-A2A1-F77645092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A84B-3728-489A-AA4B-079BE4BDB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C112-FEB0-40CF-9B1A-E9D52CACC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88CC-5313-40F2-8E96-98E10D201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C6B3A-D179-446E-A584-9006C613E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BF80-5138-40EC-A06C-2E08FA028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F33-A7F7-4500-B300-55263746B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50030-959F-4E5A-8F7E-C7A567C3E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11284F-57AE-47E1-B617-F896D5285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18" Type="http://schemas.openxmlformats.org/officeDocument/2006/relationships/slide" Target="slide27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12" Type="http://schemas.openxmlformats.org/officeDocument/2006/relationships/slide" Target="slide21.xml"/><Relationship Id="rId17" Type="http://schemas.openxmlformats.org/officeDocument/2006/relationships/slide" Target="slide26.xml"/><Relationship Id="rId2" Type="http://schemas.openxmlformats.org/officeDocument/2006/relationships/notesSlide" Target="../notesSlides/notesSlide5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5" Type="http://schemas.openxmlformats.org/officeDocument/2006/relationships/slide" Target="slide24.xml"/><Relationship Id="rId10" Type="http://schemas.openxmlformats.org/officeDocument/2006/relationships/slide" Target="slide19.xml"/><Relationship Id="rId19" Type="http://schemas.openxmlformats.org/officeDocument/2006/relationships/image" Target="../media/image2.gif"/><Relationship Id="rId4" Type="http://schemas.openxmlformats.org/officeDocument/2006/relationships/slide" Target="slide13.xml"/><Relationship Id="rId9" Type="http://schemas.openxmlformats.org/officeDocument/2006/relationships/slide" Target="slide18.xml"/><Relationship Id="rId1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6.xml"/><Relationship Id="rId7" Type="http://schemas.openxmlformats.org/officeDocument/2006/relationships/slide" Target="slide12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0;&#1048;&#1044;\&#1059;&#1084;&#1085;&#1080;&#1082;&#1080;%20&#1080;%20&#1091;&#1084;&#1085;&#1080;&#1094;&#1099;\taymer-1-minuta-i-z_uk-okonchaniya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0;&#1048;&#1044;\&#1059;&#1084;&#1085;&#1080;&#1082;&#1080;%20&#1080;%20&#1091;&#1084;&#1085;&#1080;&#1094;&#1099;\taymer-1-minuta-i-z_uk-okonchaniya.mp3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0;&#1048;&#1044;\&#1059;&#1084;&#1085;&#1080;&#1082;&#1080;%20&#1080;%20&#1091;&#1084;&#1085;&#1080;&#1094;&#1099;\taymer-1-minuta-i-z_uk-okonchaniya.mp3" TargetMode="External"/><Relationship Id="rId6" Type="http://schemas.openxmlformats.org/officeDocument/2006/relationships/slide" Target="slide12.xml"/><Relationship Id="rId5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0;&#1048;&#1044;\&#1059;&#1084;&#1085;&#1080;&#1082;&#1080;%20&#1080;%20&#1091;&#1084;&#1085;&#1080;&#1094;&#1099;\taymer-1-minuta-i-z_uk-okonchaniya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0;&#1048;&#1044;\&#1059;&#1084;&#1085;&#1080;&#1082;&#1080;%20&#1080;%20&#1091;&#1084;&#1085;&#1080;&#1094;&#1099;\taymer-1-minuta-i-z_uk-okonchaniya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audio" Target="../media/audio1.wav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0;&#1048;&#1044;\&#1059;&#1084;&#1085;&#1080;&#1082;&#1080;%20&#1080;%20&#1091;&#1084;&#1085;&#1080;&#1094;&#1099;\&#1040;&#1074;&#1090;&#1086;&#1084;&#1091;&#1083;&#1100;&#1090;&#1080;&#1082;&#1080;%20&#1072;&#1074;&#1080;&#1090;&#1086;\&#1050;&#1086;&#1090;%20&#1051;&#1077;&#1086;&#1087;&#1086;&#1083;&#1100;&#1076;.avi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0;&#1048;&#1044;\&#1059;&#1084;&#1085;&#1080;&#1082;&#1080;%20&#1080;%20&#1091;&#1084;&#1085;&#1080;&#1094;&#1099;\&#1040;&#1074;&#1090;&#1086;&#1084;&#1091;&#1083;&#1100;&#1090;&#1080;&#1082;&#1080;%20&#1072;&#1074;&#1080;&#1090;&#1086;\&#1053;&#1091;%20&#1087;&#1086;&#1075;&#1086;&#1076;&#1080;.avi" TargetMode="External"/><Relationship Id="rId5" Type="http://schemas.openxmlformats.org/officeDocument/2006/relationships/image" Target="../media/image41.png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0;&#1048;&#1044;\&#1059;&#1084;&#1085;&#1080;&#1082;&#1080;%20&#1080;%20&#1091;&#1084;&#1085;&#1080;&#1094;&#1099;\&#1040;&#1074;&#1090;&#1086;&#1084;&#1091;&#1083;&#1100;&#1090;&#1080;&#1082;&#1080;%20&#1072;&#1074;&#1080;&#1090;&#1086;\&#1057;&#1084;&#1077;&#1096;&#1072;&#1088;&#1080;&#1082;&#1080;.avi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0;&#1048;&#1044;\&#1059;&#1084;&#1085;&#1080;&#1082;&#1080;%20&#1080;%20&#1091;&#1084;&#1085;&#1080;&#1094;&#1099;\&#1040;&#1074;&#1090;&#1086;&#1084;&#1091;&#1083;&#1100;&#1090;&#1080;&#1082;&#1080;%20&#1072;&#1074;&#1080;&#1090;&#1086;\&#1056;&#1054;&#1051;&#1048;&#1050;%20&#1070;&#1048;&#1044;%20&#1044;&#1077;&#1090;&#1089;&#1082;&#1080;&#1081;%20&#1087;&#1072;&#1088;&#1082;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6481763" cy="1943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36356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prstShdw prst="shdw13" dist="85194" dir="12393903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УМНИКИ И УМНИЦЫ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8569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2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Интеллектуальная игра по ПДД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2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обучающихся 5 </a:t>
            </a:r>
            <a:r>
              <a:rPr lang="ru-RU" sz="22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классов, 2020г.</a:t>
            </a:r>
            <a:endParaRPr lang="ru-RU" sz="2200" b="1" i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Picture 15" descr="клип_411_с8-7_ад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636838"/>
            <a:ext cx="2465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6092825"/>
            <a:ext cx="18002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b="-278"/>
          <a:stretch>
            <a:fillRect/>
          </a:stretch>
        </p:blipFill>
        <p:spPr bwMode="auto">
          <a:xfrm>
            <a:off x="6227763" y="6092825"/>
            <a:ext cx="25209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348880"/>
            <a:ext cx="620552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Ораторское искусство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6481763" cy="1943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36356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prstShdw prst="shdw13" dist="85194" dir="12393903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УМНИКИ И УМНИЦЫ</a:t>
            </a:r>
          </a:p>
        </p:txBody>
      </p:sp>
      <p:pic>
        <p:nvPicPr>
          <p:cNvPr id="7171" name="Picture 15" descr="клип_411_с8-7_ад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636838"/>
            <a:ext cx="2465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6092825"/>
            <a:ext cx="18002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b="-278"/>
          <a:stretch>
            <a:fillRect/>
          </a:stretch>
        </p:blipFill>
        <p:spPr bwMode="auto">
          <a:xfrm>
            <a:off x="6227763" y="6092825"/>
            <a:ext cx="25209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C:\Documents and Settings\Елена\Мои документы\Мои рисунки\анимированные\школа\2c9d6992d5104c401eb8a30c0ba2f7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60350"/>
            <a:ext cx="746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92725" y="191611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300788" y="1916113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08850" y="191611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5" name="AutoShape 5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92725" y="278130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6" name="AutoShape 5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300788" y="278130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7" name="AutoShape 5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308850" y="278130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30" name="AutoShape 5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292725" y="364490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1" name="AutoShape 5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300788" y="364490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2" name="AutoShape 6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308850" y="364490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35" name="AutoShape 6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92725" y="465296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6" name="AutoShape 6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00788" y="4652963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7" name="AutoShape 6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308850" y="465296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0" name="AutoShape 6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92725" y="558958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42" name="AutoShape 7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00788" y="558958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43" name="AutoShape 7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08850" y="558958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8210" name="WordArt 2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8244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19"/>
                  <a:srcRect/>
                  <a:stretch>
                    <a:fillRect/>
                  </a:stretch>
                </a:blipFill>
                <a:effectLst>
                  <a:prstShdw prst="shdw13" dist="85194" dir="12393903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УМНИКИ И УМНИЦЫ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331913" y="1916113"/>
            <a:ext cx="360045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Дорожные ловушки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331913" y="5516563"/>
            <a:ext cx="3600450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ru-RU" sz="2400" b="1" dirty="0"/>
              <a:t>           Памятки</a:t>
            </a:r>
            <a:endParaRPr lang="ru-RU" sz="2400" dirty="0"/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331913" y="4581525"/>
            <a:ext cx="3600450" cy="792163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err="1"/>
              <a:t>Автомультики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331913" y="2781300"/>
            <a:ext cx="360045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 i="1" dirty="0"/>
              <a:t> </a:t>
            </a:r>
            <a:endParaRPr lang="ru-RU" sz="2800" dirty="0"/>
          </a:p>
          <a:p>
            <a:pPr>
              <a:defRPr/>
            </a:pPr>
            <a:r>
              <a:rPr lang="ru-RU" sz="2800" b="1" dirty="0"/>
              <a:t>    Регулировщик</a:t>
            </a:r>
            <a:endParaRPr lang="ru-RU" sz="2800" dirty="0"/>
          </a:p>
          <a:p>
            <a:pPr algn="ctr">
              <a:defRPr/>
            </a:pP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331913" y="3644900"/>
            <a:ext cx="360045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 sz="2800" b="1" i="1" dirty="0"/>
          </a:p>
          <a:p>
            <a:pPr algn="ctr">
              <a:defRPr/>
            </a:pPr>
            <a:r>
              <a:rPr lang="ru-RU" sz="2800" b="1" i="1" dirty="0"/>
              <a:t>Дорожные знаки</a:t>
            </a:r>
            <a:endParaRPr lang="ru-RU" sz="2800" dirty="0"/>
          </a:p>
          <a:p>
            <a:pPr algn="ctr">
              <a:defRPr/>
            </a:pP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5" grpId="0" animBg="1"/>
      <p:bldP spid="3126" grpId="0" animBg="1"/>
      <p:bldP spid="3127" grpId="0" animBg="1"/>
      <p:bldP spid="3130" grpId="0" animBg="1"/>
      <p:bldP spid="3131" grpId="0" animBg="1"/>
      <p:bldP spid="3132" grpId="0" animBg="1"/>
      <p:bldP spid="3135" grpId="0" animBg="1"/>
      <p:bldP spid="3136" grpId="0" animBg="1"/>
      <p:bldP spid="3137" grpId="0" animBg="1"/>
      <p:bldP spid="3140" grpId="0" animBg="1"/>
      <p:bldP spid="3142" grpId="0" animBg="1"/>
      <p:bldP spid="31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5589588"/>
            <a:ext cx="34940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9" descr="D:\Мои рисунки\с адресами к словарю\крапива-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557338"/>
            <a:ext cx="20097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205038"/>
            <a:ext cx="5715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9222" name="Rectangle 8"/>
          <p:cNvSpPr>
            <a:spLocks noChangeArrowheads="1"/>
          </p:cNvSpPr>
          <p:nvPr/>
        </p:nvSpPr>
        <p:spPr bwMode="auto">
          <a:xfrm>
            <a:off x="2771775" y="1412875"/>
            <a:ext cx="5329238" cy="50403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4109" name="Picture 13">
            <a:hlinkClick r:id="" action="ppaction://noaction">
              <a:snd r:embed="rId8" name="fairy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5157788"/>
            <a:ext cx="224313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188913"/>
            <a:ext cx="10064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Заголовок 1"/>
          <p:cNvSpPr>
            <a:spLocks noGrp="1"/>
          </p:cNvSpPr>
          <p:nvPr>
            <p:ph type="ctrTitle"/>
          </p:nvPr>
        </p:nvSpPr>
        <p:spPr>
          <a:xfrm>
            <a:off x="900113" y="188913"/>
            <a:ext cx="7050087" cy="647700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Дорожные ловушки</a:t>
            </a:r>
            <a:r>
              <a:rPr lang="ru-RU" altLang="ru-RU" b="1" dirty="0" smtClean="0"/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92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9700" y="5229225"/>
            <a:ext cx="4602163" cy="544513"/>
          </a:xfrm>
        </p:spPr>
        <p:txBody>
          <a:bodyPr/>
          <a:lstStyle/>
          <a:p>
            <a:endParaRPr lang="ru-RU" altLang="ru-RU" sz="2400" smtClean="0"/>
          </a:p>
          <a:p>
            <a:r>
              <a:rPr lang="ru-RU" altLang="ru-RU" sz="2400" smtClean="0"/>
              <a:t>Чем опасна данная ситуация?</a:t>
            </a:r>
          </a:p>
        </p:txBody>
      </p:sp>
      <p:pic>
        <p:nvPicPr>
          <p:cNvPr id="9227" name="Picture 15" descr="D:\ЮИД\Умники и умницы\Дорожные ловушки\img9 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6013" y="1052513"/>
            <a:ext cx="6884987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taymer-1-minuta-i-z_uk-okonch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650" y="5661025"/>
            <a:ext cx="4095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4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8"/>
          <p:cNvSpPr>
            <a:spLocks noChangeArrowheads="1"/>
          </p:cNvSpPr>
          <p:nvPr/>
        </p:nvSpPr>
        <p:spPr bwMode="auto">
          <a:xfrm>
            <a:off x="3203575" y="3044825"/>
            <a:ext cx="4248150" cy="1320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eaLnBrk="0" hangingPunct="0">
              <a:buFontTx/>
              <a:buChar char="•"/>
            </a:pPr>
            <a:endParaRPr lang="ru-RU" altLang="ru-RU" sz="2400"/>
          </a:p>
        </p:txBody>
      </p:sp>
      <p:sp>
        <p:nvSpPr>
          <p:cNvPr id="10243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0244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509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989138"/>
            <a:ext cx="5715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Прямоугольник 3"/>
          <p:cNvSpPr>
            <a:spLocks noChangeArrowheads="1"/>
          </p:cNvSpPr>
          <p:nvPr/>
        </p:nvSpPr>
        <p:spPr bwMode="auto">
          <a:xfrm>
            <a:off x="1476375" y="188913"/>
            <a:ext cx="59039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Дорожные ловушки</a:t>
            </a:r>
          </a:p>
        </p:txBody>
      </p:sp>
      <p:pic>
        <p:nvPicPr>
          <p:cNvPr id="5143" name="Picture 23">
            <a:hlinkClick r:id="" action="ppaction://noaction">
              <a:snd r:embed="rId6" name="fairy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5084763"/>
            <a:ext cx="256063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1331913" y="5445125"/>
            <a:ext cx="439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Чем опасна эта ситуация?</a:t>
            </a:r>
          </a:p>
        </p:txBody>
      </p:sp>
      <p:pic>
        <p:nvPicPr>
          <p:cNvPr id="16" name="taymer-1-minuta-i-z_uk-okonch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5516563"/>
            <a:ext cx="4095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D:\ЮИД\Умники и умницы\Дорожные ловушки\hello_html_457c270f -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6375" y="1628775"/>
            <a:ext cx="6480175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34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2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88913"/>
            <a:ext cx="115093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9224" name="Rectangle 8"/>
          <p:cNvSpPr>
            <a:spLocks noChangeArrowheads="1"/>
          </p:cNvSpPr>
          <p:nvPr/>
        </p:nvSpPr>
        <p:spPr bwMode="auto">
          <a:xfrm>
            <a:off x="2124075" y="-100013"/>
            <a:ext cx="4733925" cy="9763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547813" y="1844675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altLang="ru-RU" sz="2400" i="1"/>
          </a:p>
          <a:p>
            <a:pPr eaLnBrk="0" hangingPunct="0"/>
            <a:endParaRPr lang="ru-RU" altLang="ru-RU" sz="2400" i="1"/>
          </a:p>
        </p:txBody>
      </p:sp>
      <p:pic>
        <p:nvPicPr>
          <p:cNvPr id="6162" name="Picture 18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4437063"/>
            <a:ext cx="3322638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127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989138"/>
            <a:ext cx="5715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Прямоугольник 1"/>
          <p:cNvSpPr>
            <a:spLocks noChangeArrowheads="1"/>
          </p:cNvSpPr>
          <p:nvPr/>
        </p:nvSpPr>
        <p:spPr bwMode="auto">
          <a:xfrm>
            <a:off x="1331913" y="188913"/>
            <a:ext cx="64087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altLang="ru-RU" sz="4400" b="1" dirty="0">
                <a:cs typeface="Arial" charset="0"/>
              </a:rPr>
              <a:t>  </a:t>
            </a:r>
            <a:r>
              <a:rPr lang="ru-RU" altLang="ru-RU" sz="44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Дорожные ловушки ловушки</a:t>
            </a:r>
          </a:p>
        </p:txBody>
      </p:sp>
      <p:pic>
        <p:nvPicPr>
          <p:cNvPr id="11273" name="Picture 10" descr="D:\ЮИД\Умники и умницы\Дорожные ловушки\Slajd5-600x3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1052513"/>
            <a:ext cx="56165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1403350" y="4724400"/>
            <a:ext cx="3744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Чем опасна данная ситуация?</a:t>
            </a:r>
          </a:p>
        </p:txBody>
      </p:sp>
      <p:pic>
        <p:nvPicPr>
          <p:cNvPr id="12" name="taymer-1-minuta-i-z_uk-okonch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4652963"/>
            <a:ext cx="4095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34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2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8"/>
          <p:cNvSpPr>
            <a:spLocks noChangeArrowheads="1"/>
          </p:cNvSpPr>
          <p:nvPr/>
        </p:nvSpPr>
        <p:spPr bwMode="auto">
          <a:xfrm>
            <a:off x="323850" y="1196975"/>
            <a:ext cx="7931150" cy="16557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sz="2000" b="1"/>
          </a:p>
          <a:p>
            <a:pPr eaLnBrk="0" hangingPunct="0"/>
            <a:endParaRPr lang="ru-RU" altLang="ru-RU" sz="2000" b="1"/>
          </a:p>
          <a:p>
            <a:pPr eaLnBrk="0" hangingPunct="0"/>
            <a:endParaRPr lang="ru-RU" altLang="ru-RU" sz="2000" b="1"/>
          </a:p>
          <a:p>
            <a:pPr eaLnBrk="0" hangingPunct="0"/>
            <a:endParaRPr lang="ru-RU" altLang="ru-RU" sz="2000" b="1"/>
          </a:p>
          <a:p>
            <a:pPr eaLnBrk="0" hangingPunct="0"/>
            <a:r>
              <a:rPr lang="ru-RU" altLang="ru-RU" sz="2000" b="1"/>
              <a:t>    Что означает сигнал регулировщика: рука поднятая вверх?</a:t>
            </a:r>
          </a:p>
          <a:p>
            <a:pPr eaLnBrk="0" hangingPunct="0"/>
            <a:endParaRPr lang="ru-RU" altLang="ru-RU" sz="2000" b="1"/>
          </a:p>
          <a:p>
            <a:pPr eaLnBrk="0" hangingPunct="0">
              <a:buFontTx/>
              <a:buChar char="•"/>
            </a:pPr>
            <a:r>
              <a:rPr lang="ru-RU" altLang="ru-RU" i="1"/>
              <a:t>Запрещает движение транспортных средств, </a:t>
            </a:r>
          </a:p>
          <a:p>
            <a:pPr eaLnBrk="0" hangingPunct="0"/>
            <a:r>
              <a:rPr lang="ru-RU" altLang="ru-RU" i="1"/>
              <a:t>пешеходам можно переходить дорогу за спиной регулировщика</a:t>
            </a:r>
            <a:endParaRPr lang="ru-RU" altLang="ru-RU"/>
          </a:p>
          <a:p>
            <a:pPr eaLnBrk="0" hangingPunct="0">
              <a:buFontTx/>
              <a:buChar char="•"/>
            </a:pPr>
            <a:r>
              <a:rPr lang="ru-RU" altLang="ru-RU" i="1"/>
              <a:t>Запрещает движение всех транспортных средств и пешеходов</a:t>
            </a:r>
            <a:endParaRPr lang="ru-RU" altLang="ru-RU"/>
          </a:p>
          <a:p>
            <a:pPr eaLnBrk="0" hangingPunct="0">
              <a:buFontTx/>
              <a:buChar char="•"/>
            </a:pPr>
            <a:r>
              <a:rPr lang="ru-RU" altLang="ru-RU" i="1"/>
              <a:t>Запрещает движение пешеходов, и разрешает движение транспорта. </a:t>
            </a:r>
            <a:endParaRPr lang="ru-RU" altLang="ru-RU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008188" y="0"/>
            <a:ext cx="53006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3200" i="1"/>
              <a:t> </a:t>
            </a:r>
            <a:r>
              <a:rPr lang="ru-RU" altLang="ru-RU" sz="4400" b="1">
                <a:solidFill>
                  <a:srgbClr val="FFB7DB"/>
                </a:solidFill>
              </a:rPr>
              <a:t>Регулировщик</a:t>
            </a:r>
            <a:endParaRPr lang="ru-RU" altLang="ru-RU" sz="4400">
              <a:solidFill>
                <a:srgbClr val="FFB7DB"/>
              </a:solidFill>
            </a:endParaRPr>
          </a:p>
        </p:txBody>
      </p:sp>
      <p:sp>
        <p:nvSpPr>
          <p:cNvPr id="184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843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11413" y="3752850"/>
            <a:ext cx="5256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i="1">
                <a:solidFill>
                  <a:srgbClr val="FF0000"/>
                </a:solidFill>
              </a:rPr>
              <a:t>Запрещает движение всех транспортных средств и пешеходов</a:t>
            </a:r>
            <a:endParaRPr lang="ru-RU" altLang="ru-RU" sz="2400">
              <a:solidFill>
                <a:srgbClr val="FF0000"/>
              </a:solidFill>
            </a:endParaRPr>
          </a:p>
        </p:txBody>
      </p:sp>
      <p:pic>
        <p:nvPicPr>
          <p:cNvPr id="18439" name="Picture 11" descr="C:\Users\NAVI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625" y="3556000"/>
            <a:ext cx="14414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aymer-1-minuta-i-z_uk-okonch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3938" y="5865813"/>
            <a:ext cx="4095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34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3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8"/>
          <p:cNvSpPr>
            <a:spLocks noChangeArrowheads="1"/>
          </p:cNvSpPr>
          <p:nvPr/>
        </p:nvSpPr>
        <p:spPr bwMode="auto">
          <a:xfrm>
            <a:off x="395288" y="1773238"/>
            <a:ext cx="8353425" cy="18716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altLang="ru-RU" sz="2000" b="1"/>
              <a:t>Имеет ли право пешеход переходить дорогу, </a:t>
            </a:r>
          </a:p>
          <a:p>
            <a:pPr eaLnBrk="0" hangingPunct="0"/>
            <a:r>
              <a:rPr lang="ru-RU" altLang="ru-RU" sz="2000" b="1"/>
              <a:t>если рука регулировщика вытянута вперед? </a:t>
            </a:r>
          </a:p>
          <a:p>
            <a:pPr eaLnBrk="0" hangingPunct="0"/>
            <a:endParaRPr lang="ru-RU" altLang="ru-RU" sz="2000" b="1"/>
          </a:p>
          <a:p>
            <a:pPr eaLnBrk="0" hangingPunct="0">
              <a:buFontTx/>
              <a:buChar char="•"/>
            </a:pPr>
            <a:r>
              <a:rPr lang="ru-RU" altLang="ru-RU" sz="2000" i="1"/>
              <a:t>Не имеет</a:t>
            </a:r>
            <a:endParaRPr lang="ru-RU" altLang="ru-RU" sz="2000"/>
          </a:p>
          <a:p>
            <a:pPr eaLnBrk="0" hangingPunct="0">
              <a:buFontTx/>
              <a:buChar char="•"/>
            </a:pPr>
            <a:r>
              <a:rPr lang="ru-RU" altLang="ru-RU" sz="2000" i="1"/>
              <a:t>Имеет право перейти дорогу за спиной регулировщика</a:t>
            </a:r>
            <a:endParaRPr lang="ru-RU" altLang="ru-RU" sz="2000"/>
          </a:p>
          <a:p>
            <a:pPr eaLnBrk="0" hangingPunct="0">
              <a:buFontTx/>
              <a:buChar char="•"/>
            </a:pPr>
            <a:r>
              <a:rPr lang="ru-RU" altLang="ru-RU" sz="2000" i="1"/>
              <a:t>Имеет право перейти дорогу слева от регулировщика</a:t>
            </a:r>
            <a:endParaRPr lang="ru-RU" altLang="ru-RU" sz="2000"/>
          </a:p>
          <a:p>
            <a:pPr eaLnBrk="0" hangingPunct="0">
              <a:buFontTx/>
              <a:buChar char="•"/>
            </a:pPr>
            <a:r>
              <a:rPr lang="ru-RU" altLang="ru-RU" sz="2000" i="1"/>
              <a:t>Имеет право перейти дорогу справа от регулировщика</a:t>
            </a:r>
            <a:endParaRPr lang="ru-RU" altLang="ru-RU" sz="200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042988" y="115888"/>
            <a:ext cx="77771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sz="4400" b="1">
                <a:solidFill>
                  <a:srgbClr val="FFB7DB"/>
                </a:solidFill>
                <a:cs typeface="Arial" charset="0"/>
              </a:rPr>
              <a:t>Регулировщик</a:t>
            </a:r>
            <a:endParaRPr lang="ru-RU" altLang="ru-RU" sz="3200" i="1">
              <a:solidFill>
                <a:srgbClr val="FFB7DB"/>
              </a:solidFill>
              <a:latin typeface="Georgia" pitchFamily="18" charset="0"/>
            </a:endParaRPr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946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00113" y="4525963"/>
            <a:ext cx="38877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i="1">
                <a:solidFill>
                  <a:srgbClr val="FF0000"/>
                </a:solidFill>
              </a:rPr>
              <a:t>Имеет право перейти дорогу за спиной регулировщика</a:t>
            </a:r>
            <a:endParaRPr lang="ru-RU" altLang="ru-RU" sz="2800">
              <a:solidFill>
                <a:srgbClr val="FF0000"/>
              </a:solidFill>
            </a:endParaRPr>
          </a:p>
        </p:txBody>
      </p:sp>
      <p:pic>
        <p:nvPicPr>
          <p:cNvPr id="19463" name="Picture 11" descr="C:\Users\NAVI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076700"/>
            <a:ext cx="917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C:\Users\NAVI\Desktop\уиники и умницы\Сним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2420938"/>
            <a:ext cx="415766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aymer-1-minuta-i-z_uk-okonch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5843588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34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3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9"/>
          <p:cNvSpPr>
            <a:spLocks noChangeArrowheads="1"/>
          </p:cNvSpPr>
          <p:nvPr/>
        </p:nvSpPr>
        <p:spPr bwMode="auto">
          <a:xfrm>
            <a:off x="755650" y="1341438"/>
            <a:ext cx="4464050" cy="38163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altLang="ru-RU" sz="2800" i="1">
                <a:solidFill>
                  <a:srgbClr val="FF0000"/>
                </a:solidFill>
              </a:rPr>
              <a:t>Сигналам регулировщика </a:t>
            </a:r>
            <a:endParaRPr lang="ru-RU" altLang="ru-RU" sz="2800">
              <a:solidFill>
                <a:srgbClr val="FF0000"/>
              </a:solidFill>
            </a:endParaRPr>
          </a:p>
        </p:txBody>
      </p:sp>
      <p:sp>
        <p:nvSpPr>
          <p:cNvPr id="1433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7248525" cy="7794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ru-RU" altLang="ru-RU" sz="4400" b="1" dirty="0" smtClean="0">
                <a:solidFill>
                  <a:srgbClr val="FFB7DB"/>
                </a:solidFill>
                <a:latin typeface="+mn-lt"/>
              </a:rPr>
              <a:t>Регулировщик</a:t>
            </a:r>
          </a:p>
        </p:txBody>
      </p:sp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88913"/>
            <a:ext cx="12969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149725"/>
            <a:ext cx="349091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650" y="1700213"/>
            <a:ext cx="16086138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Кому должны подчиняться водители и пешеходы, </a:t>
            </a:r>
          </a:p>
          <a:p>
            <a:pPr>
              <a:defRPr/>
            </a:pPr>
            <a:r>
              <a:rPr lang="ru-RU" b="1" dirty="0"/>
              <a:t>если сигналы регулировщика противоречат сигналам светофора?</a:t>
            </a:r>
          </a:p>
          <a:p>
            <a:pPr>
              <a:defRPr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i="1" dirty="0"/>
              <a:t>Сигналам светофора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i="1" dirty="0"/>
              <a:t>Сигналам регулировщика </a:t>
            </a:r>
            <a:endParaRPr lang="ru-RU" dirty="0"/>
          </a:p>
        </p:txBody>
      </p:sp>
      <p:pic>
        <p:nvPicPr>
          <p:cNvPr id="11275" name="Picture 11" descr="C:\Users\NAVI\Desktop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4175" y="2636838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</p:childTnLst>
        </p:cTn>
      </p:par>
    </p:tnLst>
    <p:bldLst>
      <p:bldP spid="153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4" name="Rectangle 8"/>
          <p:cNvSpPr>
            <a:spLocks noChangeArrowheads="1"/>
          </p:cNvSpPr>
          <p:nvPr/>
        </p:nvSpPr>
        <p:spPr bwMode="auto">
          <a:xfrm>
            <a:off x="539750" y="981075"/>
            <a:ext cx="7920038" cy="25923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/>
              <a:t>Какие дорожные знаки обозначают место перехода дороги? </a:t>
            </a:r>
          </a:p>
          <a:p>
            <a:pPr eaLnBrk="0" hangingPunct="0"/>
            <a:endParaRPr lang="ru-RU" altLang="ru-RU" sz="3600">
              <a:solidFill>
                <a:srgbClr val="FF0000"/>
              </a:solidFill>
            </a:endParaRPr>
          </a:p>
        </p:txBody>
      </p:sp>
      <p:sp>
        <p:nvSpPr>
          <p:cNvPr id="1536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187450" y="1527175"/>
            <a:ext cx="74406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altLang="ru-RU" sz="3200" b="1"/>
          </a:p>
          <a:p>
            <a:pPr eaLnBrk="0" hangingPunct="0"/>
            <a:endParaRPr lang="ru-RU" altLang="ru-RU" sz="3200" b="1"/>
          </a:p>
        </p:txBody>
      </p:sp>
      <p:pic>
        <p:nvPicPr>
          <p:cNvPr id="1536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8913"/>
            <a:ext cx="12239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941888"/>
            <a:ext cx="3322638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2051050" y="0"/>
            <a:ext cx="51133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A8007C"/>
                </a:solidFill>
              </a:rPr>
              <a:t>Дорожные знаки</a:t>
            </a:r>
          </a:p>
        </p:txBody>
      </p:sp>
      <p:pic>
        <p:nvPicPr>
          <p:cNvPr id="15368" name="Рисунок 14" descr="C:\Users\Admin\Desktop\znak-peshehodnaya-zo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2852738"/>
            <a:ext cx="1346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5" descr="C:\Users\Admin\Desktop\image0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2852738"/>
            <a:ext cx="12969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6" descr="C:\Users\Admin\Desktop\image_5eb87967f0d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2852738"/>
            <a:ext cx="12954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17"/>
          <p:cNvSpPr txBox="1">
            <a:spLocks noChangeArrowheads="1"/>
          </p:cNvSpPr>
          <p:nvPr/>
        </p:nvSpPr>
        <p:spPr bwMode="auto">
          <a:xfrm>
            <a:off x="1908175" y="4149725"/>
            <a:ext cx="142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5372" name="TextBox 18"/>
          <p:cNvSpPr txBox="1">
            <a:spLocks noChangeArrowheads="1"/>
          </p:cNvSpPr>
          <p:nvPr/>
        </p:nvSpPr>
        <p:spPr bwMode="auto">
          <a:xfrm>
            <a:off x="3708400" y="4221163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5373" name="TextBox 20"/>
          <p:cNvSpPr txBox="1">
            <a:spLocks noChangeArrowheads="1"/>
          </p:cNvSpPr>
          <p:nvPr/>
        </p:nvSpPr>
        <p:spPr bwMode="auto">
          <a:xfrm>
            <a:off x="5580063" y="4221163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5374" name="TextBox 22"/>
          <p:cNvSpPr txBox="1">
            <a:spLocks noChangeArrowheads="1"/>
          </p:cNvSpPr>
          <p:nvPr/>
        </p:nvSpPr>
        <p:spPr bwMode="auto">
          <a:xfrm>
            <a:off x="684213" y="4724400"/>
            <a:ext cx="43926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 Все знаки </a:t>
            </a:r>
          </a:p>
          <a:p>
            <a:pPr>
              <a:buFont typeface="Arial" charset="0"/>
              <a:buChar char="•"/>
            </a:pPr>
            <a:r>
              <a:rPr lang="ru-RU"/>
              <a:t>  Знаки А, Б </a:t>
            </a:r>
          </a:p>
          <a:p>
            <a:pPr>
              <a:buFont typeface="Arial" charset="0"/>
              <a:buChar char="•"/>
            </a:pPr>
            <a:r>
              <a:rPr lang="ru-RU"/>
              <a:t>  Знаки Б, В</a:t>
            </a:r>
          </a:p>
          <a:p>
            <a:pPr>
              <a:buFont typeface="Arial" charset="0"/>
              <a:buChar char="•"/>
            </a:pPr>
            <a:r>
              <a:rPr lang="ru-RU"/>
              <a:t>  Только знак Б</a:t>
            </a:r>
          </a:p>
          <a:p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8914" name="Picture 2" descr="C:\Users\NAVI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00200"/>
            <a:ext cx="77755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ChangeArrowheads="1"/>
          </p:cNvSpPr>
          <p:nvPr/>
        </p:nvSpPr>
        <p:spPr bwMode="auto">
          <a:xfrm>
            <a:off x="755650" y="2492375"/>
            <a:ext cx="5005388" cy="2520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76375" y="0"/>
            <a:ext cx="74564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4400" dirty="0">
                <a:solidFill>
                  <a:srgbClr val="A8007C"/>
                </a:solidFill>
              </a:rPr>
              <a:t>Дорожные знаки</a:t>
            </a:r>
          </a:p>
          <a:p>
            <a:pPr eaLnBrk="0" hangingPunct="0">
              <a:defRPr/>
            </a:pPr>
            <a:endParaRPr lang="ru-RU" altLang="ru-RU" sz="2000" b="1" dirty="0"/>
          </a:p>
        </p:txBody>
      </p:sp>
      <p:sp>
        <p:nvSpPr>
          <p:cNvPr id="163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638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3668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4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5084763"/>
            <a:ext cx="26289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2411413" y="981075"/>
            <a:ext cx="3744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042988" y="1628775"/>
            <a:ext cx="7004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2400" b="1">
                <a:cs typeface="Times New Roman" pitchFamily="18" charset="0"/>
              </a:rPr>
              <a:t>       О какой опасности предупреждает</a:t>
            </a:r>
          </a:p>
          <a:p>
            <a:pPr eaLnBrk="0" hangingPunct="0">
              <a:defRPr/>
            </a:pPr>
            <a:r>
              <a:rPr lang="ru-RU" sz="2400" b="1">
                <a:cs typeface="Times New Roman" pitchFamily="18" charset="0"/>
              </a:rPr>
              <a:t>участников дорожного движения этот знак</a:t>
            </a:r>
            <a:r>
              <a:rPr lang="ru-RU" sz="2400">
                <a:cs typeface="Times New Roman" pitchFamily="18" charset="0"/>
              </a:rPr>
              <a:t>? </a:t>
            </a:r>
            <a:endParaRPr lang="ru-RU" sz="2400"/>
          </a:p>
        </p:txBody>
      </p:sp>
      <p:pic>
        <p:nvPicPr>
          <p:cNvPr id="16393" name="Рисунок 13" descr="C:\Users\Admin\Downloads\image_5eb8770db61f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2565400"/>
            <a:ext cx="2381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15"/>
          <p:cNvSpPr txBox="1">
            <a:spLocks noChangeArrowheads="1"/>
          </p:cNvSpPr>
          <p:nvPr/>
        </p:nvSpPr>
        <p:spPr bwMode="auto">
          <a:xfrm>
            <a:off x="3995738" y="2565400"/>
            <a:ext cx="4248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Железнодорожный переезд без шлагбаума</a:t>
            </a:r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r>
              <a:rPr lang="ru-RU"/>
              <a:t>Железнодорожный переезд со шлагбаумом </a:t>
            </a:r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r>
              <a:rPr lang="ru-RU"/>
              <a:t>Пересечение с трамвайной линией</a:t>
            </a:r>
          </a:p>
          <a:p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0" name="Rectangle 10"/>
          <p:cNvSpPr>
            <a:spLocks noChangeArrowheads="1"/>
          </p:cNvSpPr>
          <p:nvPr/>
        </p:nvSpPr>
        <p:spPr bwMode="auto">
          <a:xfrm>
            <a:off x="1116013" y="3573463"/>
            <a:ext cx="4824412" cy="22320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altLang="ru-RU" sz="2400" i="1">
                <a:solidFill>
                  <a:srgbClr val="FF0000"/>
                </a:solidFill>
              </a:rPr>
              <a:t>                      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476375" y="0"/>
            <a:ext cx="5545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4400" dirty="0">
                <a:solidFill>
                  <a:srgbClr val="A8007C"/>
                </a:solidFill>
              </a:rPr>
              <a:t>Дорожные знаки</a:t>
            </a:r>
            <a:endParaRPr lang="ru-RU" altLang="ru-RU" sz="4400" b="1" dirty="0">
              <a:solidFill>
                <a:srgbClr val="A8007C"/>
              </a:solidFill>
            </a:endParaRPr>
          </a:p>
        </p:txBody>
      </p:sp>
      <p:sp>
        <p:nvSpPr>
          <p:cNvPr id="174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741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1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4724400"/>
            <a:ext cx="33226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900113" y="1628775"/>
            <a:ext cx="70564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К какой группе относятся эти знаки?</a:t>
            </a:r>
          </a:p>
          <a:p>
            <a:endParaRPr lang="ru-RU"/>
          </a:p>
        </p:txBody>
      </p:sp>
      <p:pic>
        <p:nvPicPr>
          <p:cNvPr id="17416" name="Рисунок 10" descr="C:\Users\Admin\Desktop\ed6f046693bd1d93cc6cb0aa0dc69705-800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2686050"/>
            <a:ext cx="5400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1116013" y="4797425"/>
            <a:ext cx="47513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Информационные знаки</a:t>
            </a:r>
          </a:p>
          <a:p>
            <a:endParaRPr lang="ru-RU"/>
          </a:p>
          <a:p>
            <a:pPr>
              <a:buFont typeface="Arial" charset="0"/>
              <a:buChar char="•"/>
            </a:pPr>
            <a:r>
              <a:rPr lang="ru-RU"/>
              <a:t> Знаки особых предписаний</a:t>
            </a:r>
          </a:p>
          <a:p>
            <a:endParaRPr lang="ru-RU"/>
          </a:p>
          <a:p>
            <a:pPr>
              <a:buFont typeface="Arial" charset="0"/>
              <a:buChar char="•"/>
            </a:pPr>
            <a:r>
              <a:rPr lang="ru-RU"/>
              <a:t> Знаки сервиса</a:t>
            </a:r>
          </a:p>
          <a:p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4" name="Rectangle 8"/>
          <p:cNvSpPr>
            <a:spLocks noChangeArrowheads="1"/>
          </p:cNvSpPr>
          <p:nvPr/>
        </p:nvSpPr>
        <p:spPr bwMode="auto">
          <a:xfrm>
            <a:off x="4067175" y="4724400"/>
            <a:ext cx="1728788" cy="12969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843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0810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55650" y="188913"/>
            <a:ext cx="74660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</a:rPr>
              <a:t>Автомультики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68313" y="1887538"/>
            <a:ext cx="828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000"/>
              <a:t/>
            </a:r>
            <a:br>
              <a:rPr lang="ru-RU" sz="2000"/>
            </a:br>
            <a:r>
              <a:rPr lang="ru-RU" sz="2000"/>
              <a:t> 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18439" name="Прямоугольник 1"/>
          <p:cNvSpPr>
            <a:spLocks noChangeArrowheads="1"/>
          </p:cNvSpPr>
          <p:nvPr/>
        </p:nvSpPr>
        <p:spPr bwMode="auto">
          <a:xfrm>
            <a:off x="1258888" y="3644900"/>
            <a:ext cx="6192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8" name="Кот Леопольд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700808"/>
            <a:ext cx="8496944" cy="4342982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3" name="Rectangle 8"/>
          <p:cNvSpPr>
            <a:spLocks noChangeArrowheads="1"/>
          </p:cNvSpPr>
          <p:nvPr/>
        </p:nvSpPr>
        <p:spPr bwMode="auto">
          <a:xfrm>
            <a:off x="900113" y="3860800"/>
            <a:ext cx="7777162" cy="1944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6344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</a:rPr>
              <a:t>Автомультики</a:t>
            </a:r>
            <a:endParaRPr lang="ru-RU" altLang="ru-RU" sz="3000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946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88913"/>
            <a:ext cx="10080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2274888"/>
            <a:ext cx="7386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> </a:t>
            </a:r>
          </a:p>
        </p:txBody>
      </p:sp>
      <p:pic>
        <p:nvPicPr>
          <p:cNvPr id="7" name="Ну погод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1556792"/>
            <a:ext cx="8280920" cy="4329481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04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25608" name="Rectangle 8"/>
          <p:cNvSpPr>
            <a:spLocks noChangeArrowheads="1"/>
          </p:cNvSpPr>
          <p:nvPr/>
        </p:nvSpPr>
        <p:spPr bwMode="auto">
          <a:xfrm>
            <a:off x="468313" y="1557338"/>
            <a:ext cx="4897437" cy="38877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 </a:t>
            </a:r>
          </a:p>
        </p:txBody>
      </p:sp>
      <p:pic>
        <p:nvPicPr>
          <p:cNvPr id="20484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0810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68538" y="188913"/>
            <a:ext cx="4157662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</a:rPr>
              <a:t>Автомультики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мешарик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1700808"/>
            <a:ext cx="8136904" cy="4176464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56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2" name="Rectangle 10"/>
          <p:cNvSpPr>
            <a:spLocks noChangeArrowheads="1"/>
          </p:cNvSpPr>
          <p:nvPr/>
        </p:nvSpPr>
        <p:spPr bwMode="auto">
          <a:xfrm>
            <a:off x="539750" y="3068638"/>
            <a:ext cx="8137525" cy="23050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ru-RU" sz="240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50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395288" y="188913"/>
            <a:ext cx="83534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ru-RU" sz="4400" i="1" dirty="0">
              <a:latin typeface="+mn-lt"/>
            </a:endParaRPr>
          </a:p>
        </p:txBody>
      </p:sp>
      <p:pic>
        <p:nvPicPr>
          <p:cNvPr id="24590" name="Picture 14">
            <a:hlinkClick r:id="" action="ppaction://noaction">
              <a:snd r:embed="rId3" name="fair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32138" y="4581525"/>
            <a:ext cx="33226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188913"/>
            <a:ext cx="1079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2627313" y="260350"/>
            <a:ext cx="568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24665"/>
                </a:solidFill>
              </a:rPr>
              <a:t>  Памятки</a:t>
            </a:r>
            <a:endParaRPr lang="ru-RU" sz="4400">
              <a:solidFill>
                <a:srgbClr val="724665"/>
              </a:solidFill>
            </a:endParaRP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250825" y="1628775"/>
            <a:ext cx="83534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altLang="ru-RU" sz="2400" dirty="0" smtClean="0"/>
              <a:t>«Ребята! Изучайте и </a:t>
            </a:r>
            <a:r>
              <a:rPr lang="ru-RU" altLang="ru-RU" sz="2400" b="1" dirty="0" err="1" smtClean="0"/>
              <a:t>____________</a:t>
            </a:r>
            <a:r>
              <a:rPr lang="ru-RU" altLang="ru-RU" sz="2400" dirty="0" err="1" smtClean="0"/>
              <a:t>правила</a:t>
            </a:r>
            <a:r>
              <a:rPr lang="ru-RU" altLang="ru-RU" sz="2400" dirty="0" smtClean="0"/>
              <a:t> </a:t>
            </a:r>
            <a:r>
              <a:rPr lang="ru-RU" altLang="ru-RU" sz="2400" b="1" dirty="0" smtClean="0"/>
              <a:t>дорожного</a:t>
            </a:r>
            <a:r>
              <a:rPr lang="ru-RU" altLang="ru-RU" sz="2400" dirty="0" smtClean="0"/>
              <a:t> движения! Прежде, чем переходить дорогу, убедитесь в полной её </a:t>
            </a:r>
            <a:r>
              <a:rPr lang="ru-RU" altLang="ru-RU" sz="2400" b="1" dirty="0" smtClean="0"/>
              <a:t>_____________</a:t>
            </a:r>
            <a:r>
              <a:rPr lang="ru-RU" altLang="ru-RU" sz="2400" dirty="0" smtClean="0"/>
              <a:t>. Переходите дорогу только на </a:t>
            </a:r>
            <a:r>
              <a:rPr lang="ru-RU" altLang="ru-RU" sz="2400" b="1" dirty="0" err="1" smtClean="0"/>
              <a:t>__________</a:t>
            </a:r>
            <a:r>
              <a:rPr lang="ru-RU" altLang="ru-RU" sz="2400" dirty="0" err="1" smtClean="0"/>
              <a:t>сигнал</a:t>
            </a:r>
            <a:r>
              <a:rPr lang="ru-RU" altLang="ru-RU" sz="2400" dirty="0" smtClean="0"/>
              <a:t> светофора. Не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переходите проезжую часть </a:t>
            </a:r>
            <a:r>
              <a:rPr lang="ru-RU" altLang="ru-RU" sz="2400" dirty="0" err="1" smtClean="0"/>
              <a:t>дороги____________близко</a:t>
            </a:r>
            <a:r>
              <a:rPr lang="ru-RU" altLang="ru-RU" sz="2400" dirty="0" smtClean="0"/>
              <a:t> идущим транспортом. Помните: транспорт сразу остановить </a:t>
            </a:r>
            <a:r>
              <a:rPr lang="ru-RU" altLang="ru-RU" sz="2400" b="1" dirty="0" smtClean="0"/>
              <a:t>____________</a:t>
            </a:r>
            <a:r>
              <a:rPr lang="ru-RU" altLang="ru-RU" sz="2400" dirty="0" smtClean="0"/>
              <a:t>! Дорога – это не место для игр!»</a:t>
            </a:r>
            <a:endParaRPr lang="ru-RU" altLang="ru-RU" sz="2400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</p:childTnLst>
        </p:cTn>
      </p:par>
    </p:tnLst>
    <p:bldLst>
      <p:bldP spid="286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5" name="Rectangle 9"/>
          <p:cNvSpPr>
            <a:spLocks noChangeArrowheads="1"/>
          </p:cNvSpPr>
          <p:nvPr/>
        </p:nvSpPr>
        <p:spPr bwMode="auto">
          <a:xfrm>
            <a:off x="1619250" y="3213100"/>
            <a:ext cx="6810375" cy="25193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3200">
              <a:solidFill>
                <a:srgbClr val="C00000"/>
              </a:solidFill>
            </a:endParaRPr>
          </a:p>
        </p:txBody>
      </p:sp>
      <p:sp>
        <p:nvSpPr>
          <p:cNvPr id="2253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5614" name="Picture 14">
            <a:hlinkClick r:id="" action="ppaction://noaction">
              <a:snd r:embed="rId3" name="fair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32138" y="4581525"/>
            <a:ext cx="33226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188913"/>
            <a:ext cx="1152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333375"/>
            <a:ext cx="802798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ru-RU" sz="4400" i="1" dirty="0"/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2987675" y="188913"/>
            <a:ext cx="32400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69292F"/>
                </a:solidFill>
              </a:rPr>
              <a:t>Памятки</a:t>
            </a:r>
            <a:endParaRPr lang="ru-RU" sz="4400">
              <a:solidFill>
                <a:srgbClr val="69292F"/>
              </a:solidFill>
            </a:endParaRP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684213" y="1557338"/>
            <a:ext cx="7848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 smtClean="0"/>
              <a:t>«Ребята! При приближении </a:t>
            </a:r>
            <a:r>
              <a:rPr lang="ru-RU" altLang="ru-RU" sz="2400" b="1" dirty="0" err="1" smtClean="0"/>
              <a:t>___________________</a:t>
            </a:r>
            <a:r>
              <a:rPr lang="ru-RU" altLang="ru-RU" sz="2400" dirty="0" err="1" smtClean="0"/>
              <a:t>с</a:t>
            </a:r>
            <a:r>
              <a:rPr lang="ru-RU" altLang="ru-RU" sz="2400" dirty="0" smtClean="0"/>
              <a:t> включенным проблесковым маячком синего цвета или маячками синего и красного цветов и специальным звуковым </a:t>
            </a:r>
            <a:r>
              <a:rPr lang="ru-RU" altLang="ru-RU" sz="2400" b="1" dirty="0" smtClean="0"/>
              <a:t>____________</a:t>
            </a:r>
            <a:r>
              <a:rPr lang="ru-RU" altLang="ru-RU" sz="2400" dirty="0" smtClean="0"/>
              <a:t> не начинайте </a:t>
            </a:r>
            <a:r>
              <a:rPr lang="ru-RU" altLang="ru-RU" sz="2400" b="1" dirty="0" smtClean="0"/>
              <a:t>_______________ </a:t>
            </a:r>
            <a:r>
              <a:rPr lang="ru-RU" altLang="ru-RU" sz="2400" dirty="0" smtClean="0"/>
              <a:t>по пешеходному переходу, а если находитесь на дороге, </a:t>
            </a:r>
            <a:r>
              <a:rPr lang="ru-RU" altLang="ru-RU" sz="2400" b="1" dirty="0" smtClean="0"/>
              <a:t>_____________________ </a:t>
            </a:r>
            <a:r>
              <a:rPr lang="ru-RU" altLang="ru-RU" sz="2400" dirty="0" smtClean="0"/>
              <a:t>дорогу этим транспортным средствам и незамедлительно </a:t>
            </a:r>
            <a:r>
              <a:rPr lang="ru-RU" altLang="ru-RU" sz="2400" b="1" dirty="0" err="1" smtClean="0"/>
              <a:t>_______________</a:t>
            </a:r>
            <a:r>
              <a:rPr lang="ru-RU" altLang="ru-RU" sz="2400" dirty="0" err="1" smtClean="0"/>
              <a:t>проезжую</a:t>
            </a:r>
            <a:r>
              <a:rPr lang="ru-RU" altLang="ru-RU" sz="2400" dirty="0" smtClean="0"/>
              <a:t> часть»</a:t>
            </a:r>
            <a:endParaRPr lang="ru-RU" altLang="ru-RU" sz="2400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4"/>
                  </p:tgtEl>
                </p:cond>
              </p:nextCondLst>
            </p:seq>
          </p:childTnLst>
        </p:cTn>
      </p:par>
    </p:tnLst>
    <p:bldLst>
      <p:bldP spid="297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/>
          <p:cNvSpPr>
            <a:spLocks noChangeArrowheads="1"/>
          </p:cNvSpPr>
          <p:nvPr/>
        </p:nvSpPr>
        <p:spPr bwMode="auto">
          <a:xfrm>
            <a:off x="755650" y="2133600"/>
            <a:ext cx="7200900" cy="38163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solidFill>
                <a:srgbClr val="C00000"/>
              </a:solidFill>
            </a:endParaRPr>
          </a:p>
        </p:txBody>
      </p:sp>
      <p:sp>
        <p:nvSpPr>
          <p:cNvPr id="2355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6638" name="Picture 14">
            <a:hlinkClick r:id="" action="ppaction://noaction">
              <a:snd r:embed="rId3" name="fair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607050" y="4445000"/>
            <a:ext cx="33226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88913"/>
            <a:ext cx="1152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7"/>
          <p:cNvSpPr>
            <a:spLocks noChangeArrowheads="1"/>
          </p:cNvSpPr>
          <p:nvPr/>
        </p:nvSpPr>
        <p:spPr bwMode="auto">
          <a:xfrm>
            <a:off x="3419475" y="188913"/>
            <a:ext cx="25542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69292F"/>
                </a:solidFill>
              </a:rPr>
              <a:t>Памятки</a:t>
            </a:r>
            <a:endParaRPr lang="ru-RU" sz="4400">
              <a:solidFill>
                <a:srgbClr val="69292F"/>
              </a:solidFill>
            </a:endParaRP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684213" y="1628775"/>
            <a:ext cx="75596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«Ребята! Особенно </a:t>
            </a:r>
            <a:r>
              <a:rPr lang="ru-RU" sz="2400" b="1" dirty="0"/>
              <a:t>___________</a:t>
            </a:r>
            <a:r>
              <a:rPr lang="ru-RU" sz="2400" dirty="0"/>
              <a:t> надо быть, когда обзору мешают препятствия. Стоящие у </a:t>
            </a:r>
            <a:r>
              <a:rPr lang="ru-RU" sz="2400" b="1" dirty="0"/>
              <a:t>________</a:t>
            </a:r>
            <a:r>
              <a:rPr lang="ru-RU" sz="2400" dirty="0"/>
              <a:t> автомобиль, ларек, кусты могут </a:t>
            </a:r>
            <a:r>
              <a:rPr lang="ru-RU" sz="2400" b="1" dirty="0"/>
              <a:t>___________</a:t>
            </a:r>
            <a:r>
              <a:rPr lang="ru-RU" sz="2400" dirty="0"/>
              <a:t> за собой движущийся </a:t>
            </a:r>
            <a:r>
              <a:rPr lang="ru-RU" sz="2400" b="1" dirty="0"/>
              <a:t>_____________</a:t>
            </a:r>
            <a:r>
              <a:rPr lang="ru-RU" sz="2400" dirty="0"/>
              <a:t>. Поэтому убедись, что </a:t>
            </a:r>
            <a:r>
              <a:rPr lang="ru-RU" sz="2400" b="1" dirty="0"/>
              <a:t>______________ </a:t>
            </a:r>
            <a:r>
              <a:rPr lang="ru-RU" sz="2400" dirty="0"/>
              <a:t>нет, и только тогда </a:t>
            </a:r>
            <a:r>
              <a:rPr lang="ru-RU" sz="2400" b="1" dirty="0"/>
              <a:t>____________ ______________!</a:t>
            </a:r>
            <a:r>
              <a:rPr lang="ru-RU" sz="2400" dirty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888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ru-RU" altLang="ru-RU" sz="2400" dirty="0"/>
          </a:p>
        </p:txBody>
      </p:sp>
      <p:pic>
        <p:nvPicPr>
          <p:cNvPr id="5" name="РОЛИК ЮИД Детский пар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38790"/>
            <a:ext cx="8136904" cy="46445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NAVI\Desktop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57338"/>
            <a:ext cx="7656513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8175" y="2714625"/>
            <a:ext cx="5472113" cy="1293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Награждение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348880"/>
            <a:ext cx="620552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Отборочный тур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2" descr="C:\Users\Admin\Desktop\пешеходный-переход-правила-дорожного-движ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77755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dmin\Downloads\7121b076f42b94f018f3aab012b94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40719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C:\Users\Admin\Downloads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628775"/>
            <a:ext cx="410368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6481763" cy="1943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36356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prstShdw prst="shdw13" dist="85194" dir="12393903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УМНИКИ И УМНИЦЫ</a:t>
            </a:r>
          </a:p>
        </p:txBody>
      </p:sp>
      <p:pic>
        <p:nvPicPr>
          <p:cNvPr id="7171" name="Picture 15" descr="клип_411_с8-7_ад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636838"/>
            <a:ext cx="2465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6092825"/>
            <a:ext cx="18002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b="-278"/>
          <a:stretch>
            <a:fillRect/>
          </a:stretch>
        </p:blipFill>
        <p:spPr bwMode="auto">
          <a:xfrm>
            <a:off x="6227763" y="6092825"/>
            <a:ext cx="25209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Admin\Desktop\72631_cf437499102c2d9d6278061039306b562330ff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353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6481763" cy="1943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36356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prstShdw prst="shdw13" dist="85194" dir="12393903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УМНИКИ И УМНИЦЫ</a:t>
            </a:r>
          </a:p>
        </p:txBody>
      </p:sp>
      <p:pic>
        <p:nvPicPr>
          <p:cNvPr id="7171" name="Picture 15" descr="клип_411_с8-7_ад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636838"/>
            <a:ext cx="2465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6092825"/>
            <a:ext cx="18002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b="-278"/>
          <a:stretch>
            <a:fillRect/>
          </a:stretch>
        </p:blipFill>
        <p:spPr bwMode="auto">
          <a:xfrm>
            <a:off x="6227763" y="6092825"/>
            <a:ext cx="25209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348880"/>
            <a:ext cx="620552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Ораторское искусство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60016"/>
      </a:hlink>
      <a:folHlink>
        <a:srgbClr val="FFB9C6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436</Words>
  <Application>Microsoft Office PowerPoint</Application>
  <PresentationFormat>Экран (4:3)</PresentationFormat>
  <Paragraphs>117</Paragraphs>
  <Slides>29</Slides>
  <Notes>7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Дорожные ловушки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Давлат моя любовь</cp:lastModifiedBy>
  <cp:revision>222</cp:revision>
  <dcterms:created xsi:type="dcterms:W3CDTF">2008-11-04T10:24:53Z</dcterms:created>
  <dcterms:modified xsi:type="dcterms:W3CDTF">2022-05-16T08:45:11Z</dcterms:modified>
</cp:coreProperties>
</file>