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94" r:id="rId9"/>
    <p:sldId id="263" r:id="rId10"/>
    <p:sldId id="264" r:id="rId11"/>
    <p:sldId id="274" r:id="rId12"/>
    <p:sldId id="265" r:id="rId13"/>
    <p:sldId id="266" r:id="rId14"/>
    <p:sldId id="272" r:id="rId15"/>
    <p:sldId id="267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87" r:id="rId28"/>
    <p:sldId id="290" r:id="rId29"/>
    <p:sldId id="292" r:id="rId30"/>
    <p:sldId id="291" r:id="rId31"/>
    <p:sldId id="293" r:id="rId32"/>
    <p:sldId id="285" r:id="rId33"/>
    <p:sldId id="286" r:id="rId34"/>
    <p:sldId id="284" r:id="rId35"/>
    <p:sldId id="295" r:id="rId36"/>
    <p:sldId id="296" r:id="rId37"/>
    <p:sldId id="268" r:id="rId38"/>
    <p:sldId id="273" r:id="rId39"/>
    <p:sldId id="26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99FF"/>
    <a:srgbClr val="3399FF"/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84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04DB-A0CF-47BA-BDB4-BFF71652604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8DEA2-02DA-4C4B-8DDC-A399A3DB2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8DEA2-02DA-4C4B-8DDC-A399A3DB22F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C8F2-0086-41B7-9728-B61818599A22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F9E6-3BB1-4F6E-B143-287439E80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785794"/>
            <a:ext cx="8215338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Пищевые ресурсы</a:t>
            </a:r>
          </a:p>
          <a:p>
            <a:pPr algn="ctr"/>
            <a:r>
              <a:rPr lang="ru-RU" sz="9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человечества</a:t>
            </a:r>
            <a:endParaRPr lang="ru-RU" sz="9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286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решения продовольственной проблемы человечество должно полнее использовать ресурсы растениеводства, животноводства и рыболовства.  При этом оно можно идти двумя путями: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35824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- Экстенсивный путь </a:t>
            </a:r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заключается в дальнейшем расширении пахотный, пастбищным и рыбопромысловых угодий.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786058"/>
            <a:ext cx="457203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- Интенсивный путь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заключается, прежде всего, в повышении биологической продуктивности существующих угодий.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7715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Пищевая химия</a:t>
            </a:r>
            <a:endParaRPr lang="ru-RU" sz="8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8286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Три килограмма хим. Веществ. Вот то количество, которое проглатывается за год среднестатистическим потребителем самых разных, порой абсолютно привычных продуктов: кексов, или мармелада. Красители, эмульгаторы, уплотнители, загустители присутствуют теперь буквально во всем.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071942"/>
            <a:ext cx="52149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Естественно, возникает вопрос: зачем производители добавляют их в продукты питания и насколько безвредны эти вещества?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ppel_erlenmey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357166"/>
            <a:ext cx="814393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Пищевые добавки-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эти общее название природных или синтетических хим. веществ, добавляемых в продукты питания с целью придания им определенных свойств (улучшение вкуса и запаха и т.д.), которые не употребляем в качестве самостоятельных пищевых продуктов.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6" name="Рисунок 5" descr="pischevye-dobavki-3934-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643314"/>
            <a:ext cx="4500562" cy="29950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00105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Консерванты.</a:t>
            </a:r>
            <a:r>
              <a:rPr lang="ru-RU" sz="2800" dirty="0" smtClean="0">
                <a:solidFill>
                  <a:srgbClr val="0000FF"/>
                </a:solidFill>
              </a:rPr>
              <a:t> Это антимикробные агенты, предназначенные для того, чтобы долгое время сохранять продукты годными к употреблению. С самых давних пор люди использовали для этих целей соль, сахар, кислоты и дым, в котором продукты коптили. В качестве консервантов для фруктов и овощей используют бензоат натрия и бензоат калия. В хлебопечении и производстве молочных продуктов применяются пропионты, подавляющие развитие плесневых грибов.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072494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00FF"/>
                </a:solidFill>
              </a:rPr>
              <a:t>Красители.</a:t>
            </a:r>
            <a:r>
              <a:rPr lang="ru-RU" sz="2800" dirty="0" smtClean="0">
                <a:solidFill>
                  <a:srgbClr val="0000FF"/>
                </a:solidFill>
              </a:rPr>
              <a:t> Назначение пищевых красителей состоит в том, чтобы придать прошедшим обработку продуктам более привлекательный вид.</a:t>
            </a:r>
          </a:p>
          <a:p>
            <a:pPr algn="ctr" fontAlgn="base"/>
            <a:endParaRPr lang="ru-RU" sz="2800" dirty="0" smtClean="0">
              <a:solidFill>
                <a:srgbClr val="0000FF"/>
              </a:solidFill>
            </a:endParaRPr>
          </a:p>
          <a:p>
            <a:pPr algn="ctr" fontAlgn="base"/>
            <a:r>
              <a:rPr lang="ru-RU" sz="2800" dirty="0" smtClean="0">
                <a:solidFill>
                  <a:srgbClr val="0000FF"/>
                </a:solidFill>
              </a:rPr>
              <a:t> Теперь во всём мире ощущается тяга ко всему «натуральному» в пище, и потому в качестве пищевых красителей все чаще стремятся использовать очищенные пигменты многих растений, животных (в частности насекомых) и микроорганизмов.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725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00FF"/>
                </a:solidFill>
              </a:rPr>
              <a:t>Запрещённые добавки</a:t>
            </a:r>
            <a:r>
              <a:rPr lang="ru-RU" sz="2800" dirty="0" smtClean="0">
                <a:solidFill>
                  <a:srgbClr val="0000FF"/>
                </a:solidFill>
              </a:rPr>
              <a:t> — это добавки, достоверно приносящие вред организму.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3756135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E121</a:t>
            </a:r>
            <a:r>
              <a:rPr lang="ru-RU" sz="2800" dirty="0" smtClean="0">
                <a:solidFill>
                  <a:srgbClr val="0000FF"/>
                </a:solidFill>
              </a:rPr>
              <a:t> — Цитрусовый красный 2 (</a:t>
            </a:r>
            <a:r>
              <a:rPr lang="ru-RU" sz="2800" u="sng" dirty="0" smtClean="0">
                <a:solidFill>
                  <a:srgbClr val="0000FF"/>
                </a:solidFill>
              </a:rPr>
              <a:t>краситель</a:t>
            </a:r>
            <a:r>
              <a:rPr lang="ru-RU" sz="2800" dirty="0" smtClean="0">
                <a:solidFill>
                  <a:srgbClr val="0000FF"/>
                </a:solidFill>
              </a:rPr>
              <a:t>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E123</a:t>
            </a:r>
            <a:r>
              <a:rPr lang="ru-RU" sz="2800" dirty="0" smtClean="0">
                <a:solidFill>
                  <a:srgbClr val="0000FF"/>
                </a:solidFill>
              </a:rPr>
              <a:t> — Красный амарант (краситель)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E128</a:t>
            </a:r>
            <a:r>
              <a:rPr lang="ru-RU" sz="2800" dirty="0" smtClean="0">
                <a:solidFill>
                  <a:srgbClr val="0000FF"/>
                </a:solidFill>
              </a:rPr>
              <a:t> — 03.09.2007. Красный 2G (краситель)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E216</a:t>
            </a:r>
            <a:r>
              <a:rPr lang="ru-RU" sz="2800" dirty="0" smtClean="0">
                <a:solidFill>
                  <a:srgbClr val="0000FF"/>
                </a:solidFill>
              </a:rPr>
              <a:t> — Пара - </a:t>
            </a:r>
            <a:r>
              <a:rPr lang="ru-RU" sz="2800" dirty="0" err="1" smtClean="0">
                <a:solidFill>
                  <a:srgbClr val="0000FF"/>
                </a:solidFill>
              </a:rPr>
              <a:t>гидроксибензойной</a:t>
            </a:r>
            <a:r>
              <a:rPr lang="ru-RU" sz="2800" dirty="0" smtClean="0">
                <a:solidFill>
                  <a:srgbClr val="0000FF"/>
                </a:solidFill>
              </a:rPr>
              <a:t> кислоты </a:t>
            </a:r>
          </a:p>
          <a:p>
            <a:pPr fontAlgn="base"/>
            <a:r>
              <a:rPr lang="ru-RU" sz="2800" dirty="0" err="1" smtClean="0">
                <a:solidFill>
                  <a:srgbClr val="0000FF"/>
                </a:solidFill>
              </a:rPr>
              <a:t>пропиловый</a:t>
            </a:r>
            <a:r>
              <a:rPr lang="ru-RU" sz="2800" dirty="0" smtClean="0">
                <a:solidFill>
                  <a:srgbClr val="0000FF"/>
                </a:solidFill>
              </a:rPr>
              <a:t> эфир, группа </a:t>
            </a:r>
            <a:r>
              <a:rPr lang="ru-RU" sz="2800" u="sng" dirty="0" err="1" smtClean="0">
                <a:solidFill>
                  <a:srgbClr val="0000FF"/>
                </a:solidFill>
              </a:rPr>
              <a:t>парабенов</a:t>
            </a:r>
            <a:r>
              <a:rPr lang="ru-RU" sz="2800" u="sng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 (</a:t>
            </a:r>
            <a:r>
              <a:rPr lang="ru-RU" sz="2800" u="sng" dirty="0" smtClean="0">
                <a:solidFill>
                  <a:srgbClr val="0000FF"/>
                </a:solidFill>
              </a:rPr>
              <a:t>консервант</a:t>
            </a:r>
            <a:r>
              <a:rPr lang="ru-RU" sz="2800" dirty="0" smtClean="0">
                <a:solidFill>
                  <a:srgbClr val="0000FF"/>
                </a:solidFill>
              </a:rPr>
              <a:t>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E217</a:t>
            </a:r>
            <a:r>
              <a:rPr lang="ru-RU" sz="2800" dirty="0" smtClean="0">
                <a:solidFill>
                  <a:srgbClr val="0000FF"/>
                </a:solidFill>
              </a:rPr>
              <a:t> — </a:t>
            </a:r>
            <a:r>
              <a:rPr lang="ru-RU" sz="2800" dirty="0" err="1" smtClean="0">
                <a:solidFill>
                  <a:srgbClr val="0000FF"/>
                </a:solidFill>
              </a:rPr>
              <a:t>Пара-гидроксибензойной</a:t>
            </a:r>
            <a:r>
              <a:rPr lang="ru-RU" sz="2800" dirty="0" smtClean="0">
                <a:solidFill>
                  <a:srgbClr val="0000FF"/>
                </a:solidFill>
              </a:rPr>
              <a:t> кислоты </a:t>
            </a:r>
            <a:r>
              <a:rPr lang="ru-RU" sz="2800" dirty="0" err="1" smtClean="0">
                <a:solidFill>
                  <a:srgbClr val="0000FF"/>
                </a:solidFill>
              </a:rPr>
              <a:t>пропилового</a:t>
            </a:r>
            <a:r>
              <a:rPr lang="ru-RU" sz="2800" dirty="0" smtClean="0">
                <a:solidFill>
                  <a:srgbClr val="0000FF"/>
                </a:solidFill>
              </a:rPr>
              <a:t> эфира натриевая соль(</a:t>
            </a:r>
            <a:r>
              <a:rPr lang="ru-RU" sz="2800" u="sng" dirty="0" smtClean="0">
                <a:solidFill>
                  <a:srgbClr val="0000FF"/>
                </a:solidFill>
              </a:rPr>
              <a:t>консервант</a:t>
            </a:r>
            <a:r>
              <a:rPr lang="ru-RU" sz="2800" dirty="0" smtClean="0">
                <a:solidFill>
                  <a:srgbClr val="0000FF"/>
                </a:solidFill>
              </a:rPr>
              <a:t>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800" u="sng" dirty="0" smtClean="0">
                <a:solidFill>
                  <a:srgbClr val="0000FF"/>
                </a:solidFill>
              </a:rPr>
              <a:t>E240 </a:t>
            </a:r>
            <a:r>
              <a:rPr lang="ru-RU" sz="2800" dirty="0" smtClean="0">
                <a:solidFill>
                  <a:srgbClr val="0000FF"/>
                </a:solidFill>
              </a:rPr>
              <a:t>— </a:t>
            </a:r>
            <a:r>
              <a:rPr lang="ru-RU" sz="2800" u="sng" dirty="0" smtClean="0">
                <a:solidFill>
                  <a:srgbClr val="0000FF"/>
                </a:solidFill>
              </a:rPr>
              <a:t>Формальдегид</a:t>
            </a:r>
            <a:r>
              <a:rPr lang="ru-RU" sz="2800" dirty="0" smtClean="0">
                <a:solidFill>
                  <a:srgbClr val="0000FF"/>
                </a:solidFill>
              </a:rPr>
              <a:t> (</a:t>
            </a:r>
            <a:r>
              <a:rPr lang="ru-RU" sz="2800" u="sng" dirty="0" smtClean="0">
                <a:solidFill>
                  <a:srgbClr val="0000FF"/>
                </a:solidFill>
              </a:rPr>
              <a:t>консервант</a:t>
            </a:r>
            <a:r>
              <a:rPr lang="ru-RU" sz="2800" dirty="0" smtClean="0">
                <a:solidFill>
                  <a:srgbClr val="0000FF"/>
                </a:solidFill>
              </a:rPr>
              <a:t>)</a:t>
            </a:r>
          </a:p>
          <a:p>
            <a:pPr fontAlgn="base"/>
            <a:endParaRPr lang="ru-RU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4296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Продовольственная проблема и пути решения</a:t>
            </a:r>
            <a:endParaRPr lang="ru-RU" sz="6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35824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ru-RU" sz="3200" u="sng" dirty="0" smtClean="0">
                <a:solidFill>
                  <a:srgbClr val="0000FF"/>
                </a:solidFill>
              </a:rPr>
              <a:t>E142</a:t>
            </a:r>
            <a:r>
              <a:rPr lang="ru-RU" sz="3200" dirty="0" smtClean="0">
                <a:solidFill>
                  <a:srgbClr val="0000FF"/>
                </a:solidFill>
              </a:rPr>
              <a:t> — синтетический пищевой </a:t>
            </a:r>
            <a:r>
              <a:rPr lang="ru-RU" sz="3200" u="sng" dirty="0" smtClean="0">
                <a:solidFill>
                  <a:srgbClr val="0000FF"/>
                </a:solidFill>
              </a:rPr>
              <a:t>краситель</a:t>
            </a:r>
            <a:r>
              <a:rPr lang="ru-RU" sz="3200" dirty="0" smtClean="0">
                <a:solidFill>
                  <a:srgbClr val="0000FF"/>
                </a:solidFill>
              </a:rPr>
              <a:t> </a:t>
            </a:r>
            <a:r>
              <a:rPr lang="ru-RU" sz="3200" u="sng" dirty="0" smtClean="0">
                <a:solidFill>
                  <a:srgbClr val="0000FF"/>
                </a:solidFill>
              </a:rPr>
              <a:t>Зелёный S</a:t>
            </a:r>
          </a:p>
          <a:p>
            <a:pPr fontAlgn="base"/>
            <a:endParaRPr lang="ru-RU" sz="320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3200" u="sng" dirty="0" smtClean="0">
                <a:solidFill>
                  <a:srgbClr val="0000FF"/>
                </a:solidFill>
              </a:rPr>
              <a:t>E425</a:t>
            </a:r>
            <a:r>
              <a:rPr lang="ru-RU" sz="3200" dirty="0" smtClean="0">
                <a:solidFill>
                  <a:srgbClr val="0000FF"/>
                </a:solidFill>
              </a:rPr>
              <a:t> — </a:t>
            </a:r>
            <a:r>
              <a:rPr lang="ru-RU" sz="3200" u="sng" dirty="0" err="1" smtClean="0">
                <a:solidFill>
                  <a:srgbClr val="0000FF"/>
                </a:solidFill>
              </a:rPr>
              <a:t>конжак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</a:rPr>
              <a:t>конжаковая</a:t>
            </a:r>
            <a:r>
              <a:rPr lang="ru-RU" sz="3200" dirty="0" smtClean="0">
                <a:solidFill>
                  <a:srgbClr val="0000FF"/>
                </a:solidFill>
              </a:rPr>
              <a:t> мука, </a:t>
            </a:r>
            <a:r>
              <a:rPr lang="ru-RU" sz="3200" dirty="0" err="1" smtClean="0">
                <a:solidFill>
                  <a:srgbClr val="0000FF"/>
                </a:solidFill>
              </a:rPr>
              <a:t>конжаковая</a:t>
            </a:r>
            <a:r>
              <a:rPr lang="ru-RU" sz="3200" dirty="0" smtClean="0">
                <a:solidFill>
                  <a:srgbClr val="0000FF"/>
                </a:solidFill>
              </a:rPr>
              <a:t> камедь и </a:t>
            </a:r>
            <a:r>
              <a:rPr lang="ru-RU" sz="3200" dirty="0" err="1" smtClean="0">
                <a:solidFill>
                  <a:srgbClr val="0000FF"/>
                </a:solidFill>
              </a:rPr>
              <a:t>конжаковый</a:t>
            </a:r>
            <a:r>
              <a:rPr lang="ru-RU" sz="3200" dirty="0" smtClean="0">
                <a:solidFill>
                  <a:srgbClr val="0000FF"/>
                </a:solidFill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</a:rPr>
              <a:t>глюкоманнан</a:t>
            </a:r>
            <a:endParaRPr lang="ru-RU" sz="3200" dirty="0" smtClean="0">
              <a:solidFill>
                <a:srgbClr val="0000FF"/>
              </a:solidFill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obavky_v_produkt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71810"/>
            <a:ext cx="3500462" cy="35004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72152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</a:rPr>
              <a:t>Пищевые добавки, которые считаются полезными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67cd479-5928-41d9-b18b-41b644055ed5-624x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14842" cy="31543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6089_w640_h640_dobav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501122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E100 - </a:t>
            </a:r>
            <a:r>
              <a:rPr lang="ru-RU" sz="2800" dirty="0" err="1" smtClean="0">
                <a:solidFill>
                  <a:srgbClr val="0000FF"/>
                </a:solidFill>
              </a:rPr>
              <a:t>Куркумины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E101 </a:t>
            </a:r>
            <a:r>
              <a:rPr lang="ru-RU" sz="2800" dirty="0" smtClean="0">
                <a:solidFill>
                  <a:srgbClr val="0000FF"/>
                </a:solidFill>
              </a:rPr>
              <a:t>- Рибофлавин (витамин B2).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E106 </a:t>
            </a:r>
            <a:r>
              <a:rPr lang="ru-RU" sz="2800" dirty="0" smtClean="0">
                <a:solidFill>
                  <a:srgbClr val="0000FF"/>
                </a:solidFill>
              </a:rPr>
              <a:t>- Рибофлавин-5-фосфат натрия.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Е160a</a:t>
            </a:r>
            <a:r>
              <a:rPr lang="ru-RU" sz="2800" dirty="0" smtClean="0">
                <a:solidFill>
                  <a:srgbClr val="0000FF"/>
                </a:solidFill>
              </a:rPr>
              <a:t> - Каротины. Вещества, близкие по свойствам к витамину А.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Е161b</a:t>
            </a:r>
            <a:r>
              <a:rPr lang="ru-RU" sz="2800" dirty="0" smtClean="0">
                <a:solidFill>
                  <a:srgbClr val="0000FF"/>
                </a:solidFill>
              </a:rPr>
              <a:t> - </a:t>
            </a:r>
            <a:r>
              <a:rPr lang="ru-RU" sz="2800" dirty="0" err="1" smtClean="0">
                <a:solidFill>
                  <a:srgbClr val="0000FF"/>
                </a:solidFill>
              </a:rPr>
              <a:t>Лютеин</a:t>
            </a:r>
            <a:r>
              <a:rPr lang="ru-RU" sz="2800" dirty="0" smtClean="0">
                <a:solidFill>
                  <a:srgbClr val="0000FF"/>
                </a:solidFill>
              </a:rPr>
              <a:t>. Способствует улучшению зрения.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E300 </a:t>
            </a:r>
            <a:r>
              <a:rPr lang="ru-RU" sz="2800" dirty="0" smtClean="0">
                <a:solidFill>
                  <a:srgbClr val="0000FF"/>
                </a:solidFill>
              </a:rPr>
              <a:t>- Аскорбиновая кислота (витамин С).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Способствует повышению </a:t>
            </a:r>
            <a:r>
              <a:rPr lang="ru-RU" sz="2800" dirty="0" err="1" smtClean="0">
                <a:solidFill>
                  <a:srgbClr val="0000FF"/>
                </a:solidFill>
              </a:rPr>
              <a:t>имунитета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42968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E306-Е309</a:t>
            </a:r>
            <a:r>
              <a:rPr lang="ru-RU" sz="2800" dirty="0" smtClean="0">
                <a:solidFill>
                  <a:srgbClr val="0000FF"/>
                </a:solidFill>
              </a:rPr>
              <a:t> - Токоферолы (витамины Е).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Е440</a:t>
            </a:r>
            <a:r>
              <a:rPr lang="ru-RU" sz="2800" dirty="0" smtClean="0">
                <a:solidFill>
                  <a:srgbClr val="0000FF"/>
                </a:solidFill>
              </a:rPr>
              <a:t> - Пектины. Способствуют очистке кишечника, выводят шлаки.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Е641, Е642</a:t>
            </a:r>
            <a:r>
              <a:rPr lang="ru-RU" sz="2800" dirty="0" smtClean="0">
                <a:solidFill>
                  <a:srgbClr val="0000FF"/>
                </a:solidFill>
              </a:rPr>
              <a:t> - L-лейцин и лизин. Полезная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аминокислоты.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Е916, Е917</a:t>
            </a:r>
            <a:r>
              <a:rPr lang="ru-RU" sz="2800" dirty="0" smtClean="0">
                <a:solidFill>
                  <a:srgbClr val="0000FF"/>
                </a:solidFill>
              </a:rPr>
              <a:t> - Кальция йода. Используется для обогащения продуктов питания</a:t>
            </a:r>
          </a:p>
          <a:p>
            <a:pPr algn="ctr"/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Приведем пример полезных пищевых добавок</a:t>
            </a:r>
            <a:endParaRPr lang="ru-RU" sz="72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4" name="Рисунок 3" descr="pvMSpxIqo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07774" y="3107518"/>
            <a:ext cx="3286146" cy="4214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65008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Колбаса вареная «МОЛОЧНАЯ»</a:t>
            </a:r>
            <a:endParaRPr lang="ru-RU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71744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Стабилизаторы Е450, Е451,</a:t>
            </a:r>
          </a:p>
          <a:p>
            <a:pPr algn="ctr"/>
            <a:r>
              <a:rPr lang="ru-RU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Аскорбиновая кислота Е300,</a:t>
            </a:r>
          </a:p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фиксатор  окраски Е250</a:t>
            </a:r>
            <a:endParaRPr lang="ru-RU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TkrQC6i8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85876" y="1285876"/>
            <a:ext cx="6858000" cy="4286248"/>
          </a:xfrm>
          <a:prstGeom prst="rect">
            <a:avLst/>
          </a:prstGeom>
        </p:spPr>
      </p:pic>
      <p:pic>
        <p:nvPicPr>
          <p:cNvPr id="5" name="Рисунок 4" descr="C8mNze0nz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0"/>
            <a:ext cx="485775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Mg47SG1y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571480"/>
            <a:ext cx="8858312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Колбаса вареная </a:t>
            </a:r>
          </a:p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«ЧАЙНАЯ ДЛЯ ВАС»</a:t>
            </a:r>
          </a:p>
          <a:p>
            <a:pPr algn="ctr"/>
            <a:endParaRPr lang="ru-RU" sz="44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Стабилизаторы Е 450, Е 451.</a:t>
            </a: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Аскорбиновая кислота Е 300.</a:t>
            </a:r>
          </a:p>
          <a:p>
            <a:pPr algn="ctr"/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Лимонная кислота Е 330.</a:t>
            </a:r>
            <a:b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ru-RU" sz="3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Усилитель вкуса Е 621.</a:t>
            </a: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Фиксатор окраски Е250.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642918"/>
            <a:ext cx="807249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Глобальная продовольственная проблема – едва ли не древнейшая из всех глобальных проблем человечества.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714620"/>
            <a:ext cx="4929222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В наши дни продовольственный потенциал Земли в принципе достаточен для удовлетворения потребностей ее жителей.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eyNdd66X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35909" y="1535909"/>
            <a:ext cx="6858000" cy="3786182"/>
          </a:xfrm>
          <a:prstGeom prst="rect">
            <a:avLst/>
          </a:prstGeom>
        </p:spPr>
      </p:pic>
      <p:pic>
        <p:nvPicPr>
          <p:cNvPr id="3" name="Рисунок 2" descr="Ajrh5eFFD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036091" y="750091"/>
            <a:ext cx="6858000" cy="535781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uP4Va0J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642918"/>
            <a:ext cx="55007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Приведем пример вредных пищевых добавок  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4" name="Рисунок 3" descr="Самые-вредные-пищевые-добав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3888432" cy="246765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4819-1_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642918"/>
            <a:ext cx="72152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00FF"/>
                </a:solidFill>
              </a:rPr>
              <a:t>Чипсы и картофель «Фри»</a:t>
            </a:r>
            <a:endParaRPr lang="ru-RU" sz="6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77153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Эти продукты содержат стабилизаторы и </a:t>
            </a:r>
            <a:r>
              <a:rPr lang="ru-RU" sz="2400" dirty="0" err="1" smtClean="0">
                <a:solidFill>
                  <a:srgbClr val="0000FF"/>
                </a:solidFill>
              </a:rPr>
              <a:t>ароматизаторы</a:t>
            </a:r>
            <a:r>
              <a:rPr lang="ru-RU" sz="2400" dirty="0" smtClean="0">
                <a:solidFill>
                  <a:srgbClr val="0000FF"/>
                </a:solidFill>
              </a:rPr>
              <a:t> (усилители вкуса).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 Картофель "Фри" ресторанах быстрого питания жарится в много раз использованном масле, что приводит к образованию канцерогенов. Также, технология изготовления чипсов ведёт к образованию канцерогенных синтетических жиров и других канцерогенов. Присутствие большого количества канцерогенов делает эти продукты питания особенно вредными.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исок-вредных-пищевых-добавок-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7920880" cy="67413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928670"/>
            <a:ext cx="57823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Заключение </a:t>
            </a:r>
            <a:endParaRPr lang="ru-RU" sz="8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143248"/>
            <a:ext cx="4071966" cy="3000396"/>
          </a:xfrm>
          <a:prstGeom prst="rect">
            <a:avLst/>
          </a:prstGeom>
        </p:spPr>
      </p:pic>
      <p:pic>
        <p:nvPicPr>
          <p:cNvPr id="5" name="Рисунок 4" descr="pischevye-dobavki-3934-lar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143248"/>
            <a:ext cx="4500594" cy="29767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78674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На сегодняшний день без пищевых добавок (консервантов и т.д.) человечеству не обойтись, поскольку именно они, а не сельское хозяйство, способны обеспечить 10%  ежегодного прироста продовольствия, без которого население Земли просто окажется на грани голодной смерти.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4" name="Рисунок 3" descr="1326551492_zdorovoe-pitani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357562"/>
            <a:ext cx="4476781" cy="307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4690__sweet-nature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65722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9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1" y="214290"/>
            <a:ext cx="842968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Ученые считают, что медицинская норма калорийности потребляемой пищи должна быть не меньше 2300-2600 ккал и 70-100 г белка в сутки. Но в настоящее время, по данным ООН, почти 2/3 человечества проживает в странах, где ощущается постоянная нехватка продуктов. Вот почему продовольственную проблему следует считать глобальной.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65008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Голод</a:t>
            </a:r>
            <a:endParaRPr lang="ru-RU" sz="9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071678"/>
            <a:ext cx="43577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Нужно иметь в виду, что голод в наши дни, как и прошлом проявляется в двух главных формах:</a:t>
            </a:r>
            <a:endParaRPr lang="ru-RU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5" name="Рисунок 4" descr="bolgaria1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000636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hzbY5M4443W_124479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35824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- хроническое, постоянное голодание, которое действует в основном косвенно, увеличивая подверженность людей к различного рода заболеваниям;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571744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- «собственно голод» приводящий к массовой гибели людей.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5" name="Рисунок 4" descr="21784144_fa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3159646" cy="23293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PIC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77153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По оценкам ВОЗ – недоедание – если норма суточного потребления ниже 1800 ккал.; голод – ниже 1000ккал.</a:t>
            </a:r>
            <a:endParaRPr lang="ru-RU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436</Words>
  <Application>Microsoft Office PowerPoint</Application>
  <PresentationFormat>Экран (4:3)</PresentationFormat>
  <Paragraphs>81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ре</dc:title>
  <dc:creator>юля</dc:creator>
  <cp:lastModifiedBy>Prepod</cp:lastModifiedBy>
  <cp:revision>41</cp:revision>
  <dcterms:created xsi:type="dcterms:W3CDTF">2015-10-10T14:01:23Z</dcterms:created>
  <dcterms:modified xsi:type="dcterms:W3CDTF">2017-04-26T02:16:55Z</dcterms:modified>
</cp:coreProperties>
</file>