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5"/>
  </p:notesMasterIdLst>
  <p:sldIdLst>
    <p:sldId id="256" r:id="rId2"/>
    <p:sldId id="265" r:id="rId3"/>
    <p:sldId id="266" r:id="rId4"/>
    <p:sldId id="268" r:id="rId5"/>
    <p:sldId id="270" r:id="rId6"/>
    <p:sldId id="277" r:id="rId7"/>
    <p:sldId id="278" r:id="rId8"/>
    <p:sldId id="279" r:id="rId9"/>
    <p:sldId id="280" r:id="rId10"/>
    <p:sldId id="272" r:id="rId11"/>
    <p:sldId id="273" r:id="rId12"/>
    <p:sldId id="274" r:id="rId13"/>
    <p:sldId id="28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700" autoAdjust="0"/>
    <p:restoredTop sz="94660"/>
  </p:normalViewPr>
  <p:slideViewPr>
    <p:cSldViewPr>
      <p:cViewPr varScale="1">
        <p:scale>
          <a:sx n="68" d="100"/>
          <a:sy n="68" d="100"/>
        </p:scale>
        <p:origin x="-16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83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B0A4A2F-74DD-4EA3-8B72-E7FD61E88AC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22531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2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3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4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5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6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3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540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54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357CF08-CF3F-45E1-96E9-186CE8E79B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4E7BF-28D3-4A70-BFD3-E8471C60ED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09B19-F874-4839-A60E-E462B68749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800735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076700"/>
            <a:ext cx="800735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0C4A4AA0-1309-4856-A749-66DABE4182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442A4D4A-BDBF-49DD-86D1-FE0558FB09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C5E36917-F567-4A76-9134-B90AA21075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9B963-84C7-4A6E-B618-129992EBFF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7F863-F248-400D-860C-01D1BDC8D7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639A7-0C09-4212-B3AF-1EA293458F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98A49-736E-4B4B-A6C6-08ADB70C6B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ECD6D-66E8-41DB-8C20-B977D961B6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67512-F127-41D1-8F55-C335E46D60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BF99F-0C5E-45BE-A554-C6A0B4CE8C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DA846-B77E-4880-9A87-1EA38C2C28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2150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15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1E2EFBB-CFD6-4D79-AE35-9F4E82AB873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151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51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3" name="Rectangle 27"/>
          <p:cNvSpPr>
            <a:spLocks noGrp="1" noRot="1" noChangeArrowheads="1"/>
          </p:cNvSpPr>
          <p:nvPr>
            <p:ph type="title"/>
          </p:nvPr>
        </p:nvSpPr>
        <p:spPr>
          <a:xfrm>
            <a:off x="250825" y="1"/>
            <a:ext cx="8893175" cy="928669"/>
          </a:xfrm>
        </p:spPr>
        <p:txBody>
          <a:bodyPr/>
          <a:lstStyle/>
          <a:p>
            <a:pPr algn="ctr"/>
            <a:r>
              <a:rPr lang="ru-RU" sz="2000" b="0" dirty="0">
                <a:solidFill>
                  <a:schemeClr val="folHlink"/>
                </a:solidFill>
              </a:rPr>
              <a:t/>
            </a:r>
            <a:br>
              <a:rPr lang="ru-RU" sz="2000" b="0" dirty="0">
                <a:solidFill>
                  <a:schemeClr val="folHlink"/>
                </a:solidFill>
              </a:rPr>
            </a:br>
            <a:endParaRPr lang="ru-RU" sz="4000" dirty="0"/>
          </a:p>
        </p:txBody>
      </p:sp>
      <p:sp>
        <p:nvSpPr>
          <p:cNvPr id="4125" name="Rectangle 29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500562" y="4286256"/>
            <a:ext cx="4333876" cy="135732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700" dirty="0"/>
              <a:t>                                                                                                                                </a:t>
            </a:r>
            <a:r>
              <a:rPr lang="ru-RU" sz="700" dirty="0" smtClean="0"/>
              <a:t>       </a:t>
            </a:r>
            <a:endParaRPr lang="ru-RU" sz="800" b="1" i="1" dirty="0"/>
          </a:p>
        </p:txBody>
      </p:sp>
      <p:sp>
        <p:nvSpPr>
          <p:cNvPr id="4128" name="Rectangle 32"/>
          <p:cNvSpPr>
            <a:spLocks noGrp="1" noRot="1" noChangeArrowheads="1"/>
          </p:cNvSpPr>
          <p:nvPr>
            <p:ph sz="half" idx="1"/>
          </p:nvPr>
        </p:nvSpPr>
        <p:spPr>
          <a:xfrm>
            <a:off x="838200" y="1000108"/>
            <a:ext cx="8007350" cy="2716230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Font typeface="Wingdings" pitchFamily="2" charset="2"/>
              <a:buNone/>
            </a:pPr>
            <a:r>
              <a:rPr lang="ru-RU" sz="36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«Анализ качества продуктов питания ».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>
                <a:solidFill>
                  <a:schemeClr val="folHlink"/>
                </a:solidFill>
              </a:rPr>
              <a:t>Результат исследования продуктов питания, где выявлено отрицательное влияние на человека.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800">
                <a:effectLst/>
              </a:rPr>
              <a:t>В ходе нашей работы  были выявлены пищевые добавки, (без химического исследования), приносящие вред здоровью. </a:t>
            </a:r>
          </a:p>
          <a:p>
            <a:pPr>
              <a:buFont typeface="Wingdings" pitchFamily="2" charset="2"/>
              <a:buNone/>
            </a:pPr>
            <a:endParaRPr lang="ru-RU" sz="1800">
              <a:effectLst/>
            </a:endParaRPr>
          </a:p>
          <a:p>
            <a:endParaRPr lang="ru-RU">
              <a:effectLst/>
            </a:endParaRPr>
          </a:p>
        </p:txBody>
      </p:sp>
      <p:graphicFrame>
        <p:nvGraphicFramePr>
          <p:cNvPr id="45207" name="Group 151"/>
          <p:cNvGraphicFramePr>
            <a:graphicFrameLocks noGrp="1"/>
          </p:cNvGraphicFramePr>
          <p:nvPr/>
        </p:nvGraphicFramePr>
        <p:xfrm>
          <a:off x="323850" y="2571744"/>
          <a:ext cx="8605868" cy="4179895"/>
        </p:xfrm>
        <a:graphic>
          <a:graphicData uri="http://schemas.openxmlformats.org/drawingml/2006/table">
            <a:tbl>
              <a:tblPr/>
              <a:tblGrid>
                <a:gridCol w="2042125"/>
                <a:gridCol w="2114484"/>
                <a:gridCol w="1021062"/>
                <a:gridCol w="3428197"/>
              </a:tblGrid>
              <a:tr h="5882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Исследуемый товар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Производитель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Вид добавки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Характер влияния на человека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36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Конфеты «Вася -Василек»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79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85725" algn="l"/>
                          <a:tab pos="1800225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ОАО Кондитерская фабрика«Камская» г. Пермь.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Е-102,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Е-122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Образование злокачественных опухолей, аллергия, проблемы с пищеварением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Конфеты «Зоологические»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Кондитерский комбинат Красная Заря» г. Иваново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-330,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- 231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Аллергия, образование злокачественных опухолей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Конфеты «Барбарис»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«Невский кондитер» г. Белинский.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Проблемы с пищеварением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Конфеты «Екатерина Великая»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Кондитерская фабрика «Сладко» г. Екатеринбург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-124,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Проблемы с пищеварением, вызывает злокачественные опухоли.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305" name="Group 225"/>
          <p:cNvGraphicFramePr>
            <a:graphicFrameLocks noGrp="1"/>
          </p:cNvGraphicFramePr>
          <p:nvPr>
            <p:ph/>
          </p:nvPr>
        </p:nvGraphicFramePr>
        <p:xfrm>
          <a:off x="250825" y="476249"/>
          <a:ext cx="8607455" cy="6096022"/>
        </p:xfrm>
        <a:graphic>
          <a:graphicData uri="http://schemas.openxmlformats.org/drawingml/2006/table">
            <a:tbl>
              <a:tblPr/>
              <a:tblGrid>
                <a:gridCol w="1706123"/>
                <a:gridCol w="2206356"/>
                <a:gridCol w="923628"/>
                <a:gridCol w="3771348"/>
              </a:tblGrid>
              <a:tr h="889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Йогурт «Фруктовый»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 «Вита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Фит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      г. Воронеж.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-330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Вызывает злокачественные опухоли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Майонез «Провансаль»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«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Ильинское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95» г. Москва.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Вызывает злокачественные опухоли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Торт «Цветущий миндаль»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ОАО «Хлебодар» г. Омск.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-330,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-102,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Е- 124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Вызывают злокачественные опухоли;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плохо переносится астматиками;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вызывает проблемы с пищеварением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0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Напиток яблочный «Фиеста»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Пепси интернейшенел боттлерс»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-330,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Вызывают злокачественные опухоли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1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Кетчуп «Сладкий»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ЗАО «Балтимор Нива» г. Санкт – Петербург.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– 211,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Вызывает злокачественные опухоли;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вызывает проблемы с пищеварением, опасен для астматиков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9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Кетчуп «Чили»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Омский майонезный завод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-202,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-211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Вызывает злокачественные опухоли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56" name="Group 52"/>
          <p:cNvGraphicFramePr>
            <a:graphicFrameLocks noGrp="1"/>
          </p:cNvGraphicFramePr>
          <p:nvPr>
            <p:ph/>
          </p:nvPr>
        </p:nvGraphicFramePr>
        <p:xfrm>
          <a:off x="468312" y="357166"/>
          <a:ext cx="8389967" cy="6023161"/>
        </p:xfrm>
        <a:graphic>
          <a:graphicData uri="http://schemas.openxmlformats.org/drawingml/2006/table">
            <a:tbl>
              <a:tblPr/>
              <a:tblGrid>
                <a:gridCol w="1727533"/>
                <a:gridCol w="2305495"/>
                <a:gridCol w="1008256"/>
                <a:gridCol w="3348683"/>
              </a:tblGrid>
              <a:tr h="1392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Перцовый соус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«Тан –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Бинь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г.Хошимин. Вьетнам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– 110,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- 211,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– 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Вызывают опухоли, аллергены;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опасен для астматиков.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54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Горчица «Оригинальная»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« ВГМЗ САРЕНТА»г. Волгоград.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-102,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Опасен для здоровья;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вызывает злокачественные опухоли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Сыр «Президент»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«Лакталис Истра» г. Москва.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-331,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-330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Вызывает сыпь;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вызывает злокачественные опухоли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5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Сосиски «Бистро»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ОАО мясокомбинат «Омский»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-450,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-124,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Поражает печень, почки, вызывает проблемы с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желудочно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–кишечным трактом;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проблемы с пищеварением;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вызывает заболевания желудка, печени.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385175" cy="9080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folHlink"/>
                </a:solidFill>
              </a:rPr>
              <a:t>Вывод:</a:t>
            </a:r>
            <a:endParaRPr lang="ru-RU" dirty="0">
              <a:solidFill>
                <a:schemeClr val="folHlink"/>
              </a:solidFill>
            </a:endParaRPr>
          </a:p>
        </p:txBody>
      </p:sp>
      <p:sp>
        <p:nvSpPr>
          <p:cNvPr id="737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836613"/>
            <a:ext cx="8750330" cy="5735659"/>
          </a:xfrm>
        </p:spPr>
        <p:txBody>
          <a:bodyPr/>
          <a:lstStyle/>
          <a:p>
            <a:pPr marL="0" indent="542925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marL="0" indent="542925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изученные пищевые продукты содержат пищевые добавки: консерванты,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ароматизаторы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усилители вкуса, антиокислители, загустители, эмульгаторы. Среди них также встречаются и такие пищевые добавки, которые являются опасными, подозрительными и запрещенными. Необходимо использовать в пищу натуральные продукты: фрукты, овощи, а не принимать полуфабрикаты и продукты быстрого приготовления. Все изученные продукты имеют большой срок хранения.</a:t>
            </a:r>
          </a:p>
          <a:p>
            <a:pPr marL="0" indent="542925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оказалось, не только в воде и в воздухе, но и в еде, могут содержаться опасные вещества.</a:t>
            </a:r>
          </a:p>
          <a:p>
            <a:pPr marL="0" indent="542925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Они попадают в наш организм  и могут вызывать злокачественные опухоли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542925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же делать, чтобы избежать этой опасности? Прежде всего – изучить врага и научиться от него защищаться.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i="1" dirty="0">
                <a:solidFill>
                  <a:schemeClr val="folHlink"/>
                </a:solidFill>
              </a:rPr>
              <a:t>      </a:t>
            </a:r>
            <a:r>
              <a:rPr lang="ru-RU" sz="3200" i="1" dirty="0" smtClean="0">
                <a:solidFill>
                  <a:schemeClr val="folHlink"/>
                </a:solidFill>
              </a:rPr>
              <a:t/>
            </a:r>
            <a:br>
              <a:rPr lang="ru-RU" sz="3200" i="1" dirty="0" smtClean="0">
                <a:solidFill>
                  <a:schemeClr val="folHlink"/>
                </a:solidFill>
              </a:rPr>
            </a:br>
            <a:r>
              <a:rPr lang="ru-RU" sz="3200" i="1" dirty="0" smtClean="0">
                <a:solidFill>
                  <a:schemeClr val="folHlink"/>
                </a:solidFill>
              </a:rPr>
              <a:t/>
            </a:r>
            <a:br>
              <a:rPr lang="ru-RU" sz="3200" i="1" dirty="0" smtClean="0">
                <a:solidFill>
                  <a:schemeClr val="folHlink"/>
                </a:solidFill>
              </a:rPr>
            </a:br>
            <a:r>
              <a:rPr lang="ru-RU" sz="3200" i="1" dirty="0" smtClean="0">
                <a:solidFill>
                  <a:schemeClr val="folHlink"/>
                </a:solidFill>
              </a:rPr>
              <a:t/>
            </a:r>
            <a:br>
              <a:rPr lang="ru-RU" sz="3200" i="1" dirty="0" smtClean="0">
                <a:solidFill>
                  <a:schemeClr val="folHlink"/>
                </a:solidFill>
              </a:rPr>
            </a:br>
            <a:r>
              <a:rPr lang="ru-RU" sz="3200" i="1" dirty="0" smtClean="0">
                <a:solidFill>
                  <a:schemeClr val="folHlink"/>
                </a:solidFill>
              </a:rPr>
              <a:t/>
            </a:r>
            <a:br>
              <a:rPr lang="ru-RU" sz="3200" i="1" dirty="0" smtClean="0">
                <a:solidFill>
                  <a:schemeClr val="folHlink"/>
                </a:solidFill>
              </a:rPr>
            </a:br>
            <a:r>
              <a:rPr lang="ru-RU" sz="3200" i="1" dirty="0" smtClean="0">
                <a:solidFill>
                  <a:schemeClr val="folHlink"/>
                </a:solidFill>
              </a:rPr>
              <a:t> Цели и задачи:</a:t>
            </a:r>
            <a:br>
              <a:rPr lang="ru-RU" sz="3200" i="1" dirty="0" smtClean="0">
                <a:solidFill>
                  <a:schemeClr val="folHlink"/>
                </a:solidFill>
              </a:rPr>
            </a:br>
            <a:r>
              <a:rPr lang="ru-RU" sz="3200" i="1" dirty="0" smtClean="0">
                <a:solidFill>
                  <a:schemeClr val="folHlink"/>
                </a:solidFill>
              </a:rPr>
              <a:t/>
            </a:r>
            <a:br>
              <a:rPr lang="ru-RU" sz="3200" i="1" dirty="0" smtClean="0">
                <a:solidFill>
                  <a:schemeClr val="folHlink"/>
                </a:solidFill>
              </a:rPr>
            </a:br>
            <a:r>
              <a:rPr lang="ru-RU" sz="3200" i="1" dirty="0" smtClean="0">
                <a:solidFill>
                  <a:schemeClr val="folHlink"/>
                </a:solidFill>
              </a:rPr>
              <a:t/>
            </a:r>
            <a:br>
              <a:rPr lang="ru-RU" sz="3200" i="1" dirty="0" smtClean="0">
                <a:solidFill>
                  <a:schemeClr val="folHlink"/>
                </a:solidFill>
              </a:rPr>
            </a:br>
            <a:r>
              <a:rPr lang="ru-RU" sz="3200" i="1" dirty="0" smtClean="0">
                <a:solidFill>
                  <a:schemeClr val="folHlink"/>
                </a:solidFill>
              </a:rPr>
              <a:t/>
            </a:r>
            <a:br>
              <a:rPr lang="ru-RU" sz="3200" i="1" dirty="0" smtClean="0">
                <a:solidFill>
                  <a:schemeClr val="folHlink"/>
                </a:solidFill>
              </a:rPr>
            </a:br>
            <a:endParaRPr lang="ru-RU" sz="2800" dirty="0"/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9" y="1628775"/>
            <a:ext cx="8105802" cy="4586307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ru-RU" sz="2800" b="1" dirty="0" smtClean="0"/>
              <a:t> </a:t>
            </a:r>
            <a:r>
              <a:rPr lang="ru-RU" sz="2800" b="1" i="1" dirty="0" smtClean="0">
                <a:cs typeface="Aharoni" pitchFamily="2" charset="-79"/>
              </a:rPr>
              <a:t>1. </a:t>
            </a:r>
            <a:r>
              <a:rPr lang="ru-RU" sz="2800" b="1" dirty="0" smtClean="0">
                <a:cs typeface="Aharoni" pitchFamily="2" charset="-79"/>
              </a:rPr>
              <a:t>Изучить качество пищевых  продуктов в продуктовых </a:t>
            </a:r>
            <a:r>
              <a:rPr lang="ru-RU" sz="2800" b="1" dirty="0" err="1" smtClean="0">
                <a:cs typeface="Aharoni" pitchFamily="2" charset="-79"/>
              </a:rPr>
              <a:t>супермакетах</a:t>
            </a:r>
            <a:r>
              <a:rPr lang="ru-RU" sz="2800" b="1" dirty="0" smtClean="0">
                <a:cs typeface="Aharoni" pitchFamily="2" charset="-79"/>
              </a:rPr>
              <a:t> г.Омска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2800" b="1" dirty="0" smtClean="0">
              <a:cs typeface="Aharoni" pitchFamily="2" charset="-79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 smtClean="0">
                <a:cs typeface="Aharoni" pitchFamily="2" charset="-79"/>
              </a:rPr>
              <a:t>2. Проанализировать наличие в продуктах питания пищевых добавок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2800" b="1" dirty="0" smtClean="0">
              <a:cs typeface="Aharoni" pitchFamily="2" charset="-79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 smtClean="0">
                <a:cs typeface="Aharoni" pitchFamily="2" charset="-79"/>
              </a:rPr>
              <a:t>   3. Защитить потребителя от недоброкачественной потенциально опасной и вредной продукции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3600" b="1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Введение</a:t>
            </a:r>
            <a:endParaRPr lang="ru-RU" sz="3600" dirty="0"/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42910" y="1714488"/>
            <a:ext cx="8089900" cy="46116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	Качество продуктов питания – это совокупность потребительских свойств пищи, обуславливающих ее пригодность, удовлетворяющих населения в полноценном питании</a:t>
            </a:r>
            <a:r>
              <a:rPr lang="ru-RU" dirty="0" smtClean="0"/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полноценное питание – это источник  -жизни и здоровья!!!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333375"/>
            <a:ext cx="8207375" cy="1008063"/>
          </a:xfrm>
        </p:spPr>
        <p:txBody>
          <a:bodyPr/>
          <a:lstStyle/>
          <a:p>
            <a:pPr algn="ctr"/>
            <a:r>
              <a:rPr lang="ru-RU" sz="2800" i="1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ПИЩЕВЫЕ  ДОБАВКИ, ЗАПРЕЩЕННЫЕ К ИСПОЛЬЗОВАНИЮ НА ТЕРРИТОРИИ РОССИИ: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1484313"/>
            <a:ext cx="8135937" cy="46085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Анализируя пищевые добавки, выявить те, которые запрещены к использованию на территории России: </a:t>
            </a:r>
          </a:p>
          <a:p>
            <a:pPr>
              <a:buFont typeface="Wingdings" pitchFamily="2" charset="2"/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Е121- КРАСИТЕЛЬ ЦИТРУСОВЫЙ КРАСНЫЙ;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Е123-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КРАСИТЕЛЬ АМАРАНТ;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Е240- КОНСЕРВАНТ ФОРМАЛЬДЕГИД;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Е924а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УЛУЧШИТЕЛЬ МУКИ И ХЛЕБА;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Е924б - УЛУЧШИТЕЛЬ МУКИ И ХЛЕБА.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pPr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D293-DCA4-40B1-AA66-58DF9775BCAB}" type="slidenum">
              <a:rPr lang="ru-RU"/>
              <a:pPr/>
              <a:t>5</a:t>
            </a:fld>
            <a:endParaRPr lang="ru-RU"/>
          </a:p>
        </p:txBody>
      </p:sp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44475"/>
            <a:ext cx="8374062" cy="376238"/>
          </a:xfrm>
        </p:spPr>
        <p:txBody>
          <a:bodyPr/>
          <a:lstStyle/>
          <a:p>
            <a:r>
              <a:rPr lang="ru-RU" sz="2000" dirty="0">
                <a:solidFill>
                  <a:schemeClr val="folHlink"/>
                </a:solidFill>
              </a:rPr>
              <a:t>Характеристика продуктов питания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9750" y="765175"/>
            <a:ext cx="8305800" cy="53308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 покупке товаров провести исследование  на соответствие их качеству. Для этого внимательно был изучен состав каждого исследуемого товара, выявлены пищевые добавки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dirty="0"/>
          </a:p>
        </p:txBody>
      </p:sp>
      <p:graphicFrame>
        <p:nvGraphicFramePr>
          <p:cNvPr id="43101" name="Group 93"/>
          <p:cNvGraphicFramePr>
            <a:graphicFrameLocks noGrp="1"/>
          </p:cNvGraphicFramePr>
          <p:nvPr/>
        </p:nvGraphicFramePr>
        <p:xfrm>
          <a:off x="395288" y="1700213"/>
          <a:ext cx="8424862" cy="4782185"/>
        </p:xfrm>
        <a:graphic>
          <a:graphicData uri="http://schemas.openxmlformats.org/drawingml/2006/table">
            <a:tbl>
              <a:tblPr/>
              <a:tblGrid>
                <a:gridCol w="1944687"/>
                <a:gridCol w="3095625"/>
                <a:gridCol w="1223963"/>
                <a:gridCol w="2160587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Исследуемый товар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Производитель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Вид добавки Е..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Характер влияния на человека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Шоколад «Воздушный»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Конд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Ф-ка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ЗАО «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Штольверн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Рус» г. Псков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Е-322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Соответствует международному стандарту.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Шоколад «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Несквик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ОАО «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Конд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Объед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 Россия» г.Самара.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Е-476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Соответствует международному стандарту.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Шоколад «Блаженство»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ОАО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Конд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Объед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 «Россия» г.Самара.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Е-476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Соответствует международному стандарту.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Шоколад «Детская улыбка»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ЗАО Шоколадная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ф-ка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«Славянская» г. Серпухов.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Е-322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Соответствует международному стандарту.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Шоколад «Тишка»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ООО Конд. Ф-ка «Богатырь» г. Москва. Зеленоград.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Е-322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Соответствует международному стандарту.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Рулет бисквитный «Малец-Удалец»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Московская обл. д. Кузнецово. ООО «Раменский конд. Комбинат»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Е- 479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Отклонений в здоровье не вызывает.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703" name="Group 143"/>
          <p:cNvGraphicFramePr>
            <a:graphicFrameLocks noGrp="1"/>
          </p:cNvGraphicFramePr>
          <p:nvPr>
            <p:ph type="body" idx="1"/>
          </p:nvPr>
        </p:nvGraphicFramePr>
        <p:xfrm>
          <a:off x="395288" y="260351"/>
          <a:ext cx="8462991" cy="6315003"/>
        </p:xfrm>
        <a:graphic>
          <a:graphicData uri="http://schemas.openxmlformats.org/drawingml/2006/table">
            <a:tbl>
              <a:tblPr/>
              <a:tblGrid>
                <a:gridCol w="1993616"/>
                <a:gridCol w="2668696"/>
                <a:gridCol w="1218937"/>
                <a:gridCol w="2581742"/>
              </a:tblGrid>
              <a:tr h="73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Шоколад «Вечерний»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Конд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Ф-ка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«Волшебница» Московская обл. п.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Малаховка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Соответствует международному стандарту.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Конфеты Зоологические»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Конд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Комб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 «Красная Заря».г.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Иваново.Е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Е-330, Е-322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Канцероген-Е-330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Шоколад «Нестле»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ОАО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Конд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Объед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 «Россия» г. Самара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Е-476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Соответствует международному стандарту.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Шоколад «Золотой фонд»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ООО «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Кэдбери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» г. Великий Новгород.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Е-322, Е-476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Отклонений в здоровье не вызывает.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1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Майонез «Провансаль»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ООО «Ильинское-95» г. Москва.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Е-1414, Е-1412,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Е-211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Канцероген-Е-211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Вызывает злокачественные опухоли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8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Торт «Цветущий миндаль»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ОАО «Хлебодар»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Г.Омск.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Е-330, Е-124,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Е-102, Е-133,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Е-200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Канцероген-Е-330,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Опасны для здоровья-Е-102,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Е-124. Вызывают злокачественные опухоли, аллергию, проблемы с пищеварением.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Шоколад «Альпен Гольд»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Конд. Ф-ка ЗАО «Крафт Фудс Рус» г. Покров.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Е-476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Соответствует международному стандарту.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674" name="Group 90"/>
          <p:cNvGraphicFramePr>
            <a:graphicFrameLocks noGrp="1"/>
          </p:cNvGraphicFramePr>
          <p:nvPr>
            <p:ph/>
          </p:nvPr>
        </p:nvGraphicFramePr>
        <p:xfrm>
          <a:off x="179389" y="260350"/>
          <a:ext cx="8678891" cy="6311921"/>
        </p:xfrm>
        <a:graphic>
          <a:graphicData uri="http://schemas.openxmlformats.org/drawingml/2006/table">
            <a:tbl>
              <a:tblPr/>
              <a:tblGrid>
                <a:gridCol w="2071704"/>
                <a:gridCol w="2694314"/>
                <a:gridCol w="1281290"/>
                <a:gridCol w="2631583"/>
              </a:tblGrid>
              <a:tr h="807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Шоколад «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Славяночка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ЗАО Шоколадная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ф-ка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Славянская»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г. Серпухов.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Е-322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 замечено отрицательного воздействия.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5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Шоколадные конфеты «Екатерина Великая»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Конд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Ф-ка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 «Сладко»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г. Екатеринбург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Е-476,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Е-110,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Е-132,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Е-1103,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Е-124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Опасны для здоровья-Е-124, Е-110. Вызывают злокачественные опухоли. Аллергию, проблемы с пищеварением.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Карамель «Взлетная»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Конд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Ф-ка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Г.Нижний Тагил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Е-330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Канцероген Е-330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9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Кетчуп «Пикничок»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Ч.П. Волобцева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Г.Омск.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58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Е-1414, Е-415, Е-202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858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Е-412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Характер влияния не обнаружен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5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Кетчуп «Сладкий»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ЗАО «Балтимор НИВА»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г. Санкт-Петербург.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Е-211,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Е-202,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Е-1422,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Е-412,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Е-124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Канцероген-Е-211, Е-124 вызывают злокачественные опухоли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8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Кетчуп «Чили»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Омский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майонезный з-д.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Е-202,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Е-211,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Е-1422,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Е-412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Канцероген-Е-211 вызывают злокачественные опухоли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706" name="Group 74"/>
          <p:cNvGraphicFramePr>
            <a:graphicFrameLocks noGrp="1"/>
          </p:cNvGraphicFramePr>
          <p:nvPr>
            <p:ph/>
          </p:nvPr>
        </p:nvGraphicFramePr>
        <p:xfrm>
          <a:off x="214282" y="214290"/>
          <a:ext cx="8543956" cy="6327798"/>
        </p:xfrm>
        <a:graphic>
          <a:graphicData uri="http://schemas.openxmlformats.org/drawingml/2006/table">
            <a:tbl>
              <a:tblPr/>
              <a:tblGrid>
                <a:gridCol w="2135989"/>
                <a:gridCol w="2135989"/>
                <a:gridCol w="2135989"/>
                <a:gridCol w="2135989"/>
              </a:tblGrid>
              <a:tr h="1884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Перцовый соус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«Тан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Бинь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» г.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Хошимин.Вьетнам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Е-412,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Е-415,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Е-260,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Е-201,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Е-211,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Е-110,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Е-124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Е-110,Е-124,Е-211 Вызывают злокачественные опухоли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Горчица «Оригинальная»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ООО ВГМЗ Сарента»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Г. Волгоград.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Е-415,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Е-202,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Е-211.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Е-102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Опасен для здоровья-Е-102,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Канцероген-Е-211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Вызывает злокачественные опухоли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Горчица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«Адская»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ООО «Дельта ТЕК» г. Москва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     -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 вредна для здоровья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2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Маргарин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«Сила лета»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ООО «Петропродукт - Отрадное»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Г.Отрадное.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Е-471,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Е-160в,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Е-100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Допустим Минздравом России.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Конфеты «Хрумка»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ООО «КДВ Нижний Тагил»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Г.Нижний Тагил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Е-322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 оказывает вреда здоровью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8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Конфеты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«Детям»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ОАО «Конд. Объед. СладКО»                      г. Екатеринбург.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Е-476,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Е-1103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 оказывает вреда здоровью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39" name="Group 59"/>
          <p:cNvGraphicFramePr>
            <a:graphicFrameLocks noGrp="1"/>
          </p:cNvGraphicFramePr>
          <p:nvPr>
            <p:ph/>
          </p:nvPr>
        </p:nvGraphicFramePr>
        <p:xfrm>
          <a:off x="457200" y="244475"/>
          <a:ext cx="8388350" cy="4242626"/>
        </p:xfrm>
        <a:graphic>
          <a:graphicData uri="http://schemas.openxmlformats.org/drawingml/2006/table">
            <a:tbl>
              <a:tblPr/>
              <a:tblGrid>
                <a:gridCol w="2097088"/>
                <a:gridCol w="2097087"/>
                <a:gridCol w="2097088"/>
                <a:gridCol w="2097087"/>
              </a:tblGrid>
              <a:tr h="1023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Конфеты «Незнайка»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Конд. Ф-ка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«Славянка» г. Белгород.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Состав не указан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Конфеты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«Барбарис»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ООО «Невский кондитер»Г.Белинский.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Е-124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Е-124 - Вызывает злокачественные опухоли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Майонез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«Обжорка»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ООО компания «Обжорка»Г.Набережные Челны.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Е-412,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Е415,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Е-202,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Е-211,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Е-385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Е-211- Вызывают злокачественные опухоли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Напиток яблочный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«Фиеста»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ООО «Пепси Интернешенел Боттлерс»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г. Самара.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Е-330,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Е-211,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Е-150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Е-951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Е-330, Е-211- Канцерогены, вызывают злокачественные опухоли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397</TotalTime>
  <Words>1321</Words>
  <Application>Microsoft PowerPoint</Application>
  <PresentationFormat>Экран (4:3)</PresentationFormat>
  <Paragraphs>299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Трава</vt:lpstr>
      <vt:lpstr> </vt:lpstr>
      <vt:lpstr>           Цели и задачи:    </vt:lpstr>
      <vt:lpstr>Введение</vt:lpstr>
      <vt:lpstr>ПИЩЕВЫЕ  ДОБАВКИ, ЗАПРЕЩЕННЫЕ К ИСПОЛЬЗОВАНИЮ НА ТЕРРИТОРИИ РОССИИ:</vt:lpstr>
      <vt:lpstr>Характеристика продуктов питания</vt:lpstr>
      <vt:lpstr>Слайд 6</vt:lpstr>
      <vt:lpstr>Слайд 7</vt:lpstr>
      <vt:lpstr>Слайд 8</vt:lpstr>
      <vt:lpstr>Слайд 9</vt:lpstr>
      <vt:lpstr>Результат исследования продуктов питания, где выявлено отрицательное влияние на человека.</vt:lpstr>
      <vt:lpstr>Слайд 11</vt:lpstr>
      <vt:lpstr>Слайд 12</vt:lpstr>
      <vt:lpstr>Вывод: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Сапрыгина</cp:lastModifiedBy>
  <cp:revision>21</cp:revision>
  <dcterms:created xsi:type="dcterms:W3CDTF">1601-01-01T00:00:00Z</dcterms:created>
  <dcterms:modified xsi:type="dcterms:W3CDTF">2021-12-09T03:00:42Z</dcterms:modified>
</cp:coreProperties>
</file>