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6"/>
  </p:notesMasterIdLst>
  <p:sldIdLst>
    <p:sldId id="256" r:id="rId2"/>
    <p:sldId id="265" r:id="rId3"/>
    <p:sldId id="266" r:id="rId4"/>
    <p:sldId id="268" r:id="rId5"/>
    <p:sldId id="269" r:id="rId6"/>
    <p:sldId id="270" r:id="rId7"/>
    <p:sldId id="277" r:id="rId8"/>
    <p:sldId id="278" r:id="rId9"/>
    <p:sldId id="279" r:id="rId10"/>
    <p:sldId id="280" r:id="rId11"/>
    <p:sldId id="272" r:id="rId12"/>
    <p:sldId id="273" r:id="rId13"/>
    <p:sldId id="274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700" autoAdjust="0"/>
    <p:restoredTop sz="94660"/>
  </p:normalViewPr>
  <p:slideViewPr>
    <p:cSldViewPr>
      <p:cViewPr varScale="1">
        <p:scale>
          <a:sx n="68" d="100"/>
          <a:sy n="68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B0A4A2F-74DD-4EA3-8B72-E7FD61E88AC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57CF08-CF3F-45E1-96E9-186CE8E79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4E7BF-28D3-4A70-BFD3-E8471C60ED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09B19-F874-4839-A60E-E462B68749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0C4A4AA0-1309-4856-A749-66DABE4182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42A4D4A-BDBF-49DD-86D1-FE0558FB09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C5E36917-F567-4A76-9134-B90AA21075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B963-84C7-4A6E-B618-129992EBFF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7F863-F248-400D-860C-01D1BDC8D7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639A7-0C09-4212-B3AF-1EA293458F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98A49-736E-4B4B-A6C6-08ADB70C6B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ECD6D-66E8-41DB-8C20-B977D961B6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67512-F127-41D1-8F55-C335E46D60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BF99F-0C5E-45BE-A554-C6A0B4CE8C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DA846-B77E-4880-9A87-1EA38C2C28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15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1E2EFBB-CFD6-4D79-AE35-9F4E82AB87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5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Rectangle 27"/>
          <p:cNvSpPr>
            <a:spLocks noGrp="1" noRot="1" noChangeArrowheads="1"/>
          </p:cNvSpPr>
          <p:nvPr>
            <p:ph type="title"/>
          </p:nvPr>
        </p:nvSpPr>
        <p:spPr>
          <a:xfrm>
            <a:off x="250825" y="1"/>
            <a:ext cx="8893175" cy="928669"/>
          </a:xfrm>
        </p:spPr>
        <p:txBody>
          <a:bodyPr/>
          <a:lstStyle/>
          <a:p>
            <a:pPr algn="ctr"/>
            <a:r>
              <a:rPr lang="ru-RU" sz="2000" b="0" dirty="0">
                <a:solidFill>
                  <a:schemeClr val="folHlink"/>
                </a:solidFill>
              </a:rPr>
              <a:t/>
            </a:r>
            <a:br>
              <a:rPr lang="ru-RU" sz="2000" b="0" dirty="0">
                <a:solidFill>
                  <a:schemeClr val="folHlink"/>
                </a:solidFill>
              </a:rPr>
            </a:br>
            <a:r>
              <a:rPr lang="ru-RU" sz="2000" b="0" dirty="0" smtClean="0">
                <a:solidFill>
                  <a:schemeClr val="folHlink"/>
                </a:solidFill>
              </a:rPr>
              <a:t>«Омский  техникум мясной и молочной промышленности» </a:t>
            </a:r>
            <a:r>
              <a:rPr lang="ru-RU" sz="2000" b="0" dirty="0">
                <a:solidFill>
                  <a:schemeClr val="folHlink"/>
                </a:solidFill>
              </a:rPr>
              <a:t/>
            </a:r>
            <a:br>
              <a:rPr lang="ru-RU" sz="2000" b="0" dirty="0">
                <a:solidFill>
                  <a:schemeClr val="folHlink"/>
                </a:solidFill>
              </a:rPr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4125" name="Rectangle 29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00562" y="4286256"/>
            <a:ext cx="4333876" cy="135732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700" dirty="0"/>
              <a:t>                                                                                                                                </a:t>
            </a:r>
            <a:r>
              <a:rPr lang="ru-RU" sz="700" dirty="0" smtClean="0"/>
              <a:t>       </a:t>
            </a:r>
            <a:r>
              <a:rPr lang="ru-RU" sz="1600" b="1" i="1" dirty="0" smtClean="0"/>
              <a:t>Выполнила: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</a:rPr>
              <a:t>Крафт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 Диана И-25 группа</a:t>
            </a:r>
            <a:r>
              <a:rPr lang="ru-RU" sz="1600" b="1" i="1" dirty="0" smtClean="0">
                <a:solidFill>
                  <a:schemeClr val="folHlink"/>
                </a:solidFill>
              </a:rPr>
              <a:t> 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i="1" dirty="0" smtClean="0">
                <a:solidFill>
                  <a:schemeClr val="folHlink"/>
                </a:solidFill>
              </a:rPr>
              <a:t>                                                              </a:t>
            </a:r>
            <a:r>
              <a:rPr lang="ru-RU" sz="1600" b="1" i="1" dirty="0"/>
              <a:t>Руководитель</a:t>
            </a:r>
            <a:r>
              <a:rPr lang="ru-RU" sz="1600" b="1" i="1" dirty="0" smtClean="0"/>
              <a:t>: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</a:rPr>
              <a:t>Сапрыгина Н.Г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600" b="1" i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600" b="1" i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600" b="1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dirty="0" smtClean="0"/>
              <a:t>Омск 2017 </a:t>
            </a:r>
            <a:r>
              <a:rPr lang="ru-RU" sz="1600" b="1" i="1" dirty="0"/>
              <a:t>год.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800" b="1" i="1" dirty="0"/>
              <a:t>                                   </a:t>
            </a:r>
            <a:r>
              <a:rPr lang="ru-RU" sz="800" b="1" i="1" dirty="0" smtClean="0"/>
              <a:t>                                  </a:t>
            </a:r>
            <a:endParaRPr lang="ru-RU" sz="800" b="1" i="1" dirty="0"/>
          </a:p>
        </p:txBody>
      </p:sp>
      <p:sp>
        <p:nvSpPr>
          <p:cNvPr id="4128" name="Rectangle 32"/>
          <p:cNvSpPr>
            <a:spLocks noGrp="1" noRot="1" noChangeArrowheads="1"/>
          </p:cNvSpPr>
          <p:nvPr>
            <p:ph sz="half" idx="1"/>
          </p:nvPr>
        </p:nvSpPr>
        <p:spPr>
          <a:xfrm>
            <a:off x="838200" y="1000108"/>
            <a:ext cx="8007350" cy="271623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                          </a:t>
            </a:r>
            <a:r>
              <a:rPr lang="ru-RU" sz="2800" b="1" i="1" dirty="0"/>
              <a:t>ТЕМА:</a:t>
            </a:r>
          </a:p>
          <a:p>
            <a:pPr>
              <a:buFont typeface="Wingdings" pitchFamily="2" charset="2"/>
              <a:buNone/>
            </a:pPr>
            <a:r>
              <a:rPr lang="ru-RU" sz="2800" b="1" i="1" dirty="0"/>
              <a:t>       «Анализ продуктов питания </a:t>
            </a:r>
          </a:p>
          <a:p>
            <a:pPr>
              <a:buFont typeface="Wingdings" pitchFamily="2" charset="2"/>
              <a:buNone/>
            </a:pPr>
            <a:r>
              <a:rPr lang="ru-RU" sz="2800" b="1" i="1" dirty="0"/>
              <a:t>                 на Е-содержание».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9" name="Group 59"/>
          <p:cNvGraphicFramePr>
            <a:graphicFrameLocks noGrp="1"/>
          </p:cNvGraphicFramePr>
          <p:nvPr>
            <p:ph/>
          </p:nvPr>
        </p:nvGraphicFramePr>
        <p:xfrm>
          <a:off x="457200" y="244475"/>
          <a:ext cx="8388350" cy="4242626"/>
        </p:xfrm>
        <a:graphic>
          <a:graphicData uri="http://schemas.openxmlformats.org/drawingml/2006/table">
            <a:tbl>
              <a:tblPr/>
              <a:tblGrid>
                <a:gridCol w="2097088"/>
                <a:gridCol w="2097087"/>
                <a:gridCol w="2097088"/>
                <a:gridCol w="2097087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Конфеты «Незнайка»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Конд. Ф-ка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«Славянка» г. Белгород.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Состав не указан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Конфеты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«Барбарис»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«Невский кондитер»Г.Белинский.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Е-124 - 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Майонез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«Обжорка»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компания «Обжорка»Г.Набережные Челны.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Е-412,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Е415,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Е-385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Е-211-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Напиток яблочный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«Фиеста»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«Пепси Интернешенел Боттлерс»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г. Самара.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Е-150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Е-951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Е-330, Е-211- Канцерогены,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>
                <a:solidFill>
                  <a:schemeClr val="folHlink"/>
                </a:solidFill>
              </a:rPr>
              <a:t>Результат исследования продуктов питания, где выявлено отрицательное влияние на человека.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>
                <a:effectLst/>
              </a:rPr>
              <a:t>В ходе нашей работы  были выявлены пищевые добавки, (без химического исследования), приносящие вред здоровью. </a:t>
            </a:r>
          </a:p>
          <a:p>
            <a:pPr>
              <a:buFont typeface="Wingdings" pitchFamily="2" charset="2"/>
              <a:buNone/>
            </a:pPr>
            <a:endParaRPr lang="ru-RU" sz="1800">
              <a:effectLst/>
            </a:endParaRPr>
          </a:p>
          <a:p>
            <a:endParaRPr lang="ru-RU">
              <a:effectLst/>
            </a:endParaRPr>
          </a:p>
        </p:txBody>
      </p:sp>
      <p:graphicFrame>
        <p:nvGraphicFramePr>
          <p:cNvPr id="45207" name="Group 151"/>
          <p:cNvGraphicFramePr>
            <a:graphicFrameLocks noGrp="1"/>
          </p:cNvGraphicFramePr>
          <p:nvPr/>
        </p:nvGraphicFramePr>
        <p:xfrm>
          <a:off x="323850" y="2571744"/>
          <a:ext cx="8605868" cy="4179895"/>
        </p:xfrm>
        <a:graphic>
          <a:graphicData uri="http://schemas.openxmlformats.org/drawingml/2006/table">
            <a:tbl>
              <a:tblPr/>
              <a:tblGrid>
                <a:gridCol w="2042125"/>
                <a:gridCol w="2114484"/>
                <a:gridCol w="1021062"/>
                <a:gridCol w="3428197"/>
              </a:tblGrid>
              <a:tr h="588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Исследуемый товар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Производитель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добавки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 влияния на человека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Конфеты «Вася -Василек»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85725" algn="l"/>
                          <a:tab pos="1800225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ОАО Кондитерская фабрика«Камская» г. Пермь.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Е-102,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Е-122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 злокачественных опухолей, аллергия, проблемы с пищеварением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Конфеты «Зоологические»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Кондитерский комбинат Красная Заря» г. Иваново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- 231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Аллергия, образование злокачественных опухолей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Конфеты «Барбарис»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«Невский кондитер» г. Белинский.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с пищеварением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Конфеты «Екатерина Великая»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Кондитерская фабрика «Сладко» г. Екатеринбург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-124,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с пищеварением, вызывает злокачественные опухоли.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305" name="Group 225"/>
          <p:cNvGraphicFramePr>
            <a:graphicFrameLocks noGrp="1"/>
          </p:cNvGraphicFramePr>
          <p:nvPr>
            <p:ph/>
          </p:nvPr>
        </p:nvGraphicFramePr>
        <p:xfrm>
          <a:off x="250825" y="476249"/>
          <a:ext cx="8607455" cy="6096022"/>
        </p:xfrm>
        <a:graphic>
          <a:graphicData uri="http://schemas.openxmlformats.org/drawingml/2006/table">
            <a:tbl>
              <a:tblPr/>
              <a:tblGrid>
                <a:gridCol w="1706123"/>
                <a:gridCol w="2206356"/>
                <a:gridCol w="923628"/>
                <a:gridCol w="3771348"/>
              </a:tblGrid>
              <a:tr h="889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Йогурт «Фруктовый»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 «Вита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      г. Воронеж.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Майонез «Провансаль»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Ильинское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95» г. Москва.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Торт «Цветущий миндаль»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«Хлебодар» г. Омск.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-102,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Е- 124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Вызывают злокачественные опухоли;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плохо переносится астматиками;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проблемы с пищеварением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0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Напиток яблочный «Фиеста»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Пепси интернейшенел боттлерс»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Кетчуп «Сладкий»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 «Балтимор Нива» г. Санкт – Петербург.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– 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проблемы с пищеварением, опасен для астматиков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Кетчуп «Чили»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Омский майонезный завод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-202,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56" name="Group 52"/>
          <p:cNvGraphicFramePr>
            <a:graphicFrameLocks noGrp="1"/>
          </p:cNvGraphicFramePr>
          <p:nvPr>
            <p:ph/>
          </p:nvPr>
        </p:nvGraphicFramePr>
        <p:xfrm>
          <a:off x="468312" y="357166"/>
          <a:ext cx="8389967" cy="6023161"/>
        </p:xfrm>
        <a:graphic>
          <a:graphicData uri="http://schemas.openxmlformats.org/drawingml/2006/table">
            <a:tbl>
              <a:tblPr/>
              <a:tblGrid>
                <a:gridCol w="1727533"/>
                <a:gridCol w="2305495"/>
                <a:gridCol w="1008256"/>
                <a:gridCol w="3348683"/>
              </a:tblGrid>
              <a:tr h="1392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Перцовый соус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«Тан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Бинь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г.Хошимин. Вьетнам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– 110,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- 211,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– 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Вызывают опухоли, аллергены;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опасен для астматиков.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Горчица «Оригинальная»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 ВГМЗ САРЕНТА»г. Волгоград.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-102,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Опасен для здоровья;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 «Призидент»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«Лакталис Истра» г. Москва.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сыпь;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5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Сосиски «Бистро»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мясокомбинат «Омский»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-450,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-124,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-250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Поражает печень, почки, вызывает проблемы с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желудочно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–кишечным трактом;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проблемы с пищеварением;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вызывает заболевания желудка, печени.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385175" cy="908050"/>
          </a:xfrm>
        </p:spPr>
        <p:txBody>
          <a:bodyPr/>
          <a:lstStyle/>
          <a:p>
            <a:r>
              <a:rPr lang="ru-RU">
                <a:solidFill>
                  <a:schemeClr val="folHlink"/>
                </a:solidFill>
              </a:rPr>
              <a:t>Выводы.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836613"/>
            <a:ext cx="8750330" cy="5735659"/>
          </a:xfrm>
        </p:spPr>
        <p:txBody>
          <a:bodyPr/>
          <a:lstStyle/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Как оказалось, не только в воде и в воздухе, но и в еде, могут содержаться опасные вещества.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Они попадают в наш организм  и могут вызывать злокачественные опухоли.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Что же делать, чтобы избежать этой опасности? Прежде всего – изучить врага и научиться от него защищаться. В нашей работе часто упоминалось слово – канцероген.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Что это такое?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Канцероген в переводе с латинского – порождающий рак. Канцерогеном может быть любое вещество, которое вызывает мутацию в геноме клетки.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Чем больше человек контактирует с таким веществом – тем больше оно накапливается и тем больше повреждений вызывает. А значит – все больше растет вероятность заболевания раком.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Опасная химия содержится во многих продуктах питания. Главная ее цель – усилить вкус продукта или продлить его срок годности.</a:t>
            </a:r>
          </a:p>
          <a:p>
            <a:pPr marL="0" indent="542925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Все типы канцерогенов можно разделить на два вида. Те, которые разрешены в России – они не являются опасными для здоровья, или их процент вреда на организм минимален. И те, которые очень опасны для человека и к употреблению запрещены.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>
                <a:solidFill>
                  <a:schemeClr val="folHlink"/>
                </a:solidFill>
              </a:rPr>
              <a:t>       Исследовательская работа.</a:t>
            </a:r>
            <a:r>
              <a:rPr lang="ru-RU" sz="3200" dirty="0">
                <a:solidFill>
                  <a:schemeClr val="folHlink"/>
                </a:solidFill>
              </a:rPr>
              <a:t/>
            </a:r>
            <a:br>
              <a:rPr lang="ru-RU" sz="3200" dirty="0">
                <a:solidFill>
                  <a:schemeClr val="folHlink"/>
                </a:solidFill>
              </a:rPr>
            </a:br>
            <a:r>
              <a:rPr lang="ru-RU" sz="2800" dirty="0"/>
              <a:t>Методика исследовательской работы.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9" y="1628775"/>
            <a:ext cx="8105802" cy="458630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/>
              <a:t> </a:t>
            </a:r>
            <a:r>
              <a:rPr lang="ru-RU" sz="2800" b="1" dirty="0"/>
              <a:t>Ознакомиться со следующими данными 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Е100-Е200-Е300-Е400-Е500-Е600-Е700-Е700-Е800-Е900-Е1000…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dirty="0"/>
              <a:t>ВИДЫ ПИЩЕВЫХ ДОБАВОК.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Е100 - Е182 – КРАСИТЕЛИ;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Е200 и далее – КОНСЕРВАНТЫ;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Е300 и далее – АНТИОКИСЛИТЕЛИ  ( ПРЕДОХРАНЯЮТ ПРОДУКТЫ ОТ ПОРЧИ);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Е400 и далее – СТАБИЛИЗАТОРЫ (СОХРАНЯЮТ ЗАДАННУЮ КОНСИСТЕНЦИЮ);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Е500 и далее – ЭМУЛЬГАТОРЫ (ПОДДЕРЖИВАЮТ ОПРЕДЕЛЕННУЮ СТРУКТУРУ);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Е600 и далее – УСИЛИТЕЛИ ВКУСА И АРОМАТА;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Е700-800- ЗАПАСНЫЕ ИНДЕКСЫ;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Е900 и далее – АНТИФЛАМИНГИ, ПРОТИВОПЕННЫЕ ВЕЩЕСТВА (ПОНИЖАЮТ ОБРАЗОВАНИЕ ПЕНЫ, НАПРИМЕР У СОКОВ);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Е1000 и далее – ГАЗИРУЮЩИЕ АГЕНТЫ, ПОДСЛАСТИТЕЛИ, КРАХМАЛЫ.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0" i="1">
                <a:solidFill>
                  <a:schemeClr val="folHlink"/>
                </a:solidFill>
              </a:rPr>
              <a:t>Характеристика пищевых добавок используемых в производстве</a:t>
            </a:r>
            <a:br>
              <a:rPr lang="ru-RU" sz="2400" b="0" i="1">
                <a:solidFill>
                  <a:schemeClr val="folHlink"/>
                </a:solidFill>
              </a:rPr>
            </a:br>
            <a:r>
              <a:rPr lang="ru-RU" sz="2400" b="0" i="1">
                <a:solidFill>
                  <a:schemeClr val="folHlink"/>
                </a:solidFill>
              </a:rPr>
              <a:t>                  продуктов питания.</a:t>
            </a:r>
            <a:r>
              <a:rPr lang="ru-RU" sz="2400">
                <a:solidFill>
                  <a:schemeClr val="folHlink"/>
                </a:solidFill>
              </a:rPr>
              <a:t/>
            </a:r>
            <a:br>
              <a:rPr lang="ru-RU" sz="2400">
                <a:solidFill>
                  <a:schemeClr val="folHlink"/>
                </a:solidFill>
              </a:rPr>
            </a:br>
            <a:r>
              <a:rPr lang="ru-RU" sz="3600"/>
              <a:t>          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484313"/>
            <a:ext cx="80899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Пищевые добавки: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Е-103, Е-104, Е-124, Е-128 – используются в производстве мороженого, леденцов, газированных напитков.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Вызывают образование злокачественных опухолей, аллергию, проблемы с пищеварением, опасны для астматиков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Е-102 – встречаются в мясных продуктах, копченой рыбе, соусах. Плохо переносится астматиками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Е-140 – в колбасных изделиях. Аллерген.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Е-153, Е-155 - широкий круг применения. Аллерген.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Е-171, Е-172 - газированная вода. Вредит почкам.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Е-210, Е-211, Е-213, Е-214, Е-215 - консервированные фрукты и овощи. Образуют злокачественные опухоли.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Е-221, Е-222, Е-223, Е-224 - различного рода консервы. Раздражает кишечник, при повышенной кислотности возможны язвы.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Е-225, Е-226 - в 90 % консервов. Вызывают проблемы с пищеварением.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Е-230 – Е-239 - в консервированных продуктах. Сильные аллергены.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Е-250, Е-251, Е-252 - колбасные изделия, копченая рыба, шпроты. Вызывают заболевания желудка, печени, повышают артериальное давление.</a:t>
            </a:r>
            <a:r>
              <a:rPr lang="ru-RU" sz="2000" i="1" dirty="0"/>
              <a:t>	</a:t>
            </a:r>
          </a:p>
          <a:p>
            <a:pPr>
              <a:lnSpc>
                <a:spcPct val="80000"/>
              </a:lnSpc>
            </a:pP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07375" cy="1008063"/>
          </a:xfrm>
        </p:spPr>
        <p:txBody>
          <a:bodyPr/>
          <a:lstStyle/>
          <a:p>
            <a:pPr algn="ctr"/>
            <a:r>
              <a:rPr lang="ru-RU" sz="2800" i="1">
                <a:solidFill>
                  <a:schemeClr val="folHlink"/>
                </a:solidFill>
                <a:latin typeface="Arial" charset="0"/>
              </a:rPr>
              <a:t>ПИЩЕВЫЕ  ДОБАВКИ, ЗАПРЕЩЕННЫЕ К ИСПОЛЬЗОВАНИЮ НА ТЕРРИТОРИИ РОССИИ: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484313"/>
            <a:ext cx="8135937" cy="4608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 smtClean="0"/>
              <a:t> </a:t>
            </a:r>
            <a:r>
              <a:rPr lang="ru-RU" sz="2800" b="1" dirty="0"/>
              <a:t>Анализируя пищевые добавки, выявить те, которые запрещены к использованию на территории России: </a:t>
            </a:r>
          </a:p>
          <a:p>
            <a:pPr>
              <a:buFont typeface="Wingdings" pitchFamily="2" charset="2"/>
              <a:buNone/>
            </a:pPr>
            <a:endParaRPr lang="ru-RU" sz="2800" b="1" dirty="0"/>
          </a:p>
          <a:p>
            <a:r>
              <a:rPr lang="ru-RU" sz="2400" b="1" dirty="0"/>
              <a:t>Е121- КРАСИТЕЛЬ ЦИТРУСОВЫЙ КРАСНЫЙ;</a:t>
            </a:r>
          </a:p>
          <a:p>
            <a:r>
              <a:rPr lang="ru-RU" sz="2400" b="1" dirty="0"/>
              <a:t>Е123- КРАСИТЕЛЬ АМАРАНТ;</a:t>
            </a:r>
          </a:p>
          <a:p>
            <a:r>
              <a:rPr lang="ru-RU" sz="2400" b="1" dirty="0"/>
              <a:t>Е240- КОНСЕРВАНТ ФОРМАЛЬДЕГИД;</a:t>
            </a:r>
          </a:p>
          <a:p>
            <a:r>
              <a:rPr lang="ru-RU" sz="2400" b="1" dirty="0"/>
              <a:t>Е924а - УЛУЧШИТЕЛЬ МУКИ И ХЛЕБА;</a:t>
            </a:r>
          </a:p>
          <a:p>
            <a:r>
              <a:rPr lang="ru-RU" sz="2400" b="1" dirty="0"/>
              <a:t>Е924б - УЛУЧШИТЕЛЬ МУКИ И ХЛЕБА.</a:t>
            </a:r>
            <a:endParaRPr lang="ru-RU" sz="2400" dirty="0"/>
          </a:p>
          <a:p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44475"/>
            <a:ext cx="8447087" cy="881063"/>
          </a:xfrm>
        </p:spPr>
        <p:txBody>
          <a:bodyPr/>
          <a:lstStyle/>
          <a:p>
            <a:pPr algn="ctr"/>
            <a:r>
              <a:rPr lang="ru-RU" sz="2400"/>
              <a:t> </a:t>
            </a:r>
            <a:r>
              <a:rPr lang="ru-RU" sz="2800" i="1">
                <a:solidFill>
                  <a:schemeClr val="folHlink"/>
                </a:solidFill>
              </a:rPr>
              <a:t>Характеристика отдельных индексов добавок</a:t>
            </a:r>
            <a:r>
              <a:rPr lang="ru-RU"/>
              <a:t> 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557338"/>
            <a:ext cx="8377237" cy="4538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Ознакомиться </a:t>
            </a:r>
            <a:r>
              <a:rPr lang="ru-RU" sz="2400" b="1" dirty="0"/>
              <a:t>с рядом пищевых добавок, а также последствиями их употребления.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Е-102, Е-110, Е-120 - Е-127 – опасны для организма.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Е-103, Е-106, Е-111, Е-121, Е-125, Е-126, Е-152, Е-216, Е-217 – запрещены.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Е-104, Е-141, Е-151, Е-163, Е-173, Е-180, Е-240, Е-241 – сомнительны.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Е-131, Е-142, Е-210 - Е-215,Е-239, Е-330 – канцерогены.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Е-220 – разрушают витамины группы 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Е-221 – Е-226 – нарушают пищеварение.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Е-230, Е-231, Е-233 – наносят вред коже.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Е-320, Е-321 – содержат много холестерина.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Е-312, Е-331 – вызывают сыпь.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Е-250, Е-251 – противопоказаны при гипертонии.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D293-DCA4-40B1-AA66-58DF9775BCAB}" type="slidenum">
              <a:rPr lang="ru-RU"/>
              <a:pPr/>
              <a:t>6</a:t>
            </a:fld>
            <a:endParaRPr lang="ru-RU"/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376238"/>
          </a:xfrm>
        </p:spPr>
        <p:txBody>
          <a:bodyPr/>
          <a:lstStyle/>
          <a:p>
            <a:r>
              <a:rPr lang="ru-RU" sz="2000">
                <a:solidFill>
                  <a:schemeClr val="folHlink"/>
                </a:solidFill>
              </a:rPr>
              <a:t>Характеристика продуктов питания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765175"/>
            <a:ext cx="8305800" cy="53308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</a:t>
            </a:r>
            <a:r>
              <a:rPr lang="ru-RU" sz="1800" dirty="0"/>
              <a:t>При покупке товаров провести исследование  на соответствие их качеству. Для этого внимательно был изучен состав каждого исследуемого товара, выявлены пищевые добавки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dirty="0"/>
          </a:p>
        </p:txBody>
      </p:sp>
      <p:graphicFrame>
        <p:nvGraphicFramePr>
          <p:cNvPr id="43101" name="Group 93"/>
          <p:cNvGraphicFramePr>
            <a:graphicFrameLocks noGrp="1"/>
          </p:cNvGraphicFramePr>
          <p:nvPr/>
        </p:nvGraphicFramePr>
        <p:xfrm>
          <a:off x="395288" y="1700213"/>
          <a:ext cx="8424862" cy="4782185"/>
        </p:xfrm>
        <a:graphic>
          <a:graphicData uri="http://schemas.openxmlformats.org/drawingml/2006/table">
            <a:tbl>
              <a:tblPr/>
              <a:tblGrid>
                <a:gridCol w="1944687"/>
                <a:gridCol w="3095625"/>
                <a:gridCol w="1223963"/>
                <a:gridCol w="21605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Исследуемый товар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Производитель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Вид добавки Е..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Характер влияния на человека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«Воздушный»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Конд. Ф-ка ЗАО «Штольверн Рус» г. Псков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«Несквик»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ОАО «Конд. Объед. Россия» г.Самара.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Е-476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«Блаженство»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ОАО Конд. Объед. «Россия» г.Самара.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Е-476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«Детская улыбка»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ЗАО Шоколадная ф-ка «Славянская» г. Серпухов.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Соответствует международному стандарту.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«Тишка»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Конд. Ф-ка «Богатырь» г. Москва. Зеленоград.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Рулет бисквитный «Малец-Удалец»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Московская обл. д. Кузнецово. ООО «Раменский конд. Комбинат»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Е- 479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Отклонений в здоровье не вызывает.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03" name="Group 143"/>
          <p:cNvGraphicFramePr>
            <a:graphicFrameLocks noGrp="1"/>
          </p:cNvGraphicFramePr>
          <p:nvPr>
            <p:ph type="body" idx="1"/>
          </p:nvPr>
        </p:nvGraphicFramePr>
        <p:xfrm>
          <a:off x="395288" y="260351"/>
          <a:ext cx="8462991" cy="6316010"/>
        </p:xfrm>
        <a:graphic>
          <a:graphicData uri="http://schemas.openxmlformats.org/drawingml/2006/table">
            <a:tbl>
              <a:tblPr/>
              <a:tblGrid>
                <a:gridCol w="1993616"/>
                <a:gridCol w="2668696"/>
                <a:gridCol w="1218937"/>
                <a:gridCol w="2581742"/>
              </a:tblGrid>
              <a:tr h="73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«Вечерний»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Конд. Ф-ка «Волшебница» Московская обл. п. Малаховка.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Соответствует международному стандарту.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Конфеты Зоологические»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Конд. Комб. «Красная Заря».г. Иваново.Е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Е-330, Е-322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Канцероген-Е-330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«Нестле»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ОАО Конд. Объед. «Россия» г. Самара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Е-476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Соответствует международному стандарту.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«Золотой фонд»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«Кэдбери» г. Великий Новгород.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Е-322, Е-476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Отклонений в здоровье не вызывает.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Майонез «Провансаль»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«Ильинское-95» г. Москва.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Е-1414, Е-1412,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Канцероген-Е-211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Вызывает злокачественные опухоли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8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Торт «Цветущий миндаль»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ОАО «Хлебодар»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Г.Омск.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Е-330, Е-124,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Е-102, Е-133,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Канцероген-Е-330,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Опасны для здоровья-Е-102,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Е-124. Вызывают злокачественные опухоли, аллергию, проблемы с пищеварением.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«Альпен Гольд»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Конд. Ф-ка ЗАО «Крафт Фудс Рус» г. Покров.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Соответствует международному стандарту.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74" name="Group 90"/>
          <p:cNvGraphicFramePr>
            <a:graphicFrameLocks noGrp="1"/>
          </p:cNvGraphicFramePr>
          <p:nvPr>
            <p:ph/>
          </p:nvPr>
        </p:nvGraphicFramePr>
        <p:xfrm>
          <a:off x="179389" y="260350"/>
          <a:ext cx="8678891" cy="6311921"/>
        </p:xfrm>
        <a:graphic>
          <a:graphicData uri="http://schemas.openxmlformats.org/drawingml/2006/table">
            <a:tbl>
              <a:tblPr/>
              <a:tblGrid>
                <a:gridCol w="2071704"/>
                <a:gridCol w="2694314"/>
                <a:gridCol w="1281290"/>
                <a:gridCol w="2631583"/>
              </a:tblGrid>
              <a:tr h="80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 «Славяночка»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ЗАО Шоколадная ф-ка Славянская»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г. Серпухов.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 замечено отрицательного воздействия.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Шоколадные конфеты «Екатерина Великая»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Конд. Ф-ка. «Сладко»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г. Екатеринбург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Е-476,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Е-110,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Е-132,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Е-1103,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Опасны для здоровья-Е-124, Е-110. Вызывают злокачественные опухоли. Аллергию, проблемы с пищеварением.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Карамель «Взлетная»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Конд. Ф-ка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Г.Нижний Тагил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Е-330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Канцероген Е-330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Кетчуп «Пикничок»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Ч.П. Волобцева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Г.Омск.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5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Е-1414, Е-415, Е-202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858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Е-412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Характер влияния не обнаружен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Кетчуп «Сладкий»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ЗАО «Балтимор НИВА»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г. Санкт-Питербург.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Е-1422,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Е-412,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Канцероген-Е-211, Е-124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8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Кетчуп «Чили»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Омский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майонезный з-д.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Е-1422,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Е-412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Канцероген-Е-211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706" name="Group 74"/>
          <p:cNvGraphicFramePr>
            <a:graphicFrameLocks noGrp="1"/>
          </p:cNvGraphicFramePr>
          <p:nvPr>
            <p:ph/>
          </p:nvPr>
        </p:nvGraphicFramePr>
        <p:xfrm>
          <a:off x="214282" y="214290"/>
          <a:ext cx="8543956" cy="6327798"/>
        </p:xfrm>
        <a:graphic>
          <a:graphicData uri="http://schemas.openxmlformats.org/drawingml/2006/table">
            <a:tbl>
              <a:tblPr/>
              <a:tblGrid>
                <a:gridCol w="2135989"/>
                <a:gridCol w="2135989"/>
                <a:gridCol w="2135989"/>
                <a:gridCol w="2135989"/>
              </a:tblGrid>
              <a:tr h="1884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Перцовый соус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«Тан Бинь» г. Хошимин.Вьетнам.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Е-412,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Е-415,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Е-260,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Е-201,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Е-110,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Е-110,Е-124,Е-211 Вызывают злокачественные опухоли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Горчица «Оригинальная»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ВГМЗ Сарента»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Г. Волгоград.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Е-415,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Е-202,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Е-211.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Е-102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Опасен для здоровья-Е-102,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Канцероген-Е-211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Вызывает злокачественные опухоли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Горчица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«Адская»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«Дельта ТЕК» г. Москва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 вредна для здоровья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Маргарин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«Сила лета»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«Петропродукт - Отрадное»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Г.Отрадное.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Е-471,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Е-160в,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Допустим Минздравом России.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Конфеты «Хрумка»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ООО «КДВ Нижний Тагил»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Г.Нижний Тагил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Е-322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 оказывает вреда здоровью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Конфеты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«Детям»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ОАО «Конд. Объед. СладКО»                      г. Екатеринбург.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Е-476,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Е-1103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 оказывает вреда здоровью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334</TotalTime>
  <Words>1766</Words>
  <Application>Microsoft PowerPoint</Application>
  <PresentationFormat>Экран (4:3)</PresentationFormat>
  <Paragraphs>343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Трава</vt:lpstr>
      <vt:lpstr> «Омский  техникум мясной и молочной промышленности»   </vt:lpstr>
      <vt:lpstr>       Исследовательская работа. Методика исследовательской работы.</vt:lpstr>
      <vt:lpstr>Характеристика пищевых добавок используемых в производстве                   продуктов питания.           </vt:lpstr>
      <vt:lpstr>ПИЩЕВЫЕ  ДОБАВКИ, ЗАПРЕЩЕННЫЕ К ИСПОЛЬЗОВАНИЮ НА ТЕРРИТОРИИ РОССИИ:</vt:lpstr>
      <vt:lpstr> Характеристика отдельных индексов добавок </vt:lpstr>
      <vt:lpstr>Характеристика продуктов питания</vt:lpstr>
      <vt:lpstr>Слайд 7</vt:lpstr>
      <vt:lpstr>Слайд 8</vt:lpstr>
      <vt:lpstr>Слайд 9</vt:lpstr>
      <vt:lpstr>Слайд 10</vt:lpstr>
      <vt:lpstr>Результат исследования продуктов питания, где выявлено отрицательное влияние на человека.</vt:lpstr>
      <vt:lpstr>Слайд 12</vt:lpstr>
      <vt:lpstr>Слайд 13</vt:lpstr>
      <vt:lpstr>Выводы.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10</cp:revision>
  <dcterms:created xsi:type="dcterms:W3CDTF">1601-01-01T00:00:00Z</dcterms:created>
  <dcterms:modified xsi:type="dcterms:W3CDTF">2017-03-24T15:46:42Z</dcterms:modified>
</cp:coreProperties>
</file>