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64" r:id="rId11"/>
    <p:sldId id="266" r:id="rId12"/>
    <p:sldId id="267" r:id="rId13"/>
    <p:sldId id="259" r:id="rId14"/>
    <p:sldId id="277" r:id="rId15"/>
    <p:sldId id="260" r:id="rId16"/>
    <p:sldId id="261" r:id="rId17"/>
    <p:sldId id="262" r:id="rId18"/>
    <p:sldId id="265" r:id="rId19"/>
    <p:sldId id="274" r:id="rId20"/>
    <p:sldId id="275" r:id="rId21"/>
    <p:sldId id="263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B373"/>
    <a:srgbClr val="F7F8C4"/>
    <a:srgbClr val="EFF1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11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BA2DEAC-8F09-44EC-87B5-B446B988BB72}" type="datetimeFigureOut">
              <a:rPr lang="ru-RU" smtClean="0"/>
              <a:pPr/>
              <a:t>09.04.2012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A297790-F69E-4A66-97FC-C2FF17781E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214290"/>
            <a:ext cx="8229600" cy="23765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Тайны и загадки</a:t>
            </a:r>
            <a:br>
              <a:rPr lang="ru-RU" dirty="0" smtClean="0"/>
            </a:br>
            <a:r>
              <a:rPr lang="ru-RU" dirty="0" smtClean="0"/>
              <a:t>  «Повести о Петре и </a:t>
            </a:r>
            <a:r>
              <a:rPr lang="ru-RU" dirty="0" err="1" smtClean="0"/>
              <a:t>Февронии</a:t>
            </a:r>
            <a:r>
              <a:rPr lang="ru-RU" dirty="0" smtClean="0"/>
              <a:t> Муромских»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4000504"/>
            <a:ext cx="4693338" cy="157163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000" dirty="0" smtClean="0"/>
              <a:t>Выполнила: Гуляева Ирина, ученица 9 б класса</a:t>
            </a:r>
          </a:p>
          <a:p>
            <a:pPr algn="l"/>
            <a:r>
              <a:rPr lang="ru-RU" sz="2000" dirty="0" smtClean="0"/>
              <a:t>Руководитель: </a:t>
            </a:r>
            <a:r>
              <a:rPr lang="ru-RU" sz="2000" dirty="0" err="1" smtClean="0"/>
              <a:t>Будаева</a:t>
            </a:r>
            <a:r>
              <a:rPr lang="ru-RU" sz="2000" dirty="0" smtClean="0"/>
              <a:t> С.В., учитель русского языка </a:t>
            </a:r>
            <a:r>
              <a:rPr lang="ru-RU" sz="2000" smtClean="0"/>
              <a:t>и литературы</a:t>
            </a:r>
          </a:p>
          <a:p>
            <a:pPr algn="l"/>
            <a:endParaRPr lang="ru-RU" sz="2000" dirty="0" smtClean="0"/>
          </a:p>
          <a:p>
            <a:pPr algn="ctr"/>
            <a:r>
              <a:rPr lang="ru-RU" sz="2000" dirty="0" smtClean="0"/>
              <a:t>г. Рыбинск, Ярославская область, </a:t>
            </a:r>
          </a:p>
          <a:p>
            <a:pPr algn="ctr"/>
            <a:r>
              <a:rPr lang="ru-RU" sz="2000" dirty="0" smtClean="0"/>
              <a:t>2008 год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14480" y="214290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МОУ СОШ № 23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429000"/>
            <a:ext cx="283370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Битва со змеем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471990" cy="45262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Змей в житии- это дьявол, «искони ненавидящий род человеческий, искуситель». </a:t>
            </a:r>
          </a:p>
          <a:p>
            <a:r>
              <a:rPr lang="ru-RU" dirty="0" smtClean="0"/>
              <a:t>Дьявол вызывает человека на грех, заставляет его сомневаться в существовании и могуществе Бога.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857364"/>
            <a:ext cx="350046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 противопоставляется искушению и сомнению?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186238" cy="4526280"/>
          </a:xfrm>
        </p:spPr>
        <p:txBody>
          <a:bodyPr/>
          <a:lstStyle/>
          <a:p>
            <a:r>
              <a:rPr lang="ru-RU" dirty="0" smtClean="0"/>
              <a:t>Искушению и сомнению противопоставлена вера: меч для сражения со змеем Пётр находит в алтарной стене (алтарь-главная часть церкви) </a:t>
            </a:r>
            <a:endParaRPr lang="ru-RU" dirty="0"/>
          </a:p>
        </p:txBody>
      </p:sp>
      <p:pic>
        <p:nvPicPr>
          <p:cNvPr id="1026" name="Picture 2" descr="D:\petr_fevronia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643050"/>
            <a:ext cx="364333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Вражеская кровь попадает князю на тело. Что это означает?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114800" cy="45262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Сомнение закрадывается в душу князя. Сомнение - это грех. Болезнь- смятение духа. Князю нужен врач, верующий человек, который поможет ему избавиться от сомнений.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785926"/>
            <a:ext cx="3136900" cy="432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Почему на Руси строились пятиглавые храмы?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62406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uspensky_vladimi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551357" cy="3214710"/>
          </a:xfrm>
          <a:prstGeom prst="rect">
            <a:avLst/>
          </a:prstGeom>
          <a:noFill/>
        </p:spPr>
      </p:pic>
      <p:pic>
        <p:nvPicPr>
          <p:cNvPr id="2052" name="Picture 4" descr="D:\собо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000372"/>
            <a:ext cx="2286016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6237"/>
            <a:ext cx="3643338" cy="4526280"/>
          </a:xfrm>
        </p:spPr>
        <p:txBody>
          <a:bodyPr/>
          <a:lstStyle/>
          <a:p>
            <a:r>
              <a:rPr lang="ru-RU" dirty="0" smtClean="0"/>
              <a:t>Пять куполов на храмах </a:t>
            </a:r>
          </a:p>
          <a:p>
            <a:pPr>
              <a:buNone/>
            </a:pPr>
            <a:r>
              <a:rPr lang="ru-RU" dirty="0" smtClean="0"/>
              <a:t>   символизируют Иисуса и его учеников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85926"/>
            <a:ext cx="450059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Обратите внимание на иконы 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857628"/>
            <a:ext cx="13573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571612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571612"/>
            <a:ext cx="1427159" cy="252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71612"/>
            <a:ext cx="1571636" cy="267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D:\iТолгская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214818"/>
            <a:ext cx="1285884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Неподобные образы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829180" cy="45262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 иконах, изображающих Богородицу, мы видим на руках младенца</a:t>
            </a:r>
          </a:p>
          <a:p>
            <a:r>
              <a:rPr lang="ru-RU" dirty="0" smtClean="0"/>
              <a:t>На некоторых иконах Богородица изображена с книгой</a:t>
            </a:r>
          </a:p>
          <a:p>
            <a:r>
              <a:rPr lang="ru-RU" dirty="0" smtClean="0"/>
              <a:t>Книга на  иконе- неподобный образ Христа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4643446"/>
            <a:ext cx="1333531" cy="15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643050"/>
            <a:ext cx="2182467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Определите смысл пословицы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Глупа та птица, которой своё гнездо не мило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2500306"/>
            <a:ext cx="1928826" cy="15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Принятие монашества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686304" cy="452628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Перед смертью Пётр и </a:t>
            </a:r>
            <a:r>
              <a:rPr lang="ru-RU" dirty="0" err="1" smtClean="0"/>
              <a:t>Феврония</a:t>
            </a:r>
            <a:r>
              <a:rPr lang="ru-RU" dirty="0" smtClean="0"/>
              <a:t> приняли монашество. </a:t>
            </a:r>
          </a:p>
          <a:p>
            <a:r>
              <a:rPr lang="ru-RU" dirty="0" smtClean="0"/>
              <a:t>Монахов и монахинь запрещено было хоронить даже на одном кладбище, а тем более в одном гробу. Таковы были правила внешнего мира.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643050"/>
            <a:ext cx="358458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Нитка и иголка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6236"/>
            <a:ext cx="6643734" cy="4640283"/>
          </a:xfrm>
        </p:spPr>
        <p:txBody>
          <a:bodyPr>
            <a:normAutofit/>
          </a:bodyPr>
          <a:lstStyle/>
          <a:p>
            <a:r>
              <a:rPr lang="ru-RU" dirty="0" smtClean="0"/>
              <a:t>Когда князь сообщает </a:t>
            </a:r>
            <a:r>
              <a:rPr lang="ru-RU" dirty="0" err="1" smtClean="0"/>
              <a:t>Февронии</a:t>
            </a:r>
            <a:r>
              <a:rPr lang="ru-RU" dirty="0" smtClean="0"/>
              <a:t>, что он готов умереть, она втыкает в недошитый покров иглу и обматывает в него нитку . </a:t>
            </a:r>
          </a:p>
          <a:p>
            <a:r>
              <a:rPr lang="ru-RU" dirty="0" smtClean="0"/>
              <a:t>Жена и муж- едина плоть. Жена за мужем ,как нитка за иголкой. </a:t>
            </a:r>
          </a:p>
          <a:p>
            <a:r>
              <a:rPr lang="ru-RU" dirty="0" smtClean="0"/>
              <a:t>Поступок </a:t>
            </a:r>
            <a:r>
              <a:rPr lang="ru-RU" dirty="0" err="1" smtClean="0"/>
              <a:t>Февронии</a:t>
            </a:r>
            <a:r>
              <a:rPr lang="ru-RU" dirty="0" smtClean="0"/>
              <a:t> означает согласие последовать вслед за мужем</a:t>
            </a:r>
            <a:endParaRPr lang="ru-RU" dirty="0"/>
          </a:p>
        </p:txBody>
      </p:sp>
      <p:pic>
        <p:nvPicPr>
          <p:cNvPr id="1026" name="Picture 2" descr="D:\img456D51E2564A4A6999C938869842EF25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3214686"/>
            <a:ext cx="1500198" cy="1500198"/>
          </a:xfrm>
          <a:prstGeom prst="rect">
            <a:avLst/>
          </a:prstGeom>
          <a:noFill/>
        </p:spPr>
      </p:pic>
      <p:pic>
        <p:nvPicPr>
          <p:cNvPr id="1027" name="Picture 3" descr="D:\new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571612"/>
            <a:ext cx="1500198" cy="1500198"/>
          </a:xfrm>
          <a:prstGeom prst="rect">
            <a:avLst/>
          </a:prstGeom>
          <a:noFill/>
        </p:spPr>
      </p:pic>
      <p:pic>
        <p:nvPicPr>
          <p:cNvPr id="6" name="Picture 2" descr="D:\покров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857760"/>
            <a:ext cx="1357322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Показать символический смысл произведения древнерусской литературы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857364"/>
            <a:ext cx="1857388" cy="418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Почему  Пётр и </a:t>
            </a:r>
            <a:r>
              <a:rPr lang="ru-RU" dirty="0" err="1" smtClean="0"/>
              <a:t>Феврония</a:t>
            </a:r>
            <a:r>
              <a:rPr lang="ru-RU" dirty="0" smtClean="0"/>
              <a:t> оказались в одном гробу?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114800" cy="4526280"/>
          </a:xfrm>
        </p:spPr>
        <p:txBody>
          <a:bodyPr/>
          <a:lstStyle/>
          <a:p>
            <a:r>
              <a:rPr lang="ru-RU" dirty="0" smtClean="0"/>
              <a:t>Устремление души выше внешних правил, установленных людьми.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214818"/>
            <a:ext cx="156122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2"/>
            <a:ext cx="3714776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«Повесть о Петре и </a:t>
            </a:r>
            <a:r>
              <a:rPr lang="ru-RU" dirty="0" err="1" smtClean="0"/>
              <a:t>Февронии</a:t>
            </a:r>
            <a:r>
              <a:rPr lang="ru-RU" dirty="0" smtClean="0"/>
              <a:t> Муромских»- это зашифрованный текст.</a:t>
            </a:r>
          </a:p>
          <a:p>
            <a:r>
              <a:rPr lang="ru-RU" dirty="0" smtClean="0"/>
              <a:t>Это произведение христианской культуры, пронизано чувством любви к людям, которое в Евангелии названо главной добродетелью .</a:t>
            </a:r>
          </a:p>
          <a:p>
            <a:r>
              <a:rPr lang="ru-RU" dirty="0" smtClean="0"/>
              <a:t>Поступки героев продиктованы другими добродетелями- мужеством и смирением.</a:t>
            </a:r>
          </a:p>
          <a:p>
            <a:r>
              <a:rPr lang="ru-RU" dirty="0" smtClean="0"/>
              <a:t>Произведение содержит символический рассказ о борьбе души с сомнениями и о стремлении к высшему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715016"/>
            <a:ext cx="43291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Библиография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Ерёмина О.А. Поурочное планирование по древнерусской литературе: 5-9 классы / О.А.Ерёмина. – М.: Издательство «Экзамен», 2004.- 160с.- (Серия «Учебно-методический комплект»). </a:t>
            </a:r>
          </a:p>
          <a:p>
            <a:r>
              <a:rPr lang="ru-RU" dirty="0" smtClean="0"/>
              <a:t>Драконы. –М.: ТЕРРА, 1996.-144с.:ил.- (Зачарованный мир).</a:t>
            </a:r>
          </a:p>
          <a:p>
            <a:r>
              <a:rPr lang="ru-RU" dirty="0" smtClean="0"/>
              <a:t>Иванова С.Ф. Введение во храм слова. Книга для чтения с детьми в школе и дома. Макет и иллюстрации Е.Кожуховой. Москва «Школа  - Пресс» 1994.</a:t>
            </a:r>
          </a:p>
          <a:p>
            <a:r>
              <a:rPr lang="ru-RU" dirty="0" smtClean="0"/>
              <a:t>Муравьёва Т.В. 100 великих мифов и легенд.</a:t>
            </a:r>
            <a:r>
              <a:rPr lang="en-US" dirty="0" smtClean="0"/>
              <a:t>/ </a:t>
            </a:r>
            <a:r>
              <a:rPr lang="ru-RU" dirty="0" smtClean="0"/>
              <a:t>Т.В. Муравьёва.- </a:t>
            </a:r>
            <a:r>
              <a:rPr lang="ru-RU" err="1" smtClean="0"/>
              <a:t>М</a:t>
            </a:r>
            <a:r>
              <a:rPr lang="ru-RU" smtClean="0"/>
              <a:t>. :</a:t>
            </a:r>
            <a:r>
              <a:rPr lang="ru-RU" dirty="0" err="1" smtClean="0"/>
              <a:t>Вече</a:t>
            </a:r>
            <a:r>
              <a:rPr lang="ru-RU" dirty="0" smtClean="0"/>
              <a:t>, 2009.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Произведение какого жанра напоминает « Повесть…» 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3186106" cy="4526280"/>
          </a:xfrm>
        </p:spPr>
        <p:txBody>
          <a:bodyPr>
            <a:normAutofit/>
          </a:bodyPr>
          <a:lstStyle/>
          <a:p>
            <a:r>
              <a:rPr lang="ru-RU" dirty="0" smtClean="0"/>
              <a:t>Текст произведения напоминает сказку </a:t>
            </a:r>
          </a:p>
          <a:p>
            <a:r>
              <a:rPr lang="ru-RU" dirty="0" smtClean="0"/>
              <a:t>Битва со змеем, загадывание загадок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500174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643314"/>
            <a:ext cx="5214974" cy="197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Загадки </a:t>
            </a:r>
            <a:r>
              <a:rPr lang="ru-RU" dirty="0" err="1" smtClean="0"/>
              <a:t>Февронии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186238" cy="4526280"/>
          </a:xfrm>
        </p:spPr>
        <p:txBody>
          <a:bodyPr/>
          <a:lstStyle/>
          <a:p>
            <a:r>
              <a:rPr lang="ru-RU" dirty="0" smtClean="0"/>
              <a:t>«Отец мой и брат- древолазы, в лесу они собирают с деревьев дикий мёд» </a:t>
            </a:r>
          </a:p>
          <a:p>
            <a:r>
              <a:rPr lang="ru-RU" dirty="0" smtClean="0"/>
              <a:t>Мёд- символ божественной мудрости</a:t>
            </a:r>
          </a:p>
          <a:p>
            <a:endParaRPr lang="ru-RU" dirty="0"/>
          </a:p>
        </p:txBody>
      </p:sp>
      <p:pic>
        <p:nvPicPr>
          <p:cNvPr id="1026" name="Picture 2" descr="C:\Documents and Settings\Администратор\Рабочий стол\bort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714488"/>
            <a:ext cx="194638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6237"/>
            <a:ext cx="4000528" cy="4526280"/>
          </a:xfrm>
        </p:spPr>
        <p:txBody>
          <a:bodyPr/>
          <a:lstStyle/>
          <a:p>
            <a:r>
              <a:rPr lang="ru-RU" dirty="0" smtClean="0"/>
              <a:t>«Дева мудрая»: слуга князя называет крестьянку девой , как называли женщин, посвятивших себя </a:t>
            </a:r>
            <a:r>
              <a:rPr lang="ru-RU" dirty="0" smtClean="0"/>
              <a:t>Богу.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785926"/>
            <a:ext cx="450059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114800" cy="452628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«Тот сможет его излечить, кто потребует князя твоего себе…»</a:t>
            </a:r>
          </a:p>
          <a:p>
            <a:r>
              <a:rPr lang="ru-RU" dirty="0" smtClean="0"/>
              <a:t>Князь представляет высшую власть на земле и потребовать его  себе может только Господь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571612"/>
            <a:ext cx="221457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471990" cy="45262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«Если будет добросердечен и не высокомерен, то будет здоров»</a:t>
            </a:r>
          </a:p>
          <a:p>
            <a:r>
              <a:rPr lang="ru-RU" dirty="0" smtClean="0"/>
              <a:t>« Моё слово таково »: если князь не откажется от божественной мудрости, то будет вылечен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643050"/>
            <a:ext cx="214696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petr_i_fevro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14752"/>
            <a:ext cx="150019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</a:t>
            </a:r>
            <a:r>
              <a:rPr lang="ru-RU" dirty="0" err="1" smtClean="0"/>
              <a:t>Феврония</a:t>
            </a:r>
            <a:r>
              <a:rPr lang="ru-RU" dirty="0" smtClean="0"/>
              <a:t> лечила князя?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5186370" cy="4526280"/>
          </a:xfrm>
        </p:spPr>
        <p:txBody>
          <a:bodyPr/>
          <a:lstStyle/>
          <a:p>
            <a:r>
              <a:rPr lang="ru-RU" dirty="0" err="1" smtClean="0"/>
              <a:t>Сосудец</a:t>
            </a:r>
            <a:r>
              <a:rPr lang="ru-RU" dirty="0" smtClean="0"/>
              <a:t>- символ человека: человек- сосуд Божий.</a:t>
            </a:r>
          </a:p>
          <a:p>
            <a:r>
              <a:rPr lang="ru-RU" dirty="0" smtClean="0"/>
              <a:t>Хлебная закваска: хлеб- символ церкви Христовой</a:t>
            </a:r>
          </a:p>
          <a:p>
            <a:r>
              <a:rPr lang="ru-RU" dirty="0" smtClean="0"/>
              <a:t>Баня- очищение от грехов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571612"/>
            <a:ext cx="10064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243536"/>
            <a:ext cx="1450976" cy="139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image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714884"/>
            <a:ext cx="2071702" cy="1514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Непомазанный</a:t>
            </a:r>
            <a:r>
              <a:rPr lang="ru-RU" dirty="0" smtClean="0"/>
              <a:t> струп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7"/>
            <a:ext cx="4114800" cy="4526280"/>
          </a:xfrm>
        </p:spPr>
        <p:txBody>
          <a:bodyPr/>
          <a:lstStyle/>
          <a:p>
            <a:r>
              <a:rPr lang="ru-RU" dirty="0" smtClean="0"/>
              <a:t>Струп- грех. Один грех порождает другой. Одно сомнение порождает неверие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14488"/>
            <a:ext cx="35719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317</TotalTime>
  <Words>605</Words>
  <Application>Microsoft Office PowerPoint</Application>
  <PresentationFormat>Экран (4:3)</PresentationFormat>
  <Paragraphs>62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Литейная</vt:lpstr>
      <vt:lpstr>Тайны и загадки   «Повести о Петре и Февронии Муромских»</vt:lpstr>
      <vt:lpstr>ЦЕЛЬ</vt:lpstr>
      <vt:lpstr>Произведение какого жанра напоминает « Повесть…» ?</vt:lpstr>
      <vt:lpstr>Загадки Февронии</vt:lpstr>
      <vt:lpstr>Слайд 5</vt:lpstr>
      <vt:lpstr>Слайд 6</vt:lpstr>
      <vt:lpstr>Слайд 7</vt:lpstr>
      <vt:lpstr>Как Феврония лечила князя?</vt:lpstr>
      <vt:lpstr>Непомазанный струп</vt:lpstr>
      <vt:lpstr>Битва со змеем</vt:lpstr>
      <vt:lpstr>Что противопоставляется искушению и сомнению?</vt:lpstr>
      <vt:lpstr>Вражеская кровь попадает князю на тело. Что это означает?</vt:lpstr>
      <vt:lpstr>Почему на Руси строились пятиглавые храмы?</vt:lpstr>
      <vt:lpstr>Слайд 14</vt:lpstr>
      <vt:lpstr>Обратите внимание на иконы </vt:lpstr>
      <vt:lpstr>Неподобные образы</vt:lpstr>
      <vt:lpstr>Определите смысл пословицы</vt:lpstr>
      <vt:lpstr>Принятие монашества</vt:lpstr>
      <vt:lpstr>Нитка и иголка</vt:lpstr>
      <vt:lpstr>Почему  Пётр и Феврония оказались в одном гробу?</vt:lpstr>
      <vt:lpstr>Вывод:</vt:lpstr>
      <vt:lpstr>Библиография</vt:lpstr>
    </vt:vector>
  </TitlesOfParts>
  <Company>SE7EN TEAMS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SE7EN USER</dc:creator>
  <cp:lastModifiedBy>Admin</cp:lastModifiedBy>
  <cp:revision>38</cp:revision>
  <dcterms:created xsi:type="dcterms:W3CDTF">2009-11-22T13:08:53Z</dcterms:created>
  <dcterms:modified xsi:type="dcterms:W3CDTF">2012-04-09T16:29:51Z</dcterms:modified>
</cp:coreProperties>
</file>