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70349-6D1D-4BBC-905B-EBFEABE61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7061CB-EEF0-4647-887D-A5AA58E4D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9DD5A3-7BAC-423F-A2F7-BF646FE00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0562F3-D276-4897-823B-4E4FF0C4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2A58A3-6364-4B80-9D08-58091C2B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9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3A812-9B9A-45A3-B69E-744E32783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FB2646-C9B0-4ABF-A187-1367C1799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EB09D6-6CCE-4897-81DE-649969AD2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C51093-1077-470D-8CBF-F0D3DA3C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EE66FA-CCAD-4FF6-9673-50556E61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2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79A170-7A50-406D-9F85-DC699A1C0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8D6CDC-7C0D-413E-984B-D33A0B2D2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B5C079-CD2E-4D09-9868-C73949F0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BA2C25-85F2-48F8-AB2A-1CE17126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0EED02-CBC1-47C2-BEE5-4AB6B7A3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5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D35B8-2980-4D9F-9B79-25586514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E3766B-991D-44EA-AFC4-DA8462F66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D03400-F374-4AF2-9221-FBAB14787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948278-DFA3-4AEB-B4BF-61A722163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5B9B3B-D0E0-4FF1-BACF-7119FBA8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4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64440-63B5-49B6-B2C8-2551FB320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8494E7-9C40-4DAA-AAF9-DC8ED21F5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7AF30E-5DEE-4FEB-9BAC-934CB019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6C2BAA-8C88-4FDB-8B66-64AF80E1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2C7186-BD7E-4296-A56C-9A0273DB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5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02BAA-A685-430F-A343-1BE1E17D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65D651-3805-4A1D-BF1B-5A67320C0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92F2DC-8C9D-40AF-8DCE-1A6C62379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7DE7AD-729C-4266-B679-8D1E3A325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1195FE-EE84-42A9-B2B5-9A586449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AF7D1A-D299-455B-87DA-21BEEE6E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89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904D9-6B70-4526-BD46-FA11FB48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74417A-1E43-4294-91AC-08A112508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89BF07-1869-4527-9989-DC8D7FD34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A0E826B-8E71-4EE3-8E5D-5C1FD0C93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C99714-CE9F-4A3E-8091-3360BCD1A8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04B93D-32D9-428B-BD1A-06669197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CD34B5F-4A49-4C6A-8FDF-47C861EA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E3A483-4C2B-42B6-AFF1-3DB98EAA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8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A6615-BA01-453D-990E-6340DDCC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A0A2D6-7A57-44CC-84F1-5983981C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94629D-C2F2-4E04-8A1A-9F9D130F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5B700B4-57E5-4D5C-A66E-99F530B9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4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52E271-25F5-4CC7-ABF4-47E35C25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8A01B6A-2D4C-4F1D-A595-9732A7A4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4657B5-2EEA-40F8-BFC6-0E41478E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94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F1D48-5915-47D6-9F1C-9C3FC97D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190DF2-5195-4D41-AAA0-7713E1863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DB1931-3269-4CD0-A595-60D1C9748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E333E6-5C90-4DAB-A4B6-26CD5617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40911A-D6DE-4121-9E8E-07A2DB28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606229-B6FE-41AB-87E7-59209B61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8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042EC-B672-45CF-87CD-48001F438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3B9343A-2AE5-4142-8EBF-EF94D9DCF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D629E1-5506-418C-96BB-95BE4DE50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F0B716-2956-49F8-BCA1-234B2110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E47338-FDA1-4800-8ECC-EE4102F2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511F23-9135-46A4-97B9-88881C07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5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1A5FD-F5CF-4283-98A6-43759A1EA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B28695-A615-4BF5-A033-C400CDDF7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BF0B71-E987-43D4-BCAC-2A8F3D8B9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F93F-67EE-4382-BC05-95EE20FD8FE1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CEC58C-8ED7-4D2E-B76B-4BA38BD58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6EF982-E076-487E-A46D-1B522D165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4B8D8-F0C5-4776-AB90-2040EAC67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62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983ED-9C4E-494F-8AF8-AF2E9A16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ru-RU" sz="7200" dirty="0">
                <a:solidFill>
                  <a:srgbClr val="000000"/>
                </a:solidFill>
              </a:rPr>
              <a:t>Кислоты</a:t>
            </a: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CB0C90A8-4ADF-432F-B429-714BBEF16A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1" r="7211" b="3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30475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70ED5-7AF0-4A6F-A269-87CB4264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Кислоты</a:t>
            </a:r>
            <a:r>
              <a:rPr lang="ru-RU" dirty="0"/>
              <a:t> –сложные вещества, состоящие их атомов водорода и кислотных остатков.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EF36B7C-5D3A-4D34-98FE-AC6DA57D3F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994580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80363086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5985923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42366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Одноосновные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Двухосновные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Трехосновные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39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HCl,HNO</a:t>
                      </a:r>
                      <a:r>
                        <a:rPr lang="en-US" sz="1200" dirty="0"/>
                        <a:t>3</a:t>
                      </a:r>
                      <a:r>
                        <a:rPr lang="en-US" dirty="0"/>
                        <a:t>, HClO</a:t>
                      </a:r>
                      <a:r>
                        <a:rPr lang="en-US" sz="1200" dirty="0"/>
                        <a:t>4</a:t>
                      </a:r>
                      <a:r>
                        <a:rPr lang="en-US" dirty="0"/>
                        <a:t>,HNO</a:t>
                      </a:r>
                      <a:r>
                        <a:rPr lang="en-US" sz="1200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sz="1400" dirty="0"/>
                        <a:t>2</a:t>
                      </a:r>
                      <a:r>
                        <a:rPr lang="en-US" dirty="0"/>
                        <a:t>SO</a:t>
                      </a:r>
                      <a:r>
                        <a:rPr lang="en-US" sz="1400" dirty="0"/>
                        <a:t>4</a:t>
                      </a:r>
                      <a:r>
                        <a:rPr lang="en-US" dirty="0"/>
                        <a:t>,H</a:t>
                      </a:r>
                      <a:r>
                        <a:rPr lang="en-US" sz="1400" dirty="0"/>
                        <a:t>2</a:t>
                      </a:r>
                      <a:r>
                        <a:rPr lang="en-US" dirty="0"/>
                        <a:t>SiO</a:t>
                      </a:r>
                      <a:r>
                        <a:rPr lang="en-US" sz="1400" dirty="0"/>
                        <a:t>3</a:t>
                      </a:r>
                      <a:r>
                        <a:rPr lang="en-US" dirty="0"/>
                        <a:t>,H</a:t>
                      </a:r>
                      <a:r>
                        <a:rPr lang="en-US" sz="1400" dirty="0"/>
                        <a:t>2</a:t>
                      </a:r>
                      <a:r>
                        <a:rPr lang="en-US" dirty="0"/>
                        <a:t>CO</a:t>
                      </a:r>
                      <a:r>
                        <a:rPr lang="en-US" sz="1400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sz="1400" dirty="0"/>
                        <a:t>3</a:t>
                      </a:r>
                      <a:r>
                        <a:rPr lang="en-US" dirty="0"/>
                        <a:t>PO</a:t>
                      </a:r>
                      <a:r>
                        <a:rPr lang="en-US" sz="1400" dirty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1704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5FE102D-1EF0-4FC9-9A71-600C33C56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57596"/>
              </p:ext>
            </p:extLst>
          </p:nvPr>
        </p:nvGraphicFramePr>
        <p:xfrm>
          <a:off x="2032000" y="2914226"/>
          <a:ext cx="8128000" cy="741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0269307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696021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Кислородсодержащие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Бе</a:t>
                      </a:r>
                      <a:r>
                        <a:rPr lang="en-US" dirty="0"/>
                        <a:t>c</a:t>
                      </a:r>
                      <a:r>
                        <a:rPr lang="ru-RU" dirty="0"/>
                        <a:t>кислородные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248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sz="1400" dirty="0"/>
                        <a:t>2</a:t>
                      </a:r>
                      <a:r>
                        <a:rPr lang="en-US" dirty="0"/>
                        <a:t>CO</a:t>
                      </a:r>
                      <a:r>
                        <a:rPr lang="en-US" sz="1400" dirty="0"/>
                        <a:t>3</a:t>
                      </a:r>
                      <a:r>
                        <a:rPr lang="en-US" dirty="0"/>
                        <a:t>,H</a:t>
                      </a:r>
                      <a:r>
                        <a:rPr lang="en-US" sz="1400" dirty="0"/>
                        <a:t>3</a:t>
                      </a:r>
                      <a:r>
                        <a:rPr lang="en-US" dirty="0"/>
                        <a:t>PO</a:t>
                      </a:r>
                      <a:r>
                        <a:rPr lang="en-US" sz="1400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sz="1400" dirty="0"/>
                        <a:t>2</a:t>
                      </a:r>
                      <a:r>
                        <a:rPr lang="en-US" dirty="0"/>
                        <a:t>S,HCl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20260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25BFB12-0850-4A94-8CF8-A328C2BBA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550319"/>
              </p:ext>
            </p:extLst>
          </p:nvPr>
        </p:nvGraphicFramePr>
        <p:xfrm>
          <a:off x="838200" y="4180318"/>
          <a:ext cx="10515600" cy="741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593123">
                  <a:extLst>
                    <a:ext uri="{9D8B030D-6E8A-4147-A177-3AD203B41FA5}">
                      <a16:colId xmlns:a16="http://schemas.microsoft.com/office/drawing/2014/main" val="1752391023"/>
                    </a:ext>
                  </a:extLst>
                </a:gridCol>
                <a:gridCol w="3953022">
                  <a:extLst>
                    <a:ext uri="{9D8B030D-6E8A-4147-A177-3AD203B41FA5}">
                      <a16:colId xmlns:a16="http://schemas.microsoft.com/office/drawing/2014/main" val="1367024666"/>
                    </a:ext>
                  </a:extLst>
                </a:gridCol>
                <a:gridCol w="2761175">
                  <a:extLst>
                    <a:ext uri="{9D8B030D-6E8A-4147-A177-3AD203B41FA5}">
                      <a16:colId xmlns:a16="http://schemas.microsoft.com/office/drawing/2014/main" val="12882728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66628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Сильные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Средней силы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542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HNO</a:t>
                      </a:r>
                      <a:r>
                        <a:rPr lang="en-US" sz="1400" dirty="0"/>
                        <a:t>3</a:t>
                      </a:r>
                      <a:r>
                        <a:rPr lang="en-US" dirty="0"/>
                        <a:t>,H</a:t>
                      </a:r>
                      <a:r>
                        <a:rPr lang="en-US" sz="1400" dirty="0"/>
                        <a:t>2</a:t>
                      </a:r>
                      <a:r>
                        <a:rPr lang="en-US" dirty="0"/>
                        <a:t>SO</a:t>
                      </a:r>
                      <a:r>
                        <a:rPr lang="en-US" sz="1400" dirty="0"/>
                        <a:t>4</a:t>
                      </a:r>
                      <a:r>
                        <a:rPr lang="en-US" dirty="0"/>
                        <a:t>,HCl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sz="1400" dirty="0"/>
                        <a:t>3</a:t>
                      </a:r>
                      <a:r>
                        <a:rPr lang="en-US" dirty="0"/>
                        <a:t>PO</a:t>
                      </a:r>
                      <a:r>
                        <a:rPr lang="en-US" sz="1400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sz="1400" dirty="0"/>
                        <a:t>2</a:t>
                      </a:r>
                      <a:r>
                        <a:rPr lang="en-US" dirty="0"/>
                        <a:t>SiO</a:t>
                      </a:r>
                      <a:r>
                        <a:rPr lang="en-US" sz="1400" dirty="0"/>
                        <a:t>3</a:t>
                      </a:r>
                      <a:r>
                        <a:rPr lang="en-US" dirty="0"/>
                        <a:t>,H</a:t>
                      </a:r>
                      <a:r>
                        <a:rPr lang="en-US" sz="1400" dirty="0"/>
                        <a:t>2</a:t>
                      </a:r>
                      <a:r>
                        <a:rPr lang="en-US" dirty="0"/>
                        <a:t>S, H</a:t>
                      </a:r>
                      <a:r>
                        <a:rPr lang="en-US" sz="1400" dirty="0"/>
                        <a:t>2</a:t>
                      </a:r>
                      <a:r>
                        <a:rPr lang="en-US" dirty="0"/>
                        <a:t>CO</a:t>
                      </a:r>
                      <a:r>
                        <a:rPr lang="en-US" sz="1400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21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31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414F2-BDE6-4637-A03E-B2A883FE9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ru-RU" sz="3700"/>
              <a:t>Сравнительная характеристика и номенклатура кислот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34099F-5447-4A83-8089-430F51097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3"/>
            <a:ext cx="5120113" cy="3917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Прочитайте текст учебника на с. 112-113 (до понятия об индикаторах) и ответьте на вопросы:</a:t>
            </a:r>
          </a:p>
          <a:p>
            <a:pPr marL="0" indent="0">
              <a:buNone/>
            </a:pPr>
            <a:r>
              <a:rPr lang="ru-RU" sz="2400" dirty="0"/>
              <a:t>1.Что общего в формулах кислот?</a:t>
            </a:r>
          </a:p>
          <a:p>
            <a:pPr marL="0" indent="0">
              <a:buNone/>
            </a:pPr>
            <a:r>
              <a:rPr lang="ru-RU" sz="2400" dirty="0"/>
              <a:t>2.Чем отличается соляная кислота от азотной?</a:t>
            </a:r>
          </a:p>
          <a:p>
            <a:pPr marL="0" indent="0">
              <a:buNone/>
            </a:pPr>
            <a:r>
              <a:rPr lang="ru-RU" sz="2400" dirty="0"/>
              <a:t>3.Сделайте вывод: как образуются названия бескислородных и кислородсодержащих кислот?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004652C-2715-4502-9C58-A607F3FCD7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" r="6016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939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DA42D-0AAB-47C3-B9F9-55EA846BB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ru-RU" sz="3700">
                <a:solidFill>
                  <a:schemeClr val="accent1"/>
                </a:solidFill>
              </a:rPr>
              <a:t>Взаимодействие индикаторов с кислотами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B6E655-6171-4DAD-AED1-9C8C7BE3A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/>
              <a:t>Прочитайте текст учебника на с. 113-115, проследите изменение окраски индикаторов в растворах кислот (таб. 8, с. 115)</a:t>
            </a:r>
          </a:p>
        </p:txBody>
      </p:sp>
    </p:spTree>
    <p:extLst>
      <p:ext uri="{BB962C8B-B14F-4D97-AF65-F5344CB8AC3E}">
        <p14:creationId xmlns:p14="http://schemas.microsoft.com/office/powerpoint/2010/main" val="15281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D6862-CB1F-44D4-BBD3-B9280804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ru-RU" sz="3400">
                <a:solidFill>
                  <a:schemeClr val="accent1"/>
                </a:solidFill>
              </a:rPr>
              <a:t>Механизм взаимодействия металлов с кислотами; изучить механизм реакции замещения, вытеснительный ряд металлов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бъект 2">
            <a:extLst>
              <a:ext uri="{FF2B5EF4-FFF2-40B4-BE49-F238E27FC236}">
                <a16:creationId xmlns:a16="http://schemas.microsoft.com/office/drawing/2014/main" id="{CF8C13EB-774E-4799-86DB-3C068677A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/>
              <a:t>Лабораторная работа № 5</a:t>
            </a:r>
          </a:p>
          <a:p>
            <a:pPr marL="0" indent="0">
              <a:buNone/>
            </a:pPr>
            <a:r>
              <a:rPr lang="ru-RU" sz="2400"/>
              <a:t>Взаимодействие металлов с кислотами</a:t>
            </a:r>
          </a:p>
          <a:p>
            <a:pPr marL="0" indent="0">
              <a:buNone/>
            </a:pPr>
            <a:r>
              <a:rPr lang="ru-RU" sz="2400"/>
              <a:t>Схема опыта:</a:t>
            </a:r>
          </a:p>
          <a:p>
            <a:pPr marL="0" indent="0">
              <a:buNone/>
            </a:pPr>
            <a:r>
              <a:rPr lang="ru-RU" sz="2400"/>
              <a:t>H2SO4 + Mg =</a:t>
            </a:r>
          </a:p>
          <a:p>
            <a:pPr marL="0" indent="0">
              <a:buNone/>
            </a:pPr>
            <a:r>
              <a:rPr lang="ru-RU" sz="2400"/>
              <a:t>H2SO4 + Fe =</a:t>
            </a:r>
          </a:p>
          <a:p>
            <a:pPr marL="0" indent="0">
              <a:buNone/>
            </a:pPr>
            <a:r>
              <a:rPr lang="ru-RU" sz="2400"/>
              <a:t>H2SO4 + Cu =</a:t>
            </a:r>
          </a:p>
          <a:p>
            <a:pPr marL="0" indent="0">
              <a:buNone/>
            </a:pPr>
            <a:r>
              <a:rPr lang="ru-RU" sz="2400"/>
              <a:t>1.Напишите уравнения возможных реакций.</a:t>
            </a:r>
          </a:p>
          <a:p>
            <a:pPr marL="0" indent="0">
              <a:buNone/>
            </a:pPr>
            <a:r>
              <a:rPr lang="ru-RU" sz="2400"/>
              <a:t>2.Задание: №8, с. 118</a:t>
            </a:r>
          </a:p>
          <a:p>
            <a:pPr marL="0" indent="0">
              <a:buNone/>
            </a:pP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1259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AAFE2-ACCD-4867-97DE-88F308AF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ru-RU" dirty="0"/>
              <a:t>Подведем итоги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49B469C-DCE1-4726-9009-9565543569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66085"/>
              </p:ext>
            </p:extLst>
          </p:nvPr>
        </p:nvGraphicFramePr>
        <p:xfrm>
          <a:off x="1000874" y="2963052"/>
          <a:ext cx="10190257" cy="2462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9086">
                  <a:extLst>
                    <a:ext uri="{9D8B030D-6E8A-4147-A177-3AD203B41FA5}">
                      <a16:colId xmlns:a16="http://schemas.microsoft.com/office/drawing/2014/main" val="16835721"/>
                    </a:ext>
                  </a:extLst>
                </a:gridCol>
                <a:gridCol w="1272139">
                  <a:extLst>
                    <a:ext uri="{9D8B030D-6E8A-4147-A177-3AD203B41FA5}">
                      <a16:colId xmlns:a16="http://schemas.microsoft.com/office/drawing/2014/main" val="1712592873"/>
                    </a:ext>
                  </a:extLst>
                </a:gridCol>
                <a:gridCol w="1272139">
                  <a:extLst>
                    <a:ext uri="{9D8B030D-6E8A-4147-A177-3AD203B41FA5}">
                      <a16:colId xmlns:a16="http://schemas.microsoft.com/office/drawing/2014/main" val="3104381049"/>
                    </a:ext>
                  </a:extLst>
                </a:gridCol>
                <a:gridCol w="1272139">
                  <a:extLst>
                    <a:ext uri="{9D8B030D-6E8A-4147-A177-3AD203B41FA5}">
                      <a16:colId xmlns:a16="http://schemas.microsoft.com/office/drawing/2014/main" val="1779905962"/>
                    </a:ext>
                  </a:extLst>
                </a:gridCol>
                <a:gridCol w="1272139">
                  <a:extLst>
                    <a:ext uri="{9D8B030D-6E8A-4147-A177-3AD203B41FA5}">
                      <a16:colId xmlns:a16="http://schemas.microsoft.com/office/drawing/2014/main" val="3009428945"/>
                    </a:ext>
                  </a:extLst>
                </a:gridCol>
                <a:gridCol w="1272139">
                  <a:extLst>
                    <a:ext uri="{9D8B030D-6E8A-4147-A177-3AD203B41FA5}">
                      <a16:colId xmlns:a16="http://schemas.microsoft.com/office/drawing/2014/main" val="2313340909"/>
                    </a:ext>
                  </a:extLst>
                </a:gridCol>
                <a:gridCol w="1740476">
                  <a:extLst>
                    <a:ext uri="{9D8B030D-6E8A-4147-A177-3AD203B41FA5}">
                      <a16:colId xmlns:a16="http://schemas.microsoft.com/office/drawing/2014/main" val="3432929738"/>
                    </a:ext>
                  </a:extLst>
                </a:gridCol>
              </a:tblGrid>
              <a:tr h="710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УЭ0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УЭ1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УЭ2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УЭ3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УЭ4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Общее кол-во баллов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extLst>
                  <a:ext uri="{0D108BD9-81ED-4DB2-BD59-A6C34878D82A}">
                    <a16:rowId xmlns:a16="http://schemas.microsoft.com/office/drawing/2014/main" val="4078102277"/>
                  </a:ext>
                </a:extLst>
              </a:tr>
              <a:tr h="1040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Макси-мальное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баллов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48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extLst>
                  <a:ext uri="{0D108BD9-81ED-4DB2-BD59-A6C34878D82A}">
                    <a16:rowId xmlns:a16="http://schemas.microsoft.com/office/drawing/2014/main" val="1269860180"/>
                  </a:ext>
                </a:extLst>
              </a:tr>
              <a:tr h="710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Получено баллов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81" marR="126181" marT="0" marB="0"/>
                </a:tc>
                <a:extLst>
                  <a:ext uri="{0D108BD9-81ED-4DB2-BD59-A6C34878D82A}">
                    <a16:rowId xmlns:a16="http://schemas.microsoft.com/office/drawing/2014/main" val="1751313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58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Широкоэкранный</PresentationFormat>
  <Paragraphs>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Кислоты</vt:lpstr>
      <vt:lpstr>Кислоты –сложные вещества, состоящие их атомов водорода и кислотных остатков.</vt:lpstr>
      <vt:lpstr>Сравнительная характеристика и номенклатура кислот</vt:lpstr>
      <vt:lpstr>Взаимодействие индикаторов с кислотами</vt:lpstr>
      <vt:lpstr>Механизм взаимодействия металлов с кислотами; изучить механизм реакции замещения, вытеснительный ряд металлов</vt:lpstr>
      <vt:lpstr>Подведем итоги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</dc:title>
  <dc:creator>Селезнева М.А.</dc:creator>
  <cp:lastModifiedBy>Селезнева М.А.</cp:lastModifiedBy>
  <cp:revision>1</cp:revision>
  <dcterms:created xsi:type="dcterms:W3CDTF">2018-10-24T17:24:43Z</dcterms:created>
  <dcterms:modified xsi:type="dcterms:W3CDTF">2018-10-24T17:32:16Z</dcterms:modified>
</cp:coreProperties>
</file>