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2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F6DD-B7F8-4860-8847-B6D3F1A7AA4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849BA-79B3-45FF-B982-CAAEF10E04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F6DD-B7F8-4860-8847-B6D3F1A7AA4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849BA-79B3-45FF-B982-CAAEF10E0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F6DD-B7F8-4860-8847-B6D3F1A7AA4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849BA-79B3-45FF-B982-CAAEF10E0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F6DD-B7F8-4860-8847-B6D3F1A7AA4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849BA-79B3-45FF-B982-CAAEF10E0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F6DD-B7F8-4860-8847-B6D3F1A7AA4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0D849BA-79B3-45FF-B982-CAAEF10E0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F6DD-B7F8-4860-8847-B6D3F1A7AA4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849BA-79B3-45FF-B982-CAAEF10E0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F6DD-B7F8-4860-8847-B6D3F1A7AA4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849BA-79B3-45FF-B982-CAAEF10E0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F6DD-B7F8-4860-8847-B6D3F1A7AA4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849BA-79B3-45FF-B982-CAAEF10E0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F6DD-B7F8-4860-8847-B6D3F1A7AA4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849BA-79B3-45FF-B982-CAAEF10E0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F6DD-B7F8-4860-8847-B6D3F1A7AA4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849BA-79B3-45FF-B982-CAAEF10E0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F6DD-B7F8-4860-8847-B6D3F1A7AA4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849BA-79B3-45FF-B982-CAAEF10E0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CEAF6DD-B7F8-4860-8847-B6D3F1A7AA4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0D849BA-79B3-45FF-B982-CAAEF10E0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C00000"/>
                </a:solidFill>
              </a:rPr>
              <a:t>Международные отношения в </a:t>
            </a:r>
            <a:r>
              <a:rPr lang="en-US" dirty="0" smtClean="0">
                <a:solidFill>
                  <a:srgbClr val="C00000"/>
                </a:solidFill>
              </a:rPr>
              <a:t>XVI</a:t>
            </a:r>
            <a:r>
              <a:rPr lang="ru-RU" dirty="0" smtClean="0">
                <a:solidFill>
                  <a:srgbClr val="C00000"/>
                </a:solidFill>
              </a:rPr>
              <a:t> – </a:t>
            </a:r>
            <a:r>
              <a:rPr lang="en-US" dirty="0" smtClean="0">
                <a:solidFill>
                  <a:srgbClr val="C00000"/>
                </a:solidFill>
              </a:rPr>
              <a:t>XVIII</a:t>
            </a:r>
            <a:r>
              <a:rPr lang="ru-RU" dirty="0" smtClean="0">
                <a:solidFill>
                  <a:srgbClr val="C00000"/>
                </a:solidFill>
              </a:rPr>
              <a:t> вв.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НОВАЯ ИСТОРИЯ – 7 КЛ.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title"/>
          </p:nvPr>
        </p:nvSpPr>
        <p:spPr>
          <a:xfrm>
            <a:off x="500063" y="0"/>
            <a:ext cx="8229600" cy="571500"/>
          </a:xfrm>
          <a:solidFill>
            <a:srgbClr val="002060"/>
          </a:solidFill>
          <a:ln w="76200">
            <a:solidFill>
              <a:srgbClr val="FFCC00"/>
            </a:solidFill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ru-RU" sz="3200">
                <a:solidFill>
                  <a:srgbClr val="FFCC00"/>
                </a:solidFill>
              </a:rPr>
              <a:t>4.Крупнейшие войны 18 в.в Европе.</a:t>
            </a:r>
          </a:p>
        </p:txBody>
      </p:sp>
      <p:pic>
        <p:nvPicPr>
          <p:cNvPr id="5" name="Picture 17" descr="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6000" contrast="30000"/>
          </a:blip>
          <a:srcRect/>
          <a:stretch>
            <a:fillRect/>
          </a:stretch>
        </p:blipFill>
        <p:spPr bwMode="auto">
          <a:xfrm>
            <a:off x="214282" y="714355"/>
            <a:ext cx="3286148" cy="4577647"/>
          </a:xfrm>
          <a:prstGeom prst="rect">
            <a:avLst/>
          </a:prstGeom>
          <a:noFill/>
          <a:ln w="76200">
            <a:solidFill>
              <a:srgbClr val="FFCC00"/>
            </a:solidFill>
            <a:miter lim="800000"/>
            <a:headEnd/>
            <a:tailEnd/>
          </a:ln>
        </p:spPr>
      </p:pic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0" y="5572140"/>
            <a:ext cx="3867725" cy="83099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rgbClr val="FFFFFF"/>
                </a:solidFill>
              </a:rPr>
              <a:t>Уильям </a:t>
            </a:r>
            <a:r>
              <a:rPr lang="ru-RU" sz="2400" b="1" dirty="0" err="1" smtClean="0">
                <a:solidFill>
                  <a:srgbClr val="FFFFFF"/>
                </a:solidFill>
              </a:rPr>
              <a:t>Питт</a:t>
            </a:r>
            <a:r>
              <a:rPr lang="ru-RU" sz="2400" b="1" dirty="0" smtClean="0">
                <a:solidFill>
                  <a:srgbClr val="FFFFFF"/>
                </a:solidFill>
              </a:rPr>
              <a:t> -</a:t>
            </a:r>
            <a:endParaRPr lang="ru-RU" sz="2400" b="1" dirty="0">
              <a:solidFill>
                <a:srgbClr val="FFFFFF"/>
              </a:solidFill>
            </a:endParaRPr>
          </a:p>
          <a:p>
            <a:pPr algn="ctr"/>
            <a:r>
              <a:rPr lang="ru-RU" sz="2400" b="1" dirty="0">
                <a:solidFill>
                  <a:srgbClr val="FFFFFF"/>
                </a:solidFill>
              </a:rPr>
              <a:t>премьер-министр Англии.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786182" y="584200"/>
            <a:ext cx="5281618" cy="6229350"/>
          </a:xfrm>
          <a:prstGeom prst="rect">
            <a:avLst/>
          </a:prstGeom>
          <a:solidFill>
            <a:srgbClr val="002060"/>
          </a:solidFill>
          <a:ln w="76200">
            <a:solidFill>
              <a:srgbClr val="FFCC00"/>
            </a:solidFill>
          </a:ln>
        </p:spPr>
        <p:txBody>
          <a:bodyPr anchor="t" anchorCtr="0"/>
          <a:lstStyle/>
          <a:p>
            <a:pPr marL="548640" marR="0" lvl="0" indent="-41148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У нее не было сильной армии и поэтому У.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Питт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предложил оказывать помощь союзникам деньгами. Желая ослабить Францию в Америке, Англия поддержала Пруссию.</a:t>
            </a:r>
          </a:p>
          <a:p>
            <a:pPr marL="548640" marR="0" lvl="0" indent="-41148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В 1756 г.началась Семилетняя война. В ее ходе Россия разбила Пруссию и от краха Фридриха спасла смерть Елизаветы. Ее преемник, Петр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III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возвратил Пруссии все захваченные у нее земли.</a:t>
            </a:r>
          </a:p>
          <a:p>
            <a:pPr marL="548640" marR="0" lvl="0" indent="-41148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В результате войны Англия закрепила морское и колониальное могущество, а границы в Европе не изменились.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229600" cy="511175"/>
          </a:xfrm>
          <a:solidFill>
            <a:srgbClr val="002060"/>
          </a:solidFill>
          <a:ln w="76200">
            <a:solidFill>
              <a:srgbClr val="FFCC00"/>
            </a:solidFill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ru-RU" sz="3200">
                <a:solidFill>
                  <a:srgbClr val="FFCC00"/>
                </a:solidFill>
              </a:rPr>
              <a:t>5.Разделы Польши.</a:t>
            </a:r>
          </a:p>
        </p:txBody>
      </p:sp>
      <p:pic>
        <p:nvPicPr>
          <p:cNvPr id="5" name="Picture 9" descr="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6000" contrast="12000"/>
          </a:blip>
          <a:srcRect/>
          <a:stretch>
            <a:fillRect/>
          </a:stretch>
        </p:blipFill>
        <p:spPr bwMode="auto">
          <a:xfrm>
            <a:off x="142844" y="714356"/>
            <a:ext cx="3643338" cy="4785850"/>
          </a:xfrm>
          <a:prstGeom prst="rect">
            <a:avLst/>
          </a:prstGeom>
          <a:noFill/>
          <a:ln w="76200">
            <a:solidFill>
              <a:srgbClr val="FFCC00"/>
            </a:solidFill>
            <a:miter lim="800000"/>
            <a:headEnd/>
            <a:tailEnd/>
          </a:ln>
        </p:spPr>
      </p:pic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785786" y="5715016"/>
            <a:ext cx="1898469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400" dirty="0">
                <a:solidFill>
                  <a:srgbClr val="FFFFFF"/>
                </a:solidFill>
              </a:rPr>
              <a:t>Екатерина </a:t>
            </a:r>
            <a:r>
              <a:rPr lang="en-US" sz="2400" dirty="0">
                <a:solidFill>
                  <a:srgbClr val="FFFFFF"/>
                </a:solidFill>
              </a:rPr>
              <a:t>II.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857620" y="620713"/>
            <a:ext cx="5143536" cy="6192837"/>
          </a:xfrm>
          <a:prstGeom prst="rect">
            <a:avLst/>
          </a:prstGeom>
          <a:solidFill>
            <a:srgbClr val="002060"/>
          </a:solidFill>
          <a:ln w="76200">
            <a:solidFill>
              <a:srgbClr val="FFCC00"/>
            </a:solidFill>
          </a:ln>
        </p:spPr>
        <p:txBody>
          <a:bodyPr anchor="t" anchorCtr="0"/>
          <a:lstStyle/>
          <a:p>
            <a:pPr marL="548640" marR="0" lvl="0" indent="-4114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Великие европейские державы решали судьбы слабых соседей. Польша в 18 в. ослабла из-за борьбы магнатов за престол.</a:t>
            </a:r>
          </a:p>
          <a:p>
            <a:pPr marL="548640" marR="0" lvl="0" indent="-4114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Екатерина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II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потребовала уравнять в правах католиков и православных. Король с этим согласился, но шляхта была против. </a:t>
            </a:r>
          </a:p>
          <a:p>
            <a:pPr marL="548640" marR="0" lvl="0" indent="-4114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None/>
              <a:tabLst/>
              <a:defRPr/>
            </a:pPr>
            <a:r>
              <a:rPr lang="ru-RU" sz="2400" b="1" dirty="0" smtClean="0">
                <a:solidFill>
                  <a:srgbClr val="FFCC00"/>
                </a:solidFill>
                <a:latin typeface="Arial" pitchFamily="34" charset="0"/>
              </a:rPr>
              <a:t>Возникает угроза союза Австрии и Турции.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В результате в 1772, 1792 и 1795 гг. Россия, Пруссия и Австрия поделили польские земли и Польша перестала существовать как независимое государство.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Запомни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1618 г. – начало Тридцатилетней войны</a:t>
            </a:r>
          </a:p>
          <a:p>
            <a:r>
              <a:rPr lang="ru-RU" dirty="0" smtClean="0"/>
              <a:t>1648 г. – Вестфальский мир</a:t>
            </a:r>
          </a:p>
          <a:p>
            <a:r>
              <a:rPr lang="ru-RU" dirty="0" smtClean="0"/>
              <a:t>1701 - 1714 гг. – война за испанское наследство</a:t>
            </a:r>
          </a:p>
          <a:p>
            <a:r>
              <a:rPr lang="ru-RU" dirty="0" smtClean="0"/>
              <a:t>1756 – 1763 гг. – семилетняя война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65403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Причины международных конфликтов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000364" y="1500174"/>
            <a:ext cx="1928826" cy="64294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Причины 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28596" y="2214554"/>
            <a:ext cx="2214578" cy="771524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политические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0" y="928670"/>
            <a:ext cx="1785950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Англия и </a:t>
            </a:r>
          </a:p>
          <a:p>
            <a:pPr algn="ctr"/>
            <a:r>
              <a:rPr lang="ru-RU" dirty="0" smtClean="0"/>
              <a:t>Франция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42844" y="3214686"/>
            <a:ext cx="2143140" cy="84296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Династия </a:t>
            </a:r>
          </a:p>
          <a:p>
            <a:pPr algn="ctr"/>
            <a:r>
              <a:rPr lang="ru-RU" dirty="0" smtClean="0"/>
              <a:t>Габсбургов 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3571868" y="3143248"/>
            <a:ext cx="1785950" cy="785818"/>
          </a:xfrm>
          <a:prstGeom prst="ellipse">
            <a:avLst/>
          </a:prstGeom>
          <a:solidFill>
            <a:schemeClr val="bg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экономические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357158" y="4429132"/>
            <a:ext cx="250033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Борьба за колонии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3357554" y="4429132"/>
            <a:ext cx="2571768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Борьба за рынки </a:t>
            </a:r>
          </a:p>
          <a:p>
            <a:pPr algn="ctr"/>
            <a:r>
              <a:rPr lang="ru-RU" dirty="0" smtClean="0"/>
              <a:t>сбыта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6286512" y="4286256"/>
            <a:ext cx="2643206" cy="914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Борьба за господство на море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5072066" y="2000240"/>
            <a:ext cx="2143140" cy="64294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религиозные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5143504" y="857232"/>
            <a:ext cx="1785950" cy="571504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католики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5429256" y="2857496"/>
            <a:ext cx="2143140" cy="500066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протестанты</a:t>
            </a:r>
            <a:endParaRPr lang="ru-RU" dirty="0"/>
          </a:p>
        </p:txBody>
      </p:sp>
      <p:cxnSp>
        <p:nvCxnSpPr>
          <p:cNvPr id="15" name="Прямая соединительная линия 14"/>
          <p:cNvCxnSpPr>
            <a:stCxn id="3" idx="2"/>
            <a:endCxn id="4" idx="6"/>
          </p:cNvCxnSpPr>
          <p:nvPr/>
        </p:nvCxnSpPr>
        <p:spPr>
          <a:xfrm rot="10800000" flipV="1">
            <a:off x="2643174" y="1821644"/>
            <a:ext cx="357190" cy="778671"/>
          </a:xfrm>
          <a:prstGeom prst="line">
            <a:avLst/>
          </a:prstGeom>
          <a:ln w="3810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4" idx="0"/>
            <a:endCxn id="5" idx="4"/>
          </p:cNvCxnSpPr>
          <p:nvPr/>
        </p:nvCxnSpPr>
        <p:spPr>
          <a:xfrm rot="16200000" flipV="1">
            <a:off x="1028688" y="1707357"/>
            <a:ext cx="371484" cy="642910"/>
          </a:xfrm>
          <a:prstGeom prst="line">
            <a:avLst/>
          </a:prstGeom>
          <a:ln w="3810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4" idx="4"/>
            <a:endCxn id="6" idx="0"/>
          </p:cNvCxnSpPr>
          <p:nvPr/>
        </p:nvCxnSpPr>
        <p:spPr>
          <a:xfrm rot="5400000">
            <a:off x="1260846" y="2939647"/>
            <a:ext cx="228608" cy="321471"/>
          </a:xfrm>
          <a:prstGeom prst="line">
            <a:avLst/>
          </a:prstGeom>
          <a:ln w="3810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3" idx="6"/>
            <a:endCxn id="11" idx="2"/>
          </p:cNvCxnSpPr>
          <p:nvPr/>
        </p:nvCxnSpPr>
        <p:spPr>
          <a:xfrm>
            <a:off x="4929190" y="1821645"/>
            <a:ext cx="142876" cy="50006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12" idx="4"/>
            <a:endCxn id="11" idx="0"/>
          </p:cNvCxnSpPr>
          <p:nvPr/>
        </p:nvCxnSpPr>
        <p:spPr>
          <a:xfrm rot="16200000" flipH="1">
            <a:off x="5804305" y="1660909"/>
            <a:ext cx="571504" cy="10715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11" idx="4"/>
            <a:endCxn id="13" idx="0"/>
          </p:cNvCxnSpPr>
          <p:nvPr/>
        </p:nvCxnSpPr>
        <p:spPr>
          <a:xfrm rot="16200000" flipH="1">
            <a:off x="6215074" y="2571744"/>
            <a:ext cx="214314" cy="35719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3" idx="4"/>
            <a:endCxn id="7" idx="0"/>
          </p:cNvCxnSpPr>
          <p:nvPr/>
        </p:nvCxnSpPr>
        <p:spPr>
          <a:xfrm rot="16200000" flipH="1">
            <a:off x="3714744" y="2393149"/>
            <a:ext cx="1000132" cy="50006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7" idx="2"/>
            <a:endCxn id="8" idx="0"/>
          </p:cNvCxnSpPr>
          <p:nvPr/>
        </p:nvCxnSpPr>
        <p:spPr>
          <a:xfrm rot="10800000" flipV="1">
            <a:off x="1607324" y="3536156"/>
            <a:ext cx="1964545" cy="89297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7" idx="4"/>
            <a:endCxn id="9" idx="0"/>
          </p:cNvCxnSpPr>
          <p:nvPr/>
        </p:nvCxnSpPr>
        <p:spPr>
          <a:xfrm rot="16200000" flipH="1">
            <a:off x="4304107" y="4089801"/>
            <a:ext cx="500066" cy="17859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7" idx="6"/>
            <a:endCxn id="10" idx="0"/>
          </p:cNvCxnSpPr>
          <p:nvPr/>
        </p:nvCxnSpPr>
        <p:spPr>
          <a:xfrm>
            <a:off x="5357818" y="3536157"/>
            <a:ext cx="2250297" cy="75009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Скругленный прямоугольник 40"/>
          <p:cNvSpPr/>
          <p:nvPr/>
        </p:nvSpPr>
        <p:spPr>
          <a:xfrm>
            <a:off x="5429256" y="6072206"/>
            <a:ext cx="1771656" cy="64294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Англия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Испания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7515220" y="6072206"/>
            <a:ext cx="1628780" cy="642942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Англия </a:t>
            </a:r>
          </a:p>
          <a:p>
            <a:pPr algn="ctr"/>
            <a:r>
              <a:rPr lang="ru-RU" dirty="0" smtClean="0"/>
              <a:t>Голландия </a:t>
            </a:r>
            <a:endParaRPr lang="ru-RU" dirty="0"/>
          </a:p>
        </p:txBody>
      </p:sp>
      <p:cxnSp>
        <p:nvCxnSpPr>
          <p:cNvPr id="44" name="Прямая соединительная линия 43"/>
          <p:cNvCxnSpPr>
            <a:stCxn id="10" idx="4"/>
            <a:endCxn id="41" idx="0"/>
          </p:cNvCxnSpPr>
          <p:nvPr/>
        </p:nvCxnSpPr>
        <p:spPr>
          <a:xfrm rot="5400000">
            <a:off x="6525825" y="4989916"/>
            <a:ext cx="871550" cy="129303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10" idx="4"/>
            <a:endCxn id="42" idx="0"/>
          </p:cNvCxnSpPr>
          <p:nvPr/>
        </p:nvCxnSpPr>
        <p:spPr>
          <a:xfrm rot="16200000" flipH="1">
            <a:off x="7533087" y="5275683"/>
            <a:ext cx="871550" cy="72149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Овал 48"/>
          <p:cNvSpPr/>
          <p:nvPr/>
        </p:nvSpPr>
        <p:spPr>
          <a:xfrm>
            <a:off x="428596" y="5929330"/>
            <a:ext cx="4286280" cy="6286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Англия, Франция , Испания</a:t>
            </a:r>
            <a:endParaRPr lang="ru-RU" dirty="0"/>
          </a:p>
        </p:txBody>
      </p:sp>
      <p:cxnSp>
        <p:nvCxnSpPr>
          <p:cNvPr id="51" name="Прямая соединительная линия 50"/>
          <p:cNvCxnSpPr>
            <a:stCxn id="8" idx="4"/>
            <a:endCxn id="49" idx="0"/>
          </p:cNvCxnSpPr>
          <p:nvPr/>
        </p:nvCxnSpPr>
        <p:spPr>
          <a:xfrm rot="16200000" flipH="1">
            <a:off x="1796630" y="5154224"/>
            <a:ext cx="585798" cy="96441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>
            <a:stCxn id="9" idx="4"/>
            <a:endCxn id="49" idx="0"/>
          </p:cNvCxnSpPr>
          <p:nvPr/>
        </p:nvCxnSpPr>
        <p:spPr>
          <a:xfrm rot="5400000">
            <a:off x="3314688" y="4600580"/>
            <a:ext cx="585798" cy="207170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Овал 72"/>
          <p:cNvSpPr/>
          <p:nvPr/>
        </p:nvSpPr>
        <p:spPr>
          <a:xfrm>
            <a:off x="7372344" y="857232"/>
            <a:ext cx="1771656" cy="571504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Испания </a:t>
            </a:r>
            <a:endParaRPr lang="ru-RU" dirty="0"/>
          </a:p>
        </p:txBody>
      </p:sp>
      <p:cxnSp>
        <p:nvCxnSpPr>
          <p:cNvPr id="75" name="Прямая соединительная линия 74"/>
          <p:cNvCxnSpPr>
            <a:stCxn id="12" idx="6"/>
            <a:endCxn id="73" idx="2"/>
          </p:cNvCxnSpPr>
          <p:nvPr/>
        </p:nvCxnSpPr>
        <p:spPr>
          <a:xfrm>
            <a:off x="6929454" y="1142984"/>
            <a:ext cx="442890" cy="1588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Овал 75"/>
          <p:cNvSpPr/>
          <p:nvPr/>
        </p:nvSpPr>
        <p:spPr>
          <a:xfrm>
            <a:off x="7572396" y="3429000"/>
            <a:ext cx="1571604" cy="55721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Англия </a:t>
            </a:r>
            <a:endParaRPr lang="ru-RU" dirty="0"/>
          </a:p>
        </p:txBody>
      </p:sp>
      <p:cxnSp>
        <p:nvCxnSpPr>
          <p:cNvPr id="79" name="Прямая соединительная линия 78"/>
          <p:cNvCxnSpPr>
            <a:stCxn id="13" idx="6"/>
            <a:endCxn id="76" idx="0"/>
          </p:cNvCxnSpPr>
          <p:nvPr/>
        </p:nvCxnSpPr>
        <p:spPr>
          <a:xfrm>
            <a:off x="7572396" y="3107529"/>
            <a:ext cx="785802" cy="321471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Овал 79"/>
          <p:cNvSpPr/>
          <p:nvPr/>
        </p:nvSpPr>
        <p:spPr>
          <a:xfrm>
            <a:off x="7500958" y="1928802"/>
            <a:ext cx="1643042" cy="914400"/>
          </a:xfrm>
          <a:prstGeom prst="ellipse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Франция </a:t>
            </a:r>
            <a:endParaRPr lang="ru-RU" dirty="0"/>
          </a:p>
        </p:txBody>
      </p:sp>
      <p:cxnSp>
        <p:nvCxnSpPr>
          <p:cNvPr id="82" name="Прямая соединительная линия 81"/>
          <p:cNvCxnSpPr>
            <a:stCxn id="80" idx="0"/>
            <a:endCxn id="73" idx="4"/>
          </p:cNvCxnSpPr>
          <p:nvPr/>
        </p:nvCxnSpPr>
        <p:spPr>
          <a:xfrm rot="16200000" flipV="1">
            <a:off x="8040293" y="1646615"/>
            <a:ext cx="500066" cy="64307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>
            <a:stCxn id="80" idx="4"/>
            <a:endCxn id="76" idx="0"/>
          </p:cNvCxnSpPr>
          <p:nvPr/>
        </p:nvCxnSpPr>
        <p:spPr>
          <a:xfrm rot="16200000" flipH="1">
            <a:off x="8047439" y="3118241"/>
            <a:ext cx="585798" cy="35719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41" grpId="0" animBg="1"/>
      <p:bldP spid="42" grpId="0" animBg="1"/>
      <p:bldP spid="49" grpId="0" animBg="1"/>
      <p:bldP spid="73" grpId="0" animBg="1"/>
      <p:bldP spid="76" grpId="0" animBg="1"/>
      <p:bldP spid="8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142852"/>
            <a:ext cx="8229600" cy="796908"/>
          </a:xfrm>
          <a:solidFill>
            <a:schemeClr val="bg2">
              <a:lumMod val="60000"/>
              <a:lumOff val="40000"/>
            </a:schemeClr>
          </a:solidFill>
          <a:ln w="76200">
            <a:solidFill>
              <a:schemeClr val="bg2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ru-RU" sz="3200" dirty="0">
                <a:solidFill>
                  <a:srgbClr val="FFC000"/>
                </a:solidFill>
              </a:rPr>
              <a:t>1.Тридцатилетняя война.</a:t>
            </a:r>
          </a:p>
        </p:txBody>
      </p:sp>
      <p:pic>
        <p:nvPicPr>
          <p:cNvPr id="5" name="Picture 19" descr="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142984"/>
            <a:ext cx="7866474" cy="5500726"/>
          </a:xfrm>
          <a:prstGeom prst="rect">
            <a:avLst/>
          </a:prstGeom>
          <a:noFill/>
          <a:ln w="76200">
            <a:solidFill>
              <a:srgbClr val="FFCC00"/>
            </a:solidFill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0" y="4365625"/>
            <a:ext cx="9144000" cy="2420938"/>
          </a:xfrm>
          <a:prstGeom prst="rect">
            <a:avLst/>
          </a:prstGeom>
          <a:solidFill>
            <a:schemeClr val="accent5">
              <a:lumMod val="50000"/>
            </a:schemeClr>
          </a:solidFill>
          <a:ln w="76200">
            <a:solidFill>
              <a:srgbClr val="7030A0"/>
            </a:solidFill>
          </a:ln>
        </p:spPr>
        <p:txBody>
          <a:bodyPr anchor="t" anchorCtr="0"/>
          <a:lstStyle/>
          <a:p>
            <a:pPr marL="548640" marR="0" lvl="0" indent="-41148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В 1618 г.в Европе началась Тридцатилетняя война.Она началась как противоборство католиков и протестан-тов в рамках Священной римской империи.Затем к ней присоединились Дания,Швеция,Франция,Голландия, Испания.</a:t>
            </a:r>
          </a:p>
          <a:p>
            <a:pPr marL="548640" marR="0" lvl="0" indent="-41148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В 1618 г.император назначил чешским королем племян-ника-иезуита и гонителя протестантов. 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142852"/>
            <a:ext cx="8229600" cy="439738"/>
          </a:xfrm>
          <a:solidFill>
            <a:srgbClr val="002060"/>
          </a:solidFill>
          <a:ln w="76200">
            <a:solidFill>
              <a:srgbClr val="FFCC00"/>
            </a:solidFill>
          </a:ln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ru-RU" sz="3200">
                <a:solidFill>
                  <a:srgbClr val="FFCC00"/>
                </a:solidFill>
              </a:rPr>
              <a:t>1.Тридцатилетняя война.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4438"/>
            <a:ext cx="8229600" cy="5094287"/>
          </a:xfrm>
          <a:solidFill>
            <a:srgbClr val="002060"/>
          </a:solidFill>
          <a:ln w="76200">
            <a:solidFill>
              <a:srgbClr val="FFCC00"/>
            </a:solidFill>
          </a:ln>
        </p:spPr>
        <p:txBody>
          <a:bodyPr anchor="t" anchorCtr="0"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>
                <a:solidFill>
                  <a:srgbClr val="FFCC00"/>
                </a:solidFill>
                <a:latin typeface="Arial" pitchFamily="34" charset="0"/>
              </a:rPr>
              <a:t>В ответ вспыхнуло </a:t>
            </a:r>
            <a:r>
              <a:rPr lang="ru-RU" sz="2400" b="1" dirty="0" smtClean="0">
                <a:solidFill>
                  <a:srgbClr val="FFCC00"/>
                </a:solidFill>
                <a:latin typeface="Arial" pitchFamily="34" charset="0"/>
              </a:rPr>
              <a:t>восстание.  Королем </a:t>
            </a:r>
            <a:r>
              <a:rPr lang="ru-RU" sz="2400" b="1" dirty="0">
                <a:solidFill>
                  <a:srgbClr val="FFCC00"/>
                </a:solidFill>
                <a:latin typeface="Arial" pitchFamily="34" charset="0"/>
              </a:rPr>
              <a:t>был </a:t>
            </a:r>
            <a:r>
              <a:rPr lang="ru-RU" sz="2400" b="1" dirty="0" smtClean="0">
                <a:solidFill>
                  <a:srgbClr val="FFCC00"/>
                </a:solidFill>
                <a:latin typeface="Arial" pitchFamily="34" charset="0"/>
              </a:rPr>
              <a:t>провозглашен </a:t>
            </a:r>
            <a:r>
              <a:rPr lang="ru-RU" sz="2400" b="1" dirty="0">
                <a:solidFill>
                  <a:srgbClr val="FFCC00"/>
                </a:solidFill>
                <a:latin typeface="Arial" pitchFamily="34" charset="0"/>
              </a:rPr>
              <a:t>Фридрих </a:t>
            </a:r>
            <a:r>
              <a:rPr lang="ru-RU" sz="2400" b="1" dirty="0" smtClean="0">
                <a:solidFill>
                  <a:srgbClr val="FFCC00"/>
                </a:solidFill>
                <a:latin typeface="Arial" pitchFamily="34" charset="0"/>
              </a:rPr>
              <a:t>Пфальцский - ставленник Протестантской </a:t>
            </a:r>
            <a:r>
              <a:rPr lang="ru-RU" sz="2400" b="1" dirty="0">
                <a:solidFill>
                  <a:srgbClr val="FFCC00"/>
                </a:solidFill>
                <a:latin typeface="Arial" pitchFamily="34" charset="0"/>
              </a:rPr>
              <a:t>лиги</a:t>
            </a:r>
            <a:r>
              <a:rPr lang="ru-RU" sz="2400" b="1" dirty="0" smtClean="0">
                <a:solidFill>
                  <a:srgbClr val="FFCC00"/>
                </a:solidFill>
                <a:latin typeface="Arial" pitchFamily="34" charset="0"/>
              </a:rPr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>
              <a:solidFill>
                <a:srgbClr val="FFCC00"/>
              </a:solidFill>
              <a:latin typeface="Arial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>
                <a:solidFill>
                  <a:srgbClr val="FFCC00"/>
                </a:solidFill>
                <a:latin typeface="Arial" pitchFamily="34" charset="0"/>
              </a:rPr>
              <a:t>В 1620г.Чехию заняли </a:t>
            </a:r>
            <a:r>
              <a:rPr lang="ru-RU" sz="2400" b="1" dirty="0" smtClean="0">
                <a:solidFill>
                  <a:srgbClr val="FFCC00"/>
                </a:solidFill>
                <a:latin typeface="Arial" pitchFamily="34" charset="0"/>
              </a:rPr>
              <a:t>войска </a:t>
            </a:r>
            <a:r>
              <a:rPr lang="ru-RU" sz="2400" b="1" dirty="0">
                <a:solidFill>
                  <a:srgbClr val="FFCC00"/>
                </a:solidFill>
                <a:latin typeface="Arial" pitchFamily="34" charset="0"/>
              </a:rPr>
              <a:t>Католической лиги. Протестантов </a:t>
            </a:r>
            <a:r>
              <a:rPr lang="ru-RU" sz="2400" b="1" dirty="0" smtClean="0">
                <a:solidFill>
                  <a:srgbClr val="FFCC00"/>
                </a:solidFill>
                <a:latin typeface="Arial" pitchFamily="34" charset="0"/>
              </a:rPr>
              <a:t>поддержали </a:t>
            </a:r>
            <a:r>
              <a:rPr lang="ru-RU" sz="2400" b="1" dirty="0">
                <a:solidFill>
                  <a:srgbClr val="FFCC00"/>
                </a:solidFill>
                <a:latin typeface="Arial" pitchFamily="34" charset="0"/>
              </a:rPr>
              <a:t>Швеция</a:t>
            </a:r>
            <a:r>
              <a:rPr lang="ru-RU" sz="2400" b="1" dirty="0" smtClean="0">
                <a:solidFill>
                  <a:srgbClr val="FFCC00"/>
                </a:solidFill>
                <a:latin typeface="Arial" pitchFamily="34" charset="0"/>
              </a:rPr>
              <a:t>, Дания, Франция, Англия </a:t>
            </a:r>
            <a:r>
              <a:rPr lang="ru-RU" sz="2400" b="1" dirty="0">
                <a:solidFill>
                  <a:srgbClr val="FFCC00"/>
                </a:solidFill>
                <a:latin typeface="Arial" pitchFamily="34" charset="0"/>
              </a:rPr>
              <a:t>мечтавшие ослабить Габсбургов и присоединить их земли</a:t>
            </a:r>
            <a:r>
              <a:rPr lang="ru-RU" sz="2400" b="1" dirty="0" smtClean="0">
                <a:solidFill>
                  <a:srgbClr val="FFCC00"/>
                </a:solidFill>
                <a:latin typeface="Arial" pitchFamily="34" charset="0"/>
              </a:rPr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>
              <a:solidFill>
                <a:srgbClr val="FFCC00"/>
              </a:solidFill>
              <a:latin typeface="Arial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>
                <a:solidFill>
                  <a:srgbClr val="FFCC00"/>
                </a:solidFill>
                <a:latin typeface="Arial" pitchFamily="34" charset="0"/>
              </a:rPr>
              <a:t>Во главе католиков встал Альбрехт Валленштейн. Набрав наемников он разгромил Данию, но был смещен в </a:t>
            </a:r>
            <a:r>
              <a:rPr lang="ru-RU" sz="2400" b="1" dirty="0" smtClean="0">
                <a:solidFill>
                  <a:srgbClr val="FFCC00"/>
                </a:solidFill>
                <a:latin typeface="Arial" pitchFamily="34" charset="0"/>
              </a:rPr>
              <a:t>результате </a:t>
            </a:r>
            <a:r>
              <a:rPr lang="ru-RU" sz="2400" b="1" dirty="0">
                <a:solidFill>
                  <a:srgbClr val="FFCC00"/>
                </a:solidFill>
                <a:latin typeface="Arial" pitchFamily="34" charset="0"/>
              </a:rPr>
              <a:t>интриг.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229600" cy="439738"/>
          </a:xfrm>
          <a:solidFill>
            <a:srgbClr val="002060"/>
          </a:solidFill>
          <a:ln w="76200">
            <a:solidFill>
              <a:srgbClr val="FFCC00"/>
            </a:solidFill>
          </a:ln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ru-RU" sz="3200">
                <a:solidFill>
                  <a:srgbClr val="FFCC00"/>
                </a:solidFill>
              </a:rPr>
              <a:t>1.Тридцатилетняя война.</a:t>
            </a:r>
          </a:p>
        </p:txBody>
      </p:sp>
      <p:pic>
        <p:nvPicPr>
          <p:cNvPr id="5" name="Picture 4" descr="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6000" contrast="12000"/>
          </a:blip>
          <a:srcRect/>
          <a:stretch>
            <a:fillRect/>
          </a:stretch>
        </p:blipFill>
        <p:spPr bwMode="auto">
          <a:xfrm>
            <a:off x="142844" y="571481"/>
            <a:ext cx="4006647" cy="5000660"/>
          </a:xfrm>
          <a:prstGeom prst="rect">
            <a:avLst/>
          </a:prstGeom>
          <a:noFill/>
          <a:ln w="76200">
            <a:solidFill>
              <a:srgbClr val="FFCC00"/>
            </a:solidFill>
            <a:miter lim="800000"/>
            <a:headEnd/>
            <a:tailEnd/>
          </a:ln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71538" y="5786454"/>
            <a:ext cx="1983363" cy="64633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dirty="0">
                <a:solidFill>
                  <a:srgbClr val="FFFFFF"/>
                </a:solidFill>
              </a:rPr>
              <a:t>Шведский король </a:t>
            </a:r>
          </a:p>
          <a:p>
            <a:pPr algn="ctr"/>
            <a:r>
              <a:rPr lang="ru-RU" dirty="0" smtClean="0">
                <a:solidFill>
                  <a:srgbClr val="FFFFFF"/>
                </a:solidFill>
              </a:rPr>
              <a:t>Густав </a:t>
            </a:r>
            <a:r>
              <a:rPr lang="en-US" dirty="0" smtClean="0">
                <a:solidFill>
                  <a:srgbClr val="FFFFFF"/>
                </a:solidFill>
              </a:rPr>
              <a:t>II</a:t>
            </a:r>
            <a:r>
              <a:rPr lang="ru-RU" dirty="0" smtClean="0">
                <a:solidFill>
                  <a:srgbClr val="FFFFFF"/>
                </a:solidFill>
              </a:rPr>
              <a:t> Адольф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286248" y="500042"/>
            <a:ext cx="4857752" cy="6357958"/>
          </a:xfrm>
          <a:prstGeom prst="rect">
            <a:avLst/>
          </a:prstGeom>
          <a:solidFill>
            <a:srgbClr val="002060"/>
          </a:solidFill>
          <a:ln w="76200">
            <a:solidFill>
              <a:srgbClr val="FFCC00"/>
            </a:solidFill>
          </a:ln>
        </p:spPr>
        <p:txBody>
          <a:bodyPr anchor="t" anchorCtr="0"/>
          <a:lstStyle/>
          <a:p>
            <a:pPr marL="548640" lvl="0" indent="-411480">
              <a:lnSpc>
                <a:spcPct val="90000"/>
              </a:lnSpc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Вскоре в Германию вторглись шведы и в ноябре 1632 г. у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Лютцена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Густав </a:t>
            </a:r>
            <a:r>
              <a:rPr lang="en-US" sz="2400" b="1" dirty="0" smtClean="0">
                <a:solidFill>
                  <a:srgbClr val="FFCC00"/>
                </a:solidFill>
                <a:latin typeface="Arial" pitchFamily="34" charset="0"/>
              </a:rPr>
              <a:t>II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Адольф разбил католиков, но сам погиб.</a:t>
            </a:r>
          </a:p>
          <a:p>
            <a:pPr marL="548640" marR="0" lvl="0" indent="-4114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В 1634 г.Валленштейн был убит заговорщиками.</a:t>
            </a:r>
          </a:p>
          <a:p>
            <a:pPr marL="548640" marR="0" lvl="0" indent="-4114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Вскоре в войну вмешалась Франция. Ришелье оказал немецким князьям финансовую помощь.</a:t>
            </a:r>
          </a:p>
          <a:p>
            <a:pPr marL="548640" marR="0" lvl="0" indent="-4114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В 1642-46гг.союзники одержали ряд побед над австрийцами и испанцами и 24 октября 1648 г.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в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      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Мюнстере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был подписан  Вестфальский мир.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title"/>
          </p:nvPr>
        </p:nvSpPr>
        <p:spPr>
          <a:xfrm>
            <a:off x="357188" y="0"/>
            <a:ext cx="8229600" cy="582613"/>
          </a:xfrm>
          <a:solidFill>
            <a:srgbClr val="002060"/>
          </a:solidFill>
          <a:ln w="76200">
            <a:solidFill>
              <a:srgbClr val="FFCC00"/>
            </a:solidFill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ru-RU" sz="3200">
                <a:solidFill>
                  <a:srgbClr val="FFCC00"/>
                </a:solidFill>
              </a:rPr>
              <a:t>2.Вестфальский мир.</a:t>
            </a:r>
          </a:p>
        </p:txBody>
      </p:sp>
      <p:pic>
        <p:nvPicPr>
          <p:cNvPr id="5" name="Picture 7" descr="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12000" contrast="24000"/>
          </a:blip>
          <a:srcRect/>
          <a:stretch>
            <a:fillRect/>
          </a:stretch>
        </p:blipFill>
        <p:spPr bwMode="auto">
          <a:xfrm>
            <a:off x="1500166" y="714356"/>
            <a:ext cx="6525185" cy="4857784"/>
          </a:xfrm>
          <a:prstGeom prst="rect">
            <a:avLst/>
          </a:prstGeom>
          <a:noFill/>
          <a:ln w="76200">
            <a:solidFill>
              <a:srgbClr val="FFCC00"/>
            </a:solidFill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0" y="5072074"/>
            <a:ext cx="9144000" cy="1785926"/>
          </a:xfrm>
          <a:prstGeom prst="rect">
            <a:avLst/>
          </a:prstGeom>
          <a:solidFill>
            <a:srgbClr val="002060"/>
          </a:solidFill>
          <a:ln w="76200">
            <a:solidFill>
              <a:srgbClr val="FFCC00"/>
            </a:solidFill>
          </a:ln>
        </p:spPr>
        <p:txBody>
          <a:bodyPr anchor="t" anchorCtr="0"/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Он заложил основы международных отношений в Европе. Католики и протестанты были уравнены в правах и был установлен принцип: «Чья власть-того и вера». Голландия и Швейцария признавались независимыми государствами. Произошел передел границ. 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229600" cy="439738"/>
          </a:xfrm>
          <a:solidFill>
            <a:srgbClr val="002060"/>
          </a:solidFill>
          <a:ln w="76200">
            <a:solidFill>
              <a:srgbClr val="FFCC00"/>
            </a:solidFill>
          </a:ln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ru-RU" sz="3200">
                <a:solidFill>
                  <a:srgbClr val="FFCC00"/>
                </a:solidFill>
              </a:rPr>
              <a:t>3.Франция и Швеция после войны.</a:t>
            </a:r>
          </a:p>
        </p:txBody>
      </p:sp>
      <p:pic>
        <p:nvPicPr>
          <p:cNvPr id="5" name="Picture 11" descr="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6000" contrast="12000"/>
          </a:blip>
          <a:srcRect/>
          <a:stretch>
            <a:fillRect/>
          </a:stretch>
        </p:blipFill>
        <p:spPr bwMode="auto">
          <a:xfrm>
            <a:off x="116446" y="857232"/>
            <a:ext cx="4133830" cy="5072098"/>
          </a:xfrm>
          <a:prstGeom prst="rect">
            <a:avLst/>
          </a:prstGeom>
          <a:noFill/>
          <a:ln w="76200">
            <a:solidFill>
              <a:srgbClr val="FFCC00"/>
            </a:solidFill>
            <a:miter lim="800000"/>
            <a:headEnd/>
            <a:tailEnd/>
          </a:ln>
        </p:spPr>
      </p:pic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762000" y="5918200"/>
            <a:ext cx="3133725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rgbClr val="FFFFFF"/>
                </a:solidFill>
              </a:rPr>
              <a:t>Людовик </a:t>
            </a:r>
            <a:r>
              <a:rPr lang="en-US" sz="2400" b="1" dirty="0">
                <a:solidFill>
                  <a:srgbClr val="FFFFFF"/>
                </a:solidFill>
              </a:rPr>
              <a:t>XIV</a:t>
            </a:r>
            <a:endParaRPr lang="ru-RU" sz="2400" b="1" dirty="0">
              <a:solidFill>
                <a:srgbClr val="FFFFFF"/>
              </a:solidFill>
            </a:endParaRPr>
          </a:p>
          <a:p>
            <a:pPr algn="ctr"/>
            <a:r>
              <a:rPr lang="ru-RU" sz="2400" b="1" dirty="0">
                <a:solidFill>
                  <a:srgbClr val="FFFFFF"/>
                </a:solidFill>
              </a:rPr>
              <a:t>осматривает Версаль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214810" y="500043"/>
            <a:ext cx="4929190" cy="6357958"/>
          </a:xfrm>
          <a:prstGeom prst="rect">
            <a:avLst/>
          </a:prstGeom>
          <a:solidFill>
            <a:srgbClr val="002060"/>
          </a:solidFill>
          <a:ln w="76200">
            <a:solidFill>
              <a:srgbClr val="FFCC00"/>
            </a:solidFill>
          </a:ln>
        </p:spPr>
        <p:txBody>
          <a:bodyPr anchor="t" anchorCtr="0"/>
          <a:lstStyle/>
          <a:p>
            <a:pPr marL="548640" marR="0" lvl="0" indent="-4114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По окончании войны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самыми могущественными государствами стали Швеция и Франция. Французскому королю подражали все европейские монархи. Версаль стал образцом дворцово-паркового зодчества.</a:t>
            </a:r>
          </a:p>
          <a:p>
            <a:pPr marL="548640" marR="0" lvl="0" indent="-4114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Франция постоянно участвовала в войнах, но они истощили ее. В войне за испанское наследство, австрийцы дошли до Версаля и Людовика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XIV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спасло чудо.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229600" cy="582613"/>
          </a:xfrm>
          <a:solidFill>
            <a:srgbClr val="002060"/>
          </a:solidFill>
          <a:ln w="76200">
            <a:solidFill>
              <a:srgbClr val="FFCC00"/>
            </a:solidFill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ru-RU" sz="3200">
                <a:solidFill>
                  <a:srgbClr val="FFCC00"/>
                </a:solidFill>
              </a:rPr>
              <a:t>3.Франция и Швеция после войны.</a:t>
            </a:r>
          </a:p>
        </p:txBody>
      </p:sp>
      <p:pic>
        <p:nvPicPr>
          <p:cNvPr id="5" name="Picture 5" descr="2"/>
          <p:cNvPicPr>
            <a:picLocks noChangeAspect="1" noChangeArrowheads="1"/>
          </p:cNvPicPr>
          <p:nvPr/>
        </p:nvPicPr>
        <p:blipFill>
          <a:blip r:embed="rId2">
            <a:lum contrast="24000"/>
          </a:blip>
          <a:srcRect/>
          <a:stretch>
            <a:fillRect/>
          </a:stretch>
        </p:blipFill>
        <p:spPr bwMode="auto">
          <a:xfrm>
            <a:off x="142844" y="642918"/>
            <a:ext cx="3857620" cy="5184775"/>
          </a:xfrm>
          <a:prstGeom prst="rect">
            <a:avLst/>
          </a:prstGeom>
          <a:noFill/>
          <a:ln w="76200">
            <a:solidFill>
              <a:srgbClr val="FFCC00"/>
            </a:solidFill>
            <a:miter lim="800000"/>
            <a:headEnd/>
            <a:tailEnd/>
          </a:ln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6035675"/>
            <a:ext cx="4071934" cy="7078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FFFF"/>
                </a:solidFill>
              </a:rPr>
              <a:t>Густав Адольф</a:t>
            </a:r>
            <a:r>
              <a:rPr lang="en-US" sz="2000" b="1" dirty="0">
                <a:solidFill>
                  <a:srgbClr val="FFFFFF"/>
                </a:solidFill>
              </a:rPr>
              <a:t> II</a:t>
            </a:r>
            <a:r>
              <a:rPr lang="ru-RU" sz="2000" b="1" dirty="0">
                <a:solidFill>
                  <a:srgbClr val="FFFFFF"/>
                </a:solidFill>
              </a:rPr>
              <a:t> и Карл </a:t>
            </a:r>
            <a:r>
              <a:rPr lang="en-US" sz="2000" b="1" dirty="0">
                <a:solidFill>
                  <a:srgbClr val="FFFFFF"/>
                </a:solidFill>
              </a:rPr>
              <a:t>XII</a:t>
            </a:r>
            <a:r>
              <a:rPr lang="ru-RU" sz="2000" b="1" dirty="0">
                <a:solidFill>
                  <a:srgbClr val="FFFFFF"/>
                </a:solidFill>
              </a:rPr>
              <a:t>.</a:t>
            </a:r>
          </a:p>
          <a:p>
            <a:pPr algn="ctr"/>
            <a:r>
              <a:rPr lang="ru-RU" sz="2000" b="1" dirty="0">
                <a:solidFill>
                  <a:srgbClr val="FFFFFF"/>
                </a:solidFill>
              </a:rPr>
              <a:t>Мощь Швеции.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071934" y="620713"/>
            <a:ext cx="5072066" cy="6156325"/>
          </a:xfrm>
          <a:prstGeom prst="rect">
            <a:avLst/>
          </a:prstGeom>
          <a:solidFill>
            <a:srgbClr val="002060"/>
          </a:solidFill>
          <a:ln w="76200">
            <a:solidFill>
              <a:srgbClr val="FFCC00"/>
            </a:solidFill>
          </a:ln>
        </p:spPr>
        <p:txBody>
          <a:bodyPr anchor="t" anchorCtr="0"/>
          <a:lstStyle/>
          <a:p>
            <a:pPr marL="548640" marR="0" lvl="0" indent="-4114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Поражение в войне означало окончание французской гегемонии в Европе.</a:t>
            </a:r>
          </a:p>
          <a:p>
            <a:pPr marL="548640" marR="0" lvl="0" indent="-4114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Швеция во 2-й пол.17 в. контролировала Балтийский бассейн. Ее союзниками выступали Франция и Турция.</a:t>
            </a:r>
          </a:p>
          <a:p>
            <a:pPr marL="548640" marR="0" lvl="0" indent="-4114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В к. 17 в. Возник Северный союз - Россия, Дания, Польша, Саксония. В ходе Северной войны(1700-21)</a:t>
            </a:r>
          </a:p>
          <a:p>
            <a:pPr marL="548640" marR="0" lvl="0" indent="-4114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Швеция потерпела поражение, лишилась части своих владений на Балтике и утратила свое влияние на европейские дела.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>
          <a:xfrm>
            <a:off x="500063" y="0"/>
            <a:ext cx="8229600" cy="511175"/>
          </a:xfrm>
          <a:solidFill>
            <a:srgbClr val="002060"/>
          </a:solidFill>
          <a:ln w="76200">
            <a:solidFill>
              <a:srgbClr val="FFCC00"/>
            </a:solidFill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ru-RU" sz="3200">
                <a:solidFill>
                  <a:srgbClr val="FFCC00"/>
                </a:solidFill>
              </a:rPr>
              <a:t>4.Крупнейшие войны 18 в.в Европе.</a:t>
            </a:r>
          </a:p>
        </p:txBody>
      </p:sp>
      <p:pic>
        <p:nvPicPr>
          <p:cNvPr id="5" name="Picture 4" descr="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12000" contrast="36000"/>
          </a:blip>
          <a:srcRect/>
          <a:stretch>
            <a:fillRect/>
          </a:stretch>
        </p:blipFill>
        <p:spPr bwMode="auto">
          <a:xfrm>
            <a:off x="214282" y="642918"/>
            <a:ext cx="3429024" cy="5218080"/>
          </a:xfrm>
          <a:prstGeom prst="rect">
            <a:avLst/>
          </a:prstGeom>
          <a:noFill/>
          <a:ln w="76200">
            <a:solidFill>
              <a:srgbClr val="FFCC00"/>
            </a:solidFill>
            <a:miter lim="800000"/>
            <a:headEnd/>
            <a:tailEnd/>
          </a:ln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14348" y="6035675"/>
            <a:ext cx="254635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rgbClr val="FFFFFF"/>
                </a:solidFill>
              </a:rPr>
              <a:t>Фридрих</a:t>
            </a:r>
            <a:r>
              <a:rPr lang="en-US" sz="2400" b="1" dirty="0">
                <a:solidFill>
                  <a:srgbClr val="FFFFFF"/>
                </a:solidFill>
              </a:rPr>
              <a:t> II–</a:t>
            </a:r>
            <a:endParaRPr lang="ru-RU" sz="2400" b="1" dirty="0">
              <a:solidFill>
                <a:srgbClr val="FFFFFF"/>
              </a:solidFill>
            </a:endParaRPr>
          </a:p>
          <a:p>
            <a:pPr algn="ctr"/>
            <a:r>
              <a:rPr lang="ru-RU" sz="2400" b="1" dirty="0">
                <a:solidFill>
                  <a:srgbClr val="FFFFFF"/>
                </a:solidFill>
              </a:rPr>
              <a:t>Король Пруссии.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714744" y="571480"/>
            <a:ext cx="5429256" cy="6143668"/>
          </a:xfrm>
          <a:prstGeom prst="rect">
            <a:avLst/>
          </a:prstGeom>
          <a:solidFill>
            <a:srgbClr val="002060"/>
          </a:solidFill>
          <a:ln w="76200">
            <a:solidFill>
              <a:srgbClr val="FFCC00"/>
            </a:solidFill>
          </a:ln>
        </p:spPr>
        <p:txBody>
          <a:bodyPr anchor="t" anchorCtr="0"/>
          <a:lstStyle/>
          <a:p>
            <a:pPr marL="548640" marR="0" lvl="0" indent="-4114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Международные отношения в 18в. были очень запутанны и противоречивы. Пруссия, возглавляемая Фридрихом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II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Великим начала захватнические войны. В ходе борьбы за австрийское наследство Фридрих захватил Силезию и стремился подчинить Саксонию, Чехию, часть Польши. Он полагал что ослабшая Франция не станет мешать.</a:t>
            </a:r>
          </a:p>
          <a:p>
            <a:pPr marL="548640" marR="0" lvl="0" indent="-4114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Англия в этот период стала могущественной морской державой. 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765</TotalTime>
  <Words>681</Words>
  <Application>Microsoft Office PowerPoint</Application>
  <PresentationFormat>Экран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Международные отношения в XVI – XVIII вв.</vt:lpstr>
      <vt:lpstr>Причины международных конфликтов</vt:lpstr>
      <vt:lpstr>1.Тридцатилетняя война.</vt:lpstr>
      <vt:lpstr>1.Тридцатилетняя война.</vt:lpstr>
      <vt:lpstr>1.Тридцатилетняя война.</vt:lpstr>
      <vt:lpstr>2.Вестфальский мир.</vt:lpstr>
      <vt:lpstr>3.Франция и Швеция после войны.</vt:lpstr>
      <vt:lpstr>3.Франция и Швеция после войны.</vt:lpstr>
      <vt:lpstr>4.Крупнейшие войны 18 в.в Европе.</vt:lpstr>
      <vt:lpstr>4.Крупнейшие войны 18 в.в Европе.</vt:lpstr>
      <vt:lpstr>5.Разделы Польши.</vt:lpstr>
      <vt:lpstr>Запомни </vt:lpstr>
    </vt:vector>
  </TitlesOfParts>
  <Company>МОУ СОШ №6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Международные отношения в XVI – XVIII вв.</dc:title>
  <dc:creator>хозяин</dc:creator>
  <cp:lastModifiedBy>1</cp:lastModifiedBy>
  <cp:revision>68</cp:revision>
  <dcterms:created xsi:type="dcterms:W3CDTF">2011-04-20T05:21:21Z</dcterms:created>
  <dcterms:modified xsi:type="dcterms:W3CDTF">2014-11-24T18:17:58Z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509815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