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281" r:id="rId4"/>
    <p:sldId id="282" r:id="rId5"/>
    <p:sldId id="257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0" r:id="rId18"/>
    <p:sldId id="271" r:id="rId19"/>
    <p:sldId id="272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A36A86-712E-4254-B843-9D30BF7BF714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CAB070-456B-4ABE-9E73-100842D74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vdokimov.com.ua/img/3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megadoski.ru/s_images/1247399367390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uainfo.com/photos/big/185317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as.baikal.tv/news/nimg/2004_05_14/big/V%20-%20Posevnaya074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vc-vagon.ru/images/models/21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rnns.ru/uploads/posts/2009-12/thumbs/1261459238_explosion6579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-crimea.info/pictures/h_X43ZmtlxaBgYVWFhecErGyj9IUk8bC0T_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apteka101.com/img/products/Liquid%20ammonia%20%2040ml_s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500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Аммиак: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состав, строение, свойства, применение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5486416" cy="3138494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аммиа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3057521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5643578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Лукуша</a:t>
            </a:r>
            <a:r>
              <a:rPr lang="ru-RU" dirty="0" smtClean="0"/>
              <a:t> Елена Фёдоровна, учитель химии МБОУ «Морская средняя школа» городского округа Судак, Республики Крым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Промышленный способ получения аммиака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основан на прямом взаимодействии водорода и азота: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N2(г) + 3H2(г) ↔ 2NH3(г) + 45,9 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кДж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катализатор – пористое железо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температура – 450 – 500 ˚С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давление – 25 – 30 МПа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так называемый процесс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Габера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(немецкий физик, разработал физико-химические основы метода).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>
                <a:latin typeface="Times New Roman" pitchFamily="18" charset="0"/>
                <a:cs typeface="Times New Roman" pitchFamily="18" charset="0"/>
              </a:rPr>
              <a:t>Химические свойства аммиака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Для аммиака характерны реакции: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1) с изменением степени окисления атома азота (реакции окисления);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2) без изменения степени окисления атома азота (присоединение).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 изменением степени окисления атома азота (реакции окисления)</a:t>
            </a:r>
          </a:p>
          <a:p>
            <a:pPr algn="ctr"/>
            <a:r>
              <a:rPr lang="en-US" sz="5400" b="1" dirty="0" smtClean="0"/>
              <a:t>N</a:t>
            </a:r>
            <a:r>
              <a:rPr lang="en-US" sz="5400" b="1" baseline="30000" dirty="0" smtClean="0"/>
              <a:t>-3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 → </a:t>
            </a:r>
            <a:r>
              <a:rPr lang="en-US" sz="5400" b="1" dirty="0" smtClean="0"/>
              <a:t>N</a:t>
            </a:r>
            <a:r>
              <a:rPr lang="en-US" sz="5400" b="1" baseline="30000" dirty="0"/>
              <a:t>0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5400" b="1" dirty="0" smtClean="0"/>
              <a:t> N</a:t>
            </a:r>
            <a:r>
              <a:rPr lang="en-US" sz="5400" b="1" baseline="30000" dirty="0" smtClean="0"/>
              <a:t>+2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NH3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сильный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восстановитель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0070C0"/>
                </a:solidFill>
              </a:rPr>
              <a:t>с кислородом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Горение   аммиака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  нагревании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+ 3O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→ 2N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+ 6H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Каталитическое окисление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амииака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(катализатор 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температура)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+ 5O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→ 4NO + 6H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3" name="Picture 17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29586" y="4643446"/>
            <a:ext cx="121441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9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оксидами металлов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+3CuO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=3Cu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+ N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+3H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сильными </a:t>
            </a:r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окислителями</a:t>
            </a: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 + 3Cl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 = N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 + 6HCl 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при нагревании)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без изменения степени окисления атома азота (присоединение -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иона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аммония</a:t>
            </a:r>
            <a:r>
              <a:rPr lang="en-US" sz="4800" b="1" dirty="0" smtClean="0"/>
              <a:t> NH</a:t>
            </a:r>
            <a:r>
              <a:rPr lang="en-US" sz="4800" b="1" baseline="-25000" dirty="0" smtClean="0"/>
              <a:t>4</a:t>
            </a:r>
            <a:r>
              <a:rPr lang="en-US" sz="4800" b="1" baseline="30000" dirty="0" smtClean="0"/>
              <a:t>+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донорно-акцепторному механизму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кислотами</a:t>
            </a:r>
            <a:endParaRPr lang="ru-RU" sz="4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800" b="1" dirty="0" err="1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   →  NH</a:t>
            </a:r>
            <a:r>
              <a:rPr lang="ru-RU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ru-RU" sz="4800" b="1" dirty="0">
              <a:solidFill>
                <a:srgbClr val="0B0B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428868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de-DE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 +H</a:t>
            </a:r>
            <a:r>
              <a:rPr lang="de-DE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   →  (NH</a:t>
            </a:r>
            <a:r>
              <a:rPr lang="de-DE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48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de-DE" sz="4000" b="1" dirty="0" smtClean="0">
                <a:solidFill>
                  <a:srgbClr val="0B0B0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B0B0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водой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54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 + H</a:t>
            </a:r>
            <a:r>
              <a:rPr lang="en-US" sz="5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O = NH</a:t>
            </a:r>
            <a:r>
              <a:rPr lang="en-US" sz="5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OH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28836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добавлении фенолфталеина‑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раствор становится малиновым, так как при растворении аммиака частично образуется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аммония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NH</a:t>
            </a:r>
            <a:r>
              <a:rPr lang="ru-RU" sz="3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OH.</a:t>
            </a:r>
          </a:p>
        </p:txBody>
      </p:sp>
      <p:pic>
        <p:nvPicPr>
          <p:cNvPr id="5" name="Picture 19" descr="article_1364_0a0956c7ad6c53cea0c51724f2738eb21309678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572008"/>
            <a:ext cx="1938818" cy="350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4285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latin typeface="Times New Roman" pitchFamily="18" charset="0"/>
                <a:cs typeface="Times New Roman" pitchFamily="18" charset="0"/>
              </a:rPr>
              <a:t>Применение  аммиака</a:t>
            </a:r>
            <a:endParaRPr lang="ru-RU" sz="4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Производство пластмасс и 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волокон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 В составе моющих средств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Картинка 14 из 99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857232"/>
            <a:ext cx="28448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Картинка 35 из 245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12935" b="8415"/>
          <a:stretch>
            <a:fillRect/>
          </a:stretch>
        </p:blipFill>
        <p:spPr bwMode="auto">
          <a:xfrm>
            <a:off x="3857620" y="4286256"/>
            <a:ext cx="28082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50112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Аммиак может быть  обязан своим названием оазису бога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Аммона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Северной Африке, находящемуся на перекрестке  караванных путей.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очень жарком климате мочевина (NH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CO, разлагается особенно быстро.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Одним из основных продуктов разложения и является аммиак. </a:t>
            </a:r>
          </a:p>
          <a:p>
            <a:pPr algn="just">
              <a:lnSpc>
                <a:spcPct val="90000"/>
              </a:lnSpc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Amon_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00438"/>
            <a:ext cx="2076470" cy="56673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392906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Оазис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Аммон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Северной Африке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Производство азотных удобрений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Картинка 8 из 4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8384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342900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В сельском хозяйстве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Картинка 3 из 28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00438"/>
            <a:ext cx="29511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 Производство азотной кислоты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Картинка 162 из 2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04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342900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Получение взрывчатых веществ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Картинка 40 из 16269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000504"/>
            <a:ext cx="28924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7. В медицине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5" descr="Картинка 4 из 1182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336709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Картинка 82 из 8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9" y="1643049"/>
            <a:ext cx="1169972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 объемам производства аммиак занимает одно из первых мест; ежегодно во всем мире получают около 100 миллионов тонн этого соединения. Аммиак выпускается в жидком виде или в виде водного раствора – аммиачной воды, которая обычно содержит 25% NH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Пары нашатырного спирта способны изменять окраску цветов. Например, 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лепестки становятся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зелеными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ярко красные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— черными.</a:t>
            </a:r>
          </a:p>
          <a:p>
            <a:pPr>
              <a:lnSpc>
                <a:spcPct val="80000"/>
              </a:lnSpc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Облака Юпитера состоят из аммиака.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некоторым другим сведениям, аммиак мог получить современное  название от древнеегипетского слова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амониан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Так называли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всех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верующих людей, поклоняющихся богу Амону. 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 во время своих ритуальных обрядов нюхали NH</a:t>
            </a:r>
            <a:r>
              <a:rPr lang="ru-RU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Cl, который при нагревании издаёт запах аммиака.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5206" y="3857628"/>
            <a:ext cx="1501792" cy="5429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75" y="4714884"/>
            <a:ext cx="242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Бог </a:t>
            </a:r>
            <a:r>
              <a:rPr lang="ru-RU" dirty="0" err="1" smtClean="0"/>
              <a:t>Аммон</a:t>
            </a:r>
            <a:r>
              <a:rPr lang="ru-RU" dirty="0" smtClean="0"/>
              <a:t> в образе барана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Сокращенное название «аммиак» которым мы всегда пользуемся, ввел в обиход в 1801 году русский ученый - химик, академик 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Яков Дмитриевич Захаров, который впервые разработал также и систему русской химической номенклатуры. </a:t>
            </a:r>
          </a:p>
        </p:txBody>
      </p:sp>
      <p:pic>
        <p:nvPicPr>
          <p:cNvPr id="3" name="Picture 22" descr="zaharov_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488" y="2786058"/>
            <a:ext cx="2773362" cy="3841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6446" y="5357826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1781-1852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  <a:r>
              <a:rPr lang="ru-RU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dirty="0"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u="sng" dirty="0" smtClean="0">
                <a:latin typeface="Times New Roman" pitchFamily="18" charset="0"/>
                <a:cs typeface="Times New Roman" pitchFamily="18" charset="0"/>
              </a:rPr>
              <a:t>Строение молекулы</a:t>
            </a:r>
            <a:endParaRPr lang="ru-RU" sz="6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Admin\Desktop\аммиа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643314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52400" y="115888"/>
            <a:ext cx="1789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/>
              <a:t>NH</a:t>
            </a:r>
            <a:r>
              <a:rPr lang="en-US" sz="6600" baseline="-25000" dirty="0"/>
              <a:t>3</a:t>
            </a:r>
            <a:endParaRPr lang="ru-RU" sz="6600" baseline="-25000" dirty="0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987675" y="2708275"/>
            <a:ext cx="696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N</a:t>
            </a:r>
            <a:endParaRPr lang="ru-RU" sz="5400" dirty="0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3276600" y="3500438"/>
            <a:ext cx="71438" cy="71437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7308850" y="36449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3276600" y="27813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7308850" y="2636838"/>
            <a:ext cx="71438" cy="71437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>
            <a:off x="3635375" y="3141663"/>
            <a:ext cx="71438" cy="71437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7667625" y="3213100"/>
            <a:ext cx="71438" cy="71438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836613" y="2055813"/>
            <a:ext cx="431800" cy="431800"/>
          </a:xfrm>
          <a:prstGeom prst="rect">
            <a:avLst/>
          </a:prstGeom>
          <a:solidFill>
            <a:srgbClr val="CCECFF"/>
          </a:soli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1484313" y="2055813"/>
            <a:ext cx="431800" cy="431800"/>
          </a:xfrm>
          <a:prstGeom prst="rect">
            <a:avLst/>
          </a:prstGeom>
          <a:solidFill>
            <a:srgbClr val="D9DEEF"/>
          </a:soli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2925763" y="2055813"/>
            <a:ext cx="431800" cy="431800"/>
          </a:xfrm>
          <a:prstGeom prst="rect">
            <a:avLst/>
          </a:prstGeom>
          <a:solidFill>
            <a:srgbClr val="D9DEEF"/>
          </a:soli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2060575" y="2055813"/>
            <a:ext cx="431800" cy="431800"/>
          </a:xfrm>
          <a:prstGeom prst="rect">
            <a:avLst/>
          </a:prstGeom>
          <a:solidFill>
            <a:srgbClr val="D9DEEF"/>
          </a:soli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2493963" y="2055813"/>
            <a:ext cx="431800" cy="431800"/>
          </a:xfrm>
          <a:prstGeom prst="rect">
            <a:avLst/>
          </a:prstGeom>
          <a:solidFill>
            <a:srgbClr val="D9DEEF"/>
          </a:soli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V="1">
            <a:off x="981075" y="2128838"/>
            <a:ext cx="0" cy="2873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1628775" y="2128838"/>
            <a:ext cx="0" cy="2873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1125538" y="2128838"/>
            <a:ext cx="0" cy="2873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3141663" y="2128838"/>
            <a:ext cx="0" cy="2873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2709863" y="2128838"/>
            <a:ext cx="0" cy="2873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2276475" y="2128838"/>
            <a:ext cx="0" cy="2873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1773238" y="2128838"/>
            <a:ext cx="0" cy="2873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765175" y="1624013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  <a:r>
              <a:rPr lang="en-US" sz="2400" i="1"/>
              <a:t>s</a:t>
            </a:r>
            <a:r>
              <a:rPr lang="en-US" sz="2400" baseline="30000"/>
              <a:t>2</a:t>
            </a:r>
            <a:endParaRPr lang="ru-RU" sz="2400" baseline="30000"/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1412875" y="1624013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</a:t>
            </a:r>
            <a:r>
              <a:rPr lang="en-US" sz="2400" i="1"/>
              <a:t>s</a:t>
            </a:r>
            <a:r>
              <a:rPr lang="en-US" sz="2400" baseline="30000"/>
              <a:t>2</a:t>
            </a:r>
            <a:endParaRPr lang="ru-RU" sz="2400" baseline="30000"/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349500" y="1624013"/>
            <a:ext cx="63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</a:t>
            </a:r>
            <a:r>
              <a:rPr lang="en-US" sz="2400" i="1"/>
              <a:t>p</a:t>
            </a:r>
            <a:r>
              <a:rPr lang="en-US" sz="2400" baseline="30000"/>
              <a:t>3</a:t>
            </a:r>
            <a:endParaRPr lang="ru-RU" sz="2400" baseline="30000"/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3995738" y="2924175"/>
            <a:ext cx="39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+</a:t>
            </a:r>
            <a:endParaRPr lang="ru-RU" sz="2800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5867400" y="3141663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6948488" y="1773238"/>
            <a:ext cx="67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33CC"/>
                </a:solidFill>
              </a:rPr>
              <a:t>H</a:t>
            </a:r>
            <a:endParaRPr lang="ru-RU" sz="5400" dirty="0">
              <a:solidFill>
                <a:srgbClr val="0033CC"/>
              </a:solidFill>
            </a:endParaRP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6948488" y="2708275"/>
            <a:ext cx="67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/>
              <a:t>N</a:t>
            </a:r>
            <a:endParaRPr lang="ru-RU" sz="5400" dirty="0"/>
          </a:p>
        </p:txBody>
      </p:sp>
      <p:sp>
        <p:nvSpPr>
          <p:cNvPr id="44081" name="Oval 49"/>
          <p:cNvSpPr>
            <a:spLocks noChangeArrowheads="1"/>
          </p:cNvSpPr>
          <p:nvPr/>
        </p:nvSpPr>
        <p:spPr bwMode="auto">
          <a:xfrm>
            <a:off x="2916238" y="3068638"/>
            <a:ext cx="71437" cy="71437"/>
          </a:xfrm>
          <a:prstGeom prst="ellipse">
            <a:avLst/>
          </a:prstGeom>
          <a:gradFill rotWithShape="1">
            <a:gsLst>
              <a:gs pos="0">
                <a:srgbClr val="472F18"/>
              </a:gs>
              <a:gs pos="5000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2" name="Oval 50"/>
          <p:cNvSpPr>
            <a:spLocks noChangeArrowheads="1"/>
          </p:cNvSpPr>
          <p:nvPr/>
        </p:nvSpPr>
        <p:spPr bwMode="auto">
          <a:xfrm>
            <a:off x="2916238" y="3213100"/>
            <a:ext cx="71437" cy="71438"/>
          </a:xfrm>
          <a:prstGeom prst="ellipse">
            <a:avLst/>
          </a:prstGeom>
          <a:gradFill rotWithShape="1">
            <a:gsLst>
              <a:gs pos="0">
                <a:srgbClr val="472F18"/>
              </a:gs>
              <a:gs pos="5000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3" name="Oval 51"/>
          <p:cNvSpPr>
            <a:spLocks noChangeArrowheads="1"/>
          </p:cNvSpPr>
          <p:nvPr/>
        </p:nvSpPr>
        <p:spPr bwMode="auto">
          <a:xfrm>
            <a:off x="7164388" y="3644900"/>
            <a:ext cx="71437" cy="714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6" name="Oval 54"/>
          <p:cNvSpPr>
            <a:spLocks noChangeArrowheads="1"/>
          </p:cNvSpPr>
          <p:nvPr/>
        </p:nvSpPr>
        <p:spPr bwMode="auto">
          <a:xfrm>
            <a:off x="5580063" y="3141663"/>
            <a:ext cx="71437" cy="714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7" name="Oval 55"/>
          <p:cNvSpPr>
            <a:spLocks noChangeArrowheads="1"/>
          </p:cNvSpPr>
          <p:nvPr/>
        </p:nvSpPr>
        <p:spPr bwMode="auto">
          <a:xfrm>
            <a:off x="7164388" y="2636838"/>
            <a:ext cx="71437" cy="714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0" name="Oval 58"/>
          <p:cNvSpPr>
            <a:spLocks noChangeArrowheads="1"/>
          </p:cNvSpPr>
          <p:nvPr/>
        </p:nvSpPr>
        <p:spPr bwMode="auto">
          <a:xfrm>
            <a:off x="7667625" y="3068638"/>
            <a:ext cx="71438" cy="714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1" name="Oval 59"/>
          <p:cNvSpPr>
            <a:spLocks noChangeArrowheads="1"/>
          </p:cNvSpPr>
          <p:nvPr/>
        </p:nvSpPr>
        <p:spPr bwMode="auto">
          <a:xfrm>
            <a:off x="6588125" y="2565400"/>
            <a:ext cx="1223963" cy="1201738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2" name="Oval 60"/>
          <p:cNvSpPr>
            <a:spLocks noChangeArrowheads="1"/>
          </p:cNvSpPr>
          <p:nvPr/>
        </p:nvSpPr>
        <p:spPr bwMode="auto">
          <a:xfrm>
            <a:off x="6659563" y="1628775"/>
            <a:ext cx="1225550" cy="1203325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3" name="Text Box 61"/>
          <p:cNvSpPr txBox="1">
            <a:spLocks noChangeArrowheads="1"/>
          </p:cNvSpPr>
          <p:nvPr/>
        </p:nvSpPr>
        <p:spPr bwMode="auto">
          <a:xfrm>
            <a:off x="6948488" y="3644900"/>
            <a:ext cx="67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33CC"/>
                </a:solidFill>
              </a:rPr>
              <a:t>H</a:t>
            </a:r>
            <a:endParaRPr lang="ru-RU" sz="5400">
              <a:solidFill>
                <a:srgbClr val="0033CC"/>
              </a:solidFill>
            </a:endParaRP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7740650" y="2708275"/>
            <a:ext cx="67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33CC"/>
                </a:solidFill>
              </a:rPr>
              <a:t>H</a:t>
            </a:r>
            <a:endParaRPr lang="ru-RU" sz="5400">
              <a:solidFill>
                <a:srgbClr val="0033CC"/>
              </a:solidFill>
            </a:endParaRPr>
          </a:p>
        </p:txBody>
      </p:sp>
      <p:sp>
        <p:nvSpPr>
          <p:cNvPr id="44095" name="Text Box 63"/>
          <p:cNvSpPr txBox="1">
            <a:spLocks noChangeArrowheads="1"/>
          </p:cNvSpPr>
          <p:nvPr/>
        </p:nvSpPr>
        <p:spPr bwMode="auto">
          <a:xfrm>
            <a:off x="4572000" y="2708275"/>
            <a:ext cx="1130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3H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4102" name="Oval 70"/>
          <p:cNvSpPr>
            <a:spLocks noChangeArrowheads="1"/>
          </p:cNvSpPr>
          <p:nvPr/>
        </p:nvSpPr>
        <p:spPr bwMode="auto">
          <a:xfrm>
            <a:off x="6659563" y="3500438"/>
            <a:ext cx="1225550" cy="1152525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3" name="Oval 71"/>
          <p:cNvSpPr>
            <a:spLocks noChangeArrowheads="1"/>
          </p:cNvSpPr>
          <p:nvPr/>
        </p:nvSpPr>
        <p:spPr bwMode="auto">
          <a:xfrm>
            <a:off x="7524750" y="2565400"/>
            <a:ext cx="1223963" cy="1150938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6" name="Rectangle 74"/>
          <p:cNvSpPr>
            <a:spLocks noChangeArrowheads="1"/>
          </p:cNvSpPr>
          <p:nvPr/>
        </p:nvSpPr>
        <p:spPr bwMode="auto">
          <a:xfrm>
            <a:off x="836613" y="3063875"/>
            <a:ext cx="431800" cy="431800"/>
          </a:xfrm>
          <a:prstGeom prst="rect">
            <a:avLst/>
          </a:prstGeom>
          <a:solidFill>
            <a:srgbClr val="FFFF99"/>
          </a:solidFill>
          <a:ln w="190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 flipV="1">
            <a:off x="1052513" y="3136900"/>
            <a:ext cx="0" cy="28733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108" name="Text Box 76"/>
          <p:cNvSpPr txBox="1">
            <a:spLocks noChangeArrowheads="1"/>
          </p:cNvSpPr>
          <p:nvPr/>
        </p:nvSpPr>
        <p:spPr bwMode="auto">
          <a:xfrm>
            <a:off x="225425" y="2992438"/>
            <a:ext cx="486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4109" name="Text Box 77"/>
          <p:cNvSpPr txBox="1">
            <a:spLocks noChangeArrowheads="1"/>
          </p:cNvSpPr>
          <p:nvPr/>
        </p:nvSpPr>
        <p:spPr bwMode="auto">
          <a:xfrm>
            <a:off x="225425" y="1912938"/>
            <a:ext cx="487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N</a:t>
            </a:r>
            <a:endParaRPr lang="ru-RU" sz="3200" b="1" dirty="0"/>
          </a:p>
        </p:txBody>
      </p:sp>
      <p:sp>
        <p:nvSpPr>
          <p:cNvPr id="44110" name="Text Box 78"/>
          <p:cNvSpPr txBox="1">
            <a:spLocks noChangeArrowheads="1"/>
          </p:cNvSpPr>
          <p:nvPr/>
        </p:nvSpPr>
        <p:spPr bwMode="auto">
          <a:xfrm>
            <a:off x="765175" y="2632075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  <a:r>
              <a:rPr lang="en-US" sz="2400" i="1"/>
              <a:t>s</a:t>
            </a:r>
            <a:r>
              <a:rPr lang="en-US" sz="2400" baseline="30000"/>
              <a:t>1</a:t>
            </a:r>
            <a:endParaRPr lang="ru-RU" sz="2400" baseline="30000"/>
          </a:p>
        </p:txBody>
      </p:sp>
      <p:sp>
        <p:nvSpPr>
          <p:cNvPr id="44123" name="Text Box 91"/>
          <p:cNvSpPr txBox="1">
            <a:spLocks noChangeArrowheads="1"/>
          </p:cNvSpPr>
          <p:nvPr/>
        </p:nvSpPr>
        <p:spPr bwMode="auto">
          <a:xfrm>
            <a:off x="7451725" y="184467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+</a:t>
            </a:r>
            <a:r>
              <a:rPr lang="el-GR">
                <a:solidFill>
                  <a:srgbClr val="CC3300"/>
                </a:solidFill>
                <a:cs typeface="Arial" charset="0"/>
              </a:rPr>
              <a:t>δ</a:t>
            </a:r>
          </a:p>
        </p:txBody>
      </p:sp>
      <p:sp>
        <p:nvSpPr>
          <p:cNvPr id="44124" name="Text Box 92"/>
          <p:cNvSpPr txBox="1">
            <a:spLocks noChangeArrowheads="1"/>
          </p:cNvSpPr>
          <p:nvPr/>
        </p:nvSpPr>
        <p:spPr bwMode="auto">
          <a:xfrm>
            <a:off x="7451725" y="3716338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+</a:t>
            </a:r>
            <a:r>
              <a:rPr lang="el-GR">
                <a:solidFill>
                  <a:srgbClr val="CC3300"/>
                </a:solidFill>
                <a:cs typeface="Arial" charset="0"/>
              </a:rPr>
              <a:t>δ</a:t>
            </a:r>
          </a:p>
        </p:txBody>
      </p:sp>
      <p:sp>
        <p:nvSpPr>
          <p:cNvPr id="44125" name="Text Box 93"/>
          <p:cNvSpPr txBox="1">
            <a:spLocks noChangeArrowheads="1"/>
          </p:cNvSpPr>
          <p:nvPr/>
        </p:nvSpPr>
        <p:spPr bwMode="auto">
          <a:xfrm>
            <a:off x="8243888" y="2781300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+</a:t>
            </a:r>
            <a:r>
              <a:rPr lang="el-GR">
                <a:solidFill>
                  <a:srgbClr val="CC3300"/>
                </a:solidFill>
                <a:cs typeface="Arial" charset="0"/>
              </a:rPr>
              <a:t>δ</a:t>
            </a:r>
          </a:p>
        </p:txBody>
      </p:sp>
      <p:sp>
        <p:nvSpPr>
          <p:cNvPr id="44126" name="Text Box 94"/>
          <p:cNvSpPr txBox="1">
            <a:spLocks noChangeArrowheads="1"/>
          </p:cNvSpPr>
          <p:nvPr/>
        </p:nvSpPr>
        <p:spPr bwMode="auto">
          <a:xfrm>
            <a:off x="6659563" y="27813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  <a:cs typeface="Arial" charset="0"/>
              </a:rPr>
              <a:t>–</a:t>
            </a:r>
            <a:r>
              <a:rPr lang="el-GR">
                <a:solidFill>
                  <a:srgbClr val="CC3300"/>
                </a:solidFill>
                <a:cs typeface="Arial" charset="0"/>
              </a:rPr>
              <a:t>δ</a:t>
            </a:r>
          </a:p>
        </p:txBody>
      </p:sp>
      <p:sp>
        <p:nvSpPr>
          <p:cNvPr id="44145" name="Oval 113"/>
          <p:cNvSpPr>
            <a:spLocks noChangeArrowheads="1"/>
          </p:cNvSpPr>
          <p:nvPr/>
        </p:nvSpPr>
        <p:spPr bwMode="auto">
          <a:xfrm>
            <a:off x="6948488" y="3213100"/>
            <a:ext cx="71437" cy="71438"/>
          </a:xfrm>
          <a:prstGeom prst="ellipse">
            <a:avLst/>
          </a:prstGeom>
          <a:gradFill rotWithShape="1">
            <a:gsLst>
              <a:gs pos="0">
                <a:srgbClr val="472F18"/>
              </a:gs>
              <a:gs pos="5000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46" name="Oval 114"/>
          <p:cNvSpPr>
            <a:spLocks noChangeArrowheads="1"/>
          </p:cNvSpPr>
          <p:nvPr/>
        </p:nvSpPr>
        <p:spPr bwMode="auto">
          <a:xfrm>
            <a:off x="6948488" y="3068638"/>
            <a:ext cx="71437" cy="71437"/>
          </a:xfrm>
          <a:prstGeom prst="ellipse">
            <a:avLst/>
          </a:prstGeom>
          <a:gradFill rotWithShape="1">
            <a:gsLst>
              <a:gs pos="0">
                <a:srgbClr val="472F18"/>
              </a:gs>
              <a:gs pos="50000">
                <a:srgbClr val="996633"/>
              </a:gs>
              <a:gs pos="100000">
                <a:srgbClr val="472F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63" name="Text Box 127"/>
          <p:cNvSpPr txBox="1">
            <a:spLocks noChangeArrowheads="1"/>
          </p:cNvSpPr>
          <p:nvPr/>
        </p:nvSpPr>
        <p:spPr bwMode="auto">
          <a:xfrm>
            <a:off x="2124075" y="908050"/>
            <a:ext cx="274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Химическая связь</a:t>
            </a:r>
          </a:p>
        </p:txBody>
      </p:sp>
      <p:sp>
        <p:nvSpPr>
          <p:cNvPr id="44160" name="Text Box 128"/>
          <p:cNvSpPr txBox="1">
            <a:spLocks noChangeArrowheads="1"/>
          </p:cNvSpPr>
          <p:nvPr/>
        </p:nvSpPr>
        <p:spPr bwMode="auto">
          <a:xfrm>
            <a:off x="5189538" y="908050"/>
            <a:ext cx="3954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A50021"/>
                </a:solidFill>
              </a:rPr>
              <a:t>ковалентная полярная</a:t>
            </a:r>
          </a:p>
        </p:txBody>
      </p:sp>
      <p:sp>
        <p:nvSpPr>
          <p:cNvPr id="44161" name="Text Box 129"/>
          <p:cNvSpPr txBox="1">
            <a:spLocks noChangeArrowheads="1"/>
          </p:cNvSpPr>
          <p:nvPr/>
        </p:nvSpPr>
        <p:spPr bwMode="auto">
          <a:xfrm>
            <a:off x="2051050" y="1268413"/>
            <a:ext cx="391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Кристаллическая решетка</a:t>
            </a:r>
          </a:p>
        </p:txBody>
      </p:sp>
      <p:sp>
        <p:nvSpPr>
          <p:cNvPr id="44162" name="Text Box 130"/>
          <p:cNvSpPr txBox="1">
            <a:spLocks noChangeArrowheads="1"/>
          </p:cNvSpPr>
          <p:nvPr/>
        </p:nvSpPr>
        <p:spPr bwMode="auto">
          <a:xfrm>
            <a:off x="6084888" y="1268413"/>
            <a:ext cx="255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A50021"/>
                </a:solidFill>
              </a:rPr>
              <a:t>молекулярная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4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0" grpId="0"/>
      <p:bldP spid="44048" grpId="0" animBg="1"/>
      <p:bldP spid="44050" grpId="0" animBg="1"/>
      <p:bldP spid="44052" grpId="0" animBg="1"/>
      <p:bldP spid="44055" grpId="0" animBg="1"/>
      <p:bldP spid="44057" grpId="0" animBg="1"/>
      <p:bldP spid="44058" grpId="0" animBg="1"/>
      <p:bldP spid="44059" grpId="0" animBg="1"/>
      <p:bldP spid="44060" grpId="0" animBg="1"/>
      <p:bldP spid="44061" grpId="0" animBg="1"/>
      <p:bldP spid="44062" grpId="0" animBg="1"/>
      <p:bldP spid="44063" grpId="0" animBg="1"/>
      <p:bldP spid="44064" grpId="0" animBg="1"/>
      <p:bldP spid="44065" grpId="0" animBg="1"/>
      <p:bldP spid="44067" grpId="0" animBg="1"/>
      <p:bldP spid="44068" grpId="0" animBg="1"/>
      <p:bldP spid="44069" grpId="0" animBg="1"/>
      <p:bldP spid="44070" grpId="0" animBg="1"/>
      <p:bldP spid="44071" grpId="0" animBg="1"/>
      <p:bldP spid="44072" grpId="0"/>
      <p:bldP spid="44073" grpId="0"/>
      <p:bldP spid="44074" grpId="0"/>
      <p:bldP spid="44076" grpId="0"/>
      <p:bldP spid="44077" grpId="0" animBg="1"/>
      <p:bldP spid="44078" grpId="0"/>
      <p:bldP spid="44079" grpId="0"/>
      <p:bldP spid="44081" grpId="0" animBg="1"/>
      <p:bldP spid="44082" grpId="0" animBg="1"/>
      <p:bldP spid="44083" grpId="0" animBg="1"/>
      <p:bldP spid="44086" grpId="0" animBg="1"/>
      <p:bldP spid="44087" grpId="0" animBg="1"/>
      <p:bldP spid="44090" grpId="0" animBg="1"/>
      <p:bldP spid="44091" grpId="0" animBg="1"/>
      <p:bldP spid="44092" grpId="0" animBg="1"/>
      <p:bldP spid="44093" grpId="0"/>
      <p:bldP spid="44094" grpId="0"/>
      <p:bldP spid="44095" grpId="0"/>
      <p:bldP spid="44102" grpId="0" animBg="1"/>
      <p:bldP spid="44103" grpId="0" animBg="1"/>
      <p:bldP spid="44106" grpId="0" animBg="1"/>
      <p:bldP spid="44107" grpId="0" animBg="1"/>
      <p:bldP spid="44108" grpId="0"/>
      <p:bldP spid="44109" grpId="0"/>
      <p:bldP spid="44110" grpId="0"/>
      <p:bldP spid="44123" grpId="0"/>
      <p:bldP spid="44124" grpId="0"/>
      <p:bldP spid="44125" grpId="0"/>
      <p:bldP spid="44126" grpId="0"/>
      <p:bldP spid="44145" grpId="0" animBg="1"/>
      <p:bldP spid="44146" grpId="0" animBg="1"/>
      <p:bldP spid="44160" grpId="0"/>
      <p:bldP spid="44161" grpId="0"/>
      <p:bldP spid="44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Физические свойства (при н.у. )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5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бесцветный газ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резким характерным запахом (запах нашатырного спирта)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легче воздуха (М=17 г/моль)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хорошо растворяется в воде (1200 объёмов при 0 °C) и 700 объёмов (при 20 °C) в объёме воды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емпература плавления	-77.73 °C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емпература кипения	-33.34 °C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ЯДОВИТ!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 физиологическому действию на организм относится к группе веществ удушающего 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нейротропного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действия, способных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токсический отёк лёгких и тяжёлое поражение нервной системы.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Пары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аммиака сильно раздражают слизистые оболочки глаз и органов дыхания, а также кожные покровы. </a:t>
            </a:r>
          </a:p>
        </p:txBody>
      </p:sp>
      <p:pic>
        <p:nvPicPr>
          <p:cNvPr id="21506" name="Picture 2" descr="http://kolyan.net/uploads/posts/2011-09/1315516896_908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072074"/>
            <a:ext cx="1238232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42853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u="sng" dirty="0" smtClean="0">
                <a:latin typeface="Times New Roman" pitchFamily="18" charset="0"/>
                <a:cs typeface="Times New Roman" pitchFamily="18" charset="0"/>
              </a:rPr>
              <a:t>Получение аммиака</a:t>
            </a:r>
            <a:endParaRPr lang="ru-RU" sz="4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3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Для получения аммиака в лаборатории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используют действие сильных щелочей на соли аммония: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↑ +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СaCl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+ 2NaOH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= 2NH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↑ +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+ 2H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аммония неустойчивое основание, разлагается: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OH ↔ NH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↑ + 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получении аммиака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держать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пробирку - приёмник дном кверху, так как аммиак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ites.google.com/site/himulacom/_/rsrc/1315460263979/zvonok-na-urok/9-klass---vtoroj-god-obucenia/prakticeskaa-rabota-polucenie-ammiaka-i-opyty-s-nim/%D0%90%D0%BC%D0%BC%D0%B8%D0%B0%D0%B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929198"/>
            <a:ext cx="2285996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</TotalTime>
  <Words>521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Аммиак: состав, строение, свойства, применение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Аммиак: состав, строение, свойства, применение</dc:title>
  <dc:creator>Admin; Лукуша Е.Ф.</dc:creator>
  <cp:lastModifiedBy>Admin</cp:lastModifiedBy>
  <cp:revision>18</cp:revision>
  <dcterms:created xsi:type="dcterms:W3CDTF">2016-01-05T20:33:27Z</dcterms:created>
  <dcterms:modified xsi:type="dcterms:W3CDTF">2016-12-12T14:30:39Z</dcterms:modified>
</cp:coreProperties>
</file>