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0" r:id="rId4"/>
    <p:sldId id="259" r:id="rId5"/>
    <p:sldId id="261" r:id="rId6"/>
    <p:sldId id="264" r:id="rId7"/>
    <p:sldId id="267" r:id="rId8"/>
    <p:sldId id="266" r:id="rId9"/>
    <p:sldId id="272" r:id="rId10"/>
    <p:sldId id="270" r:id="rId11"/>
    <p:sldId id="271" r:id="rId12"/>
    <p:sldId id="265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0E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6BD80D-7DDC-4415-8F16-4D7238EFD0D2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D07D72-496C-426D-A6D9-319F51937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svetofor4pq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4150" y="214313"/>
            <a:ext cx="879951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5684-E4A4-4D81-AE65-9ABF493C9ED4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DAB90-D10E-43BD-A3E3-73ABA55E9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92295-D728-4B8B-95D1-F15D657DFAFB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18686-E6FF-4688-ABB5-F1F48064E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EAC9-FB8F-46B4-B302-3347D62E64FC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D2FF-2D0B-4EAD-9A88-8577A2342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E2A4-9517-4D01-B7D9-F5CA1BBA51D4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6853-1E81-407E-84AC-D6193C008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83A6-E12A-4E5D-8FBF-884EA604A93C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D9BD-55F7-41AE-9816-3A9B6A5B5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3AE1-3D1C-4A80-94A1-590B883F53D1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074D-4C92-437D-87D1-24AE9CA21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7B0-DC70-401A-A190-154A1FFA7819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2ACD6-42E3-4D1F-A085-C11E1D0E8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A623-3000-4721-A637-9B79E8A3DD5B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F29E-9575-40CD-BBC3-9A39AE8D5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20A0-DD89-45E7-8C16-963A8FA4C7E0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EC69-A78A-42AB-8792-48CC01962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5FAF-7B2E-4857-A100-D3D5001ECE9C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37D63-C76F-4080-8824-DCFC5C113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7278-DCDD-4AC5-A0D1-324A4F7F2D73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C2DD3-242C-4C6B-B0B7-7A44FFBFE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3D5EBF-3788-4BFF-B519-D02CEB66FC78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718DFD-A74F-4A8C-A200-20045611B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kidsstock.ru/letnie-tovary/igrovye-domiki/" TargetMode="External"/><Relationship Id="rId3" Type="http://schemas.openxmlformats.org/officeDocument/2006/relationships/hyperlink" Target="http://forum.forumok.ru/index.php?act=Print&amp;client=printer&amp;f=67&amp;t=2153" TargetMode="External"/><Relationship Id="rId7" Type="http://schemas.openxmlformats.org/officeDocument/2006/relationships/hyperlink" Target="http://forum.od.ua/showthread.php?s=15fe87fe64587424de1820884d8fb258&amp;t=395055&amp;page=32" TargetMode="External"/><Relationship Id="rId2" Type="http://schemas.openxmlformats.org/officeDocument/2006/relationships/hyperlink" Target="http://2berega.spb.ru/user/Polikarpowa/file/77146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keta.ua/732348/p732348/" TargetMode="External"/><Relationship Id="rId5" Type="http://schemas.openxmlformats.org/officeDocument/2006/relationships/hyperlink" Target="http://ru.4androidapps.net/tag/tools/flii-backup-free-download-73174.html" TargetMode="External"/><Relationship Id="rId4" Type="http://schemas.openxmlformats.org/officeDocument/2006/relationships/hyperlink" Target="http://aituts.ru/single.php?id=13" TargetMode="External"/><Relationship Id="rId9" Type="http://schemas.openxmlformats.org/officeDocument/2006/relationships/hyperlink" Target="http://subscribe.ru/archive/home.child.raskraska/200907/07111405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 rot="20443468">
            <a:off x="611188" y="2492375"/>
            <a:ext cx="7772400" cy="1584325"/>
          </a:xfrm>
        </p:spPr>
        <p:txBody>
          <a:bodyPr/>
          <a:lstStyle/>
          <a:p>
            <a:pPr eaLnBrk="1" hangingPunct="1"/>
            <a:r>
              <a:rPr lang="ru-RU" sz="6600" b="1" smtClean="0">
                <a:solidFill>
                  <a:srgbClr val="0070C0"/>
                </a:solidFill>
                <a:latin typeface="Arial" charset="0"/>
              </a:rPr>
              <a:t>Урок по теме «Миллиметр» 2класс</a:t>
            </a: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8072438" y="3857625"/>
            <a:ext cx="642937" cy="428625"/>
          </a:xfrm>
          <a:prstGeom prst="rightArrow">
            <a:avLst/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270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19" descr="img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WordArt 19"/>
          <p:cNvSpPr>
            <a:spLocks noChangeArrowheads="1" noChangeShapeType="1" noTextEdit="1"/>
          </p:cNvSpPr>
          <p:nvPr/>
        </p:nvSpPr>
        <p:spPr bwMode="auto">
          <a:xfrm>
            <a:off x="971550" y="692150"/>
            <a:ext cx="75596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миллиметр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1258888" y="3141663"/>
            <a:ext cx="2376487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1СМ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3924300" y="3789363"/>
            <a:ext cx="431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4643438" y="3141663"/>
            <a:ext cx="3455987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 мм</a:t>
            </a:r>
          </a:p>
        </p:txBody>
      </p:sp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2708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25" y="714375"/>
            <a:ext cx="7143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Реши правильно, чтобы перейти дорогу</a:t>
            </a:r>
          </a:p>
        </p:txBody>
      </p:sp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1285875" y="1643063"/>
            <a:ext cx="3857625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>
                <a:solidFill>
                  <a:srgbClr val="002060"/>
                </a:solidFill>
              </a:rPr>
              <a:t> 14 + 3 =       - 1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rgbClr val="002060"/>
                </a:solidFill>
              </a:rPr>
              <a:t>    + 5 = 19 - 3 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rgbClr val="002060"/>
                </a:solidFill>
              </a:rPr>
              <a:t>12 – 3 =      + 5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rgbClr val="002060"/>
                </a:solidFill>
              </a:rPr>
              <a:t>  8 + 2 = 20 –</a:t>
            </a:r>
          </a:p>
          <a:p>
            <a:pPr>
              <a:lnSpc>
                <a:spcPct val="150000"/>
              </a:lnSpc>
            </a:pPr>
            <a:r>
              <a:rPr lang="ru-RU" sz="3200" b="1">
                <a:solidFill>
                  <a:srgbClr val="002060"/>
                </a:solidFill>
              </a:rPr>
              <a:t>     + 7 = 18 - 9  </a:t>
            </a:r>
          </a:p>
        </p:txBody>
      </p:sp>
      <p:sp>
        <p:nvSpPr>
          <p:cNvPr id="6" name="Овал 5"/>
          <p:cNvSpPr/>
          <p:nvPr/>
        </p:nvSpPr>
        <p:spPr>
          <a:xfrm>
            <a:off x="3132138" y="184467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4" name="Рисунок 6" descr="poem_10512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0" y="1422400"/>
            <a:ext cx="135731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1285875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000250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14625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429000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1938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86313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429250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72188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429500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786563" y="5572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15" name="TextBox 17"/>
          <p:cNvSpPr txBox="1">
            <a:spLocks noChangeArrowheads="1"/>
          </p:cNvSpPr>
          <p:nvPr/>
        </p:nvSpPr>
        <p:spPr bwMode="auto">
          <a:xfrm>
            <a:off x="5500688" y="556895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071688" y="556895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2</a:t>
            </a:r>
          </a:p>
        </p:txBody>
      </p:sp>
      <p:sp>
        <p:nvSpPr>
          <p:cNvPr id="25617" name="TextBox 19"/>
          <p:cNvSpPr txBox="1">
            <a:spLocks noChangeArrowheads="1"/>
          </p:cNvSpPr>
          <p:nvPr/>
        </p:nvSpPr>
        <p:spPr bwMode="auto">
          <a:xfrm>
            <a:off x="2786063" y="556895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3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500438" y="556895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4</a:t>
            </a:r>
          </a:p>
        </p:txBody>
      </p:sp>
      <p:sp>
        <p:nvSpPr>
          <p:cNvPr id="25619" name="TextBox 21"/>
          <p:cNvSpPr txBox="1">
            <a:spLocks noChangeArrowheads="1"/>
          </p:cNvSpPr>
          <p:nvPr/>
        </p:nvSpPr>
        <p:spPr bwMode="auto">
          <a:xfrm>
            <a:off x="4143375" y="556895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5</a:t>
            </a:r>
          </a:p>
        </p:txBody>
      </p:sp>
      <p:sp>
        <p:nvSpPr>
          <p:cNvPr id="25620" name="TextBox 22"/>
          <p:cNvSpPr txBox="1">
            <a:spLocks noChangeArrowheads="1"/>
          </p:cNvSpPr>
          <p:nvPr/>
        </p:nvSpPr>
        <p:spPr bwMode="auto">
          <a:xfrm>
            <a:off x="4857750" y="556895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6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358063" y="5568950"/>
            <a:ext cx="71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11863" y="5568950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18</a:t>
            </a:r>
          </a:p>
        </p:txBody>
      </p:sp>
      <p:sp>
        <p:nvSpPr>
          <p:cNvPr id="25623" name="TextBox 25"/>
          <p:cNvSpPr txBox="1">
            <a:spLocks noChangeArrowheads="1"/>
          </p:cNvSpPr>
          <p:nvPr/>
        </p:nvSpPr>
        <p:spPr bwMode="auto">
          <a:xfrm>
            <a:off x="6858000" y="5572125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9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58888" y="5589588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59113" y="1773238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6600"/>
                </a:solidFill>
              </a:rPr>
              <a:t>18</a:t>
            </a:r>
          </a:p>
        </p:txBody>
      </p:sp>
      <p:sp>
        <p:nvSpPr>
          <p:cNvPr id="29" name="Овал 28"/>
          <p:cNvSpPr/>
          <p:nvPr/>
        </p:nvSpPr>
        <p:spPr>
          <a:xfrm>
            <a:off x="1143000" y="2503488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042988" y="2492375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6600"/>
                </a:solidFill>
              </a:rPr>
              <a:t>11</a:t>
            </a:r>
          </a:p>
        </p:txBody>
      </p:sp>
      <p:sp>
        <p:nvSpPr>
          <p:cNvPr id="32" name="Овал 31"/>
          <p:cNvSpPr/>
          <p:nvPr/>
        </p:nvSpPr>
        <p:spPr>
          <a:xfrm>
            <a:off x="2928938" y="3286125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00375" y="328295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34" name="Овал 33"/>
          <p:cNvSpPr/>
          <p:nvPr/>
        </p:nvSpPr>
        <p:spPr>
          <a:xfrm>
            <a:off x="3857625" y="4000500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786188" y="3997325"/>
            <a:ext cx="71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6600"/>
                </a:solidFill>
              </a:rPr>
              <a:t>10</a:t>
            </a:r>
          </a:p>
        </p:txBody>
      </p:sp>
      <p:sp>
        <p:nvSpPr>
          <p:cNvPr id="36" name="Овал 35"/>
          <p:cNvSpPr/>
          <p:nvPr/>
        </p:nvSpPr>
        <p:spPr>
          <a:xfrm>
            <a:off x="1285875" y="4786313"/>
            <a:ext cx="571500" cy="5715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357313" y="4714875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38" name="Стрелка вправо 37">
            <a:hlinkClick r:id="" action="ppaction://hlinkshowjump?jump=nextslide"/>
          </p:cNvPr>
          <p:cNvSpPr/>
          <p:nvPr/>
        </p:nvSpPr>
        <p:spPr>
          <a:xfrm>
            <a:off x="7286625" y="4786313"/>
            <a:ext cx="642938" cy="428625"/>
          </a:xfrm>
          <a:prstGeom prst="rightArrow">
            <a:avLst/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3" grpId="0"/>
      <p:bldP spid="37" grpId="0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928688" y="714375"/>
            <a:ext cx="7286625" cy="4857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Использованы ресурсы:</a:t>
            </a:r>
          </a:p>
          <a:p>
            <a:pPr eaLnBrk="1" hangingPunct="1"/>
            <a:r>
              <a:rPr lang="ru-RU" sz="1800" u="sng" smtClean="0">
                <a:hlinkClick r:id="rId2"/>
              </a:rPr>
              <a:t>http://2berega.spb.ru/user/Polikarpowa/file/771463/</a:t>
            </a:r>
            <a:endParaRPr lang="ru-RU" sz="1800" smtClean="0"/>
          </a:p>
          <a:p>
            <a:pPr eaLnBrk="1" hangingPunct="1"/>
            <a:r>
              <a:rPr lang="ru-RU" sz="1800" u="sng" smtClean="0">
                <a:hlinkClick r:id="rId3"/>
              </a:rPr>
              <a:t>http://forum.forumok.ru/index.php?act=Print&amp;client=printer&amp;f=67&amp;t=2153</a:t>
            </a:r>
            <a:endParaRPr lang="ru-RU" sz="1800" u="sng" smtClean="0"/>
          </a:p>
          <a:p>
            <a:pPr eaLnBrk="1" hangingPunct="1"/>
            <a:r>
              <a:rPr lang="en-US" sz="1800" smtClean="0">
                <a:hlinkClick r:id="rId4"/>
              </a:rPr>
              <a:t>http://aituts.ru/single.php?id=13</a:t>
            </a:r>
            <a:endParaRPr lang="ru-RU" sz="1800" smtClean="0"/>
          </a:p>
          <a:p>
            <a:pPr eaLnBrk="1" hangingPunct="1"/>
            <a:r>
              <a:rPr lang="en-US" sz="1800" smtClean="0">
                <a:hlinkClick r:id="rId5"/>
              </a:rPr>
              <a:t>http://ru.4androidapps.net/tag/tools/flii-backup-free-download-73174.html</a:t>
            </a:r>
            <a:endParaRPr lang="ru-RU" sz="1800" smtClean="0"/>
          </a:p>
          <a:p>
            <a:pPr eaLnBrk="1" hangingPunct="1"/>
            <a:r>
              <a:rPr lang="en-US" sz="1800" smtClean="0">
                <a:hlinkClick r:id="rId6"/>
              </a:rPr>
              <a:t>http://www.raketa.ua/732348/p732348/</a:t>
            </a:r>
            <a:endParaRPr lang="ru-RU" sz="1800" smtClean="0"/>
          </a:p>
          <a:p>
            <a:pPr eaLnBrk="1" hangingPunct="1"/>
            <a:r>
              <a:rPr lang="en-US" sz="1800" smtClean="0">
                <a:hlinkClick r:id="rId7"/>
              </a:rPr>
              <a:t>http://forum.od.ua/showthread.php?s=15fe87fe64587424de1820884d8fb258&amp;t=395055&amp;page=32</a:t>
            </a:r>
            <a:endParaRPr lang="ru-RU" sz="1800" smtClean="0"/>
          </a:p>
          <a:p>
            <a:pPr eaLnBrk="1" hangingPunct="1"/>
            <a:r>
              <a:rPr lang="en-US" sz="1800" smtClean="0">
                <a:hlinkClick r:id="rId8"/>
              </a:rPr>
              <a:t>http://kidsstock.ru/letnie-tovary/igrovye-domiki/</a:t>
            </a:r>
            <a:endParaRPr lang="ru-RU" sz="1800" smtClean="0"/>
          </a:p>
          <a:p>
            <a:pPr eaLnBrk="1" hangingPunct="1"/>
            <a:r>
              <a:rPr lang="en-US" sz="1800" smtClean="0">
                <a:hlinkClick r:id="rId9"/>
              </a:rPr>
              <a:t>http://subscribe.ru/archive/home.child.raskraska/200907/07111405.html</a:t>
            </a:r>
            <a:endParaRPr lang="ru-RU" sz="1800" smtClean="0"/>
          </a:p>
          <a:p>
            <a:pPr eaLnBrk="1" hangingPunct="1"/>
            <a:r>
              <a:rPr lang="ru-RU" sz="1800" smtClean="0">
                <a:solidFill>
                  <a:srgbClr val="002060"/>
                </a:solidFill>
              </a:rPr>
              <a:t>Автор шаблона - Коровина Ирина Николаевна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  <a:p>
            <a:pPr eaLnBrk="1" hangingPunct="1">
              <a:buFont typeface="Arial" charset="0"/>
              <a:buNone/>
            </a:pPr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foto_sti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998538"/>
            <a:ext cx="4071938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2" descr="foto_stih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7350" y="2000250"/>
            <a:ext cx="401796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0125" y="571500"/>
            <a:ext cx="7286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В трамвае едут числа, назови «соседей»</a:t>
            </a:r>
          </a:p>
        </p:txBody>
      </p:sp>
      <p:sp>
        <p:nvSpPr>
          <p:cNvPr id="5" name="Овал 4"/>
          <p:cNvSpPr/>
          <p:nvPr/>
        </p:nvSpPr>
        <p:spPr>
          <a:xfrm>
            <a:off x="2786063" y="2357438"/>
            <a:ext cx="5715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21325998">
            <a:off x="3335338" y="2087563"/>
            <a:ext cx="857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14625" y="2357438"/>
            <a:ext cx="714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40</a:t>
            </a:r>
          </a:p>
        </p:txBody>
      </p:sp>
      <p:sp>
        <p:nvSpPr>
          <p:cNvPr id="8" name="Овал 7"/>
          <p:cNvSpPr/>
          <p:nvPr/>
        </p:nvSpPr>
        <p:spPr>
          <a:xfrm>
            <a:off x="3929063" y="1928813"/>
            <a:ext cx="5715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929063" y="1928813"/>
            <a:ext cx="714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42</a:t>
            </a:r>
          </a:p>
        </p:txBody>
      </p:sp>
      <p:sp>
        <p:nvSpPr>
          <p:cNvPr id="11" name="TextBox 10"/>
          <p:cNvSpPr txBox="1"/>
          <p:nvPr/>
        </p:nvSpPr>
        <p:spPr>
          <a:xfrm rot="21325998">
            <a:off x="6880225" y="3105150"/>
            <a:ext cx="857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79</a:t>
            </a:r>
          </a:p>
        </p:txBody>
      </p:sp>
      <p:sp>
        <p:nvSpPr>
          <p:cNvPr id="13" name="Овал 12"/>
          <p:cNvSpPr/>
          <p:nvPr/>
        </p:nvSpPr>
        <p:spPr>
          <a:xfrm>
            <a:off x="6286500" y="3357563"/>
            <a:ext cx="5715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500938" y="2928938"/>
            <a:ext cx="571500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215063" y="3357563"/>
            <a:ext cx="714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78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00938" y="2928938"/>
            <a:ext cx="7143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80</a:t>
            </a:r>
          </a:p>
        </p:txBody>
      </p:sp>
      <p:sp>
        <p:nvSpPr>
          <p:cNvPr id="16" name="Стрелка вправо 15">
            <a:hlinkClick r:id="" action="ppaction://hlinkshowjump?jump=nextslide"/>
          </p:cNvPr>
          <p:cNvSpPr/>
          <p:nvPr/>
        </p:nvSpPr>
        <p:spPr>
          <a:xfrm>
            <a:off x="7358063" y="5857875"/>
            <a:ext cx="642937" cy="428625"/>
          </a:xfrm>
          <a:prstGeom prst="rightArrow">
            <a:avLst/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8" descr="smoby_domik_so_zvonkom_i_zamkom_310241_vd_en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75" y="13573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7" descr="38626.png.jpe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1500188"/>
            <a:ext cx="13573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6" descr="shop_items_catalog_image683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0" y="1428750"/>
            <a:ext cx="15716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smoby_domik_so_zvonkom_i_zamkom_310241_vd_en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13573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5" descr="38626.png.jpe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1568450"/>
            <a:ext cx="13573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3" descr="shop_items_catalog_image683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1428750"/>
            <a:ext cx="15716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57250" y="571500"/>
            <a:ext cx="74295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Определи номера следующих домов на улице Цветочной, соблюдая закономерность</a:t>
            </a:r>
          </a:p>
        </p:txBody>
      </p:sp>
      <p:pic>
        <p:nvPicPr>
          <p:cNvPr id="16392" name="Рисунок 2" descr="38626.png.jpe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1571625"/>
            <a:ext cx="13573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43000" y="2714625"/>
            <a:ext cx="69294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12            14          16         18        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14438" y="278606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71750" y="278606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57750" y="278606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4750" y="278606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15000" y="278606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15125" y="278606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643813" y="278606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43563" y="2714625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20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643688" y="2714625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22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572375" y="2714625"/>
            <a:ext cx="642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24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071563" y="3500438"/>
            <a:ext cx="1928812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09650" y="3576638"/>
            <a:ext cx="74295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Определи номера домов на противоположной стороне улицы Цветочной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>
            <a:off x="5929313" y="4643438"/>
            <a:ext cx="2143125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572375" y="535781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8" name="TextBox 27"/>
          <p:cNvSpPr txBox="1">
            <a:spLocks noChangeArrowheads="1"/>
          </p:cNvSpPr>
          <p:nvPr/>
        </p:nvSpPr>
        <p:spPr bwMode="auto">
          <a:xfrm>
            <a:off x="7500938" y="5286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25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715125" y="535781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786438" y="535781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857750" y="5357813"/>
            <a:ext cx="428625" cy="3381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29063" y="535781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857500" y="535781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928813" y="535781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071563" y="535781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16" name="TextBox 35"/>
          <p:cNvSpPr txBox="1">
            <a:spLocks noChangeArrowheads="1"/>
          </p:cNvSpPr>
          <p:nvPr/>
        </p:nvSpPr>
        <p:spPr bwMode="auto">
          <a:xfrm>
            <a:off x="6643688" y="5286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23</a:t>
            </a:r>
          </a:p>
        </p:txBody>
      </p:sp>
      <p:sp>
        <p:nvSpPr>
          <p:cNvPr id="16417" name="TextBox 36"/>
          <p:cNvSpPr txBox="1">
            <a:spLocks noChangeArrowheads="1"/>
          </p:cNvSpPr>
          <p:nvPr/>
        </p:nvSpPr>
        <p:spPr bwMode="auto">
          <a:xfrm>
            <a:off x="5715000" y="5286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21</a:t>
            </a:r>
          </a:p>
        </p:txBody>
      </p:sp>
      <p:sp>
        <p:nvSpPr>
          <p:cNvPr id="16418" name="TextBox 37"/>
          <p:cNvSpPr txBox="1">
            <a:spLocks noChangeArrowheads="1"/>
          </p:cNvSpPr>
          <p:nvPr/>
        </p:nvSpPr>
        <p:spPr bwMode="auto">
          <a:xfrm>
            <a:off x="4786313" y="5286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19</a:t>
            </a:r>
          </a:p>
        </p:txBody>
      </p:sp>
      <p:sp>
        <p:nvSpPr>
          <p:cNvPr id="16419" name="TextBox 38"/>
          <p:cNvSpPr txBox="1">
            <a:spLocks noChangeArrowheads="1"/>
          </p:cNvSpPr>
          <p:nvPr/>
        </p:nvSpPr>
        <p:spPr bwMode="auto">
          <a:xfrm>
            <a:off x="3857625" y="5286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17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86063" y="5286375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15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857375" y="5286375"/>
            <a:ext cx="642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13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000125" y="5286375"/>
            <a:ext cx="642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43" name="Стрелка вправо 42">
            <a:hlinkClick r:id="" action="ppaction://hlinkshowjump?jump=nextslide"/>
          </p:cNvPr>
          <p:cNvSpPr/>
          <p:nvPr/>
        </p:nvSpPr>
        <p:spPr>
          <a:xfrm>
            <a:off x="7358063" y="5857875"/>
            <a:ext cx="642937" cy="428625"/>
          </a:xfrm>
          <a:prstGeom prst="rightArrow">
            <a:avLst/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5" y="642938"/>
            <a:ext cx="78581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Улицы города образовали фигуры, 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назови эти фигуры</a:t>
            </a: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285875" y="1500188"/>
            <a:ext cx="1928813" cy="1785937"/>
          </a:xfrm>
          <a:prstGeom prst="triangle">
            <a:avLst>
              <a:gd name="adj" fmla="val 8182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29063" y="2500313"/>
            <a:ext cx="3000375" cy="26431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5160963" y="1681163"/>
            <a:ext cx="2393950" cy="1212850"/>
          </a:xfrm>
          <a:custGeom>
            <a:avLst/>
            <a:gdLst>
              <a:gd name="connsiteX0" fmla="*/ 0 w 2394559"/>
              <a:gd name="connsiteY0" fmla="*/ 423797 h 1212936"/>
              <a:gd name="connsiteX1" fmla="*/ 1252603 w 2394559"/>
              <a:gd name="connsiteY1" fmla="*/ 98120 h 1212936"/>
              <a:gd name="connsiteX2" fmla="*/ 1252603 w 2394559"/>
              <a:gd name="connsiteY2" fmla="*/ 1012520 h 1212936"/>
              <a:gd name="connsiteX3" fmla="*/ 2292263 w 2394559"/>
              <a:gd name="connsiteY3" fmla="*/ 987468 h 1212936"/>
              <a:gd name="connsiteX4" fmla="*/ 1866378 w 2394559"/>
              <a:gd name="connsiteY4" fmla="*/ 1212936 h 121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4559" h="1212936">
                <a:moveTo>
                  <a:pt x="0" y="423797"/>
                </a:moveTo>
                <a:cubicBezTo>
                  <a:pt x="521918" y="211898"/>
                  <a:pt x="1043836" y="0"/>
                  <a:pt x="1252603" y="98120"/>
                </a:cubicBezTo>
                <a:cubicBezTo>
                  <a:pt x="1461370" y="196241"/>
                  <a:pt x="1079326" y="864295"/>
                  <a:pt x="1252603" y="1012520"/>
                </a:cubicBezTo>
                <a:cubicBezTo>
                  <a:pt x="1425880" y="1160745"/>
                  <a:pt x="2189967" y="954065"/>
                  <a:pt x="2292263" y="987468"/>
                </a:cubicBezTo>
                <a:cubicBezTo>
                  <a:pt x="2394559" y="1020871"/>
                  <a:pt x="1866378" y="1212936"/>
                  <a:pt x="1866378" y="121293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71813" y="3929063"/>
            <a:ext cx="1285875" cy="1714500"/>
          </a:xfrm>
          <a:prstGeom prst="ellipse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857875" y="3571875"/>
            <a:ext cx="928688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357938" y="3500438"/>
            <a:ext cx="928687" cy="5715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6822281" y="3964782"/>
            <a:ext cx="1000125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286625" y="5357813"/>
            <a:ext cx="642938" cy="428625"/>
          </a:xfrm>
          <a:prstGeom prst="rightArrow">
            <a:avLst/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1071563" y="857250"/>
            <a:ext cx="7215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 городе </a:t>
            </a:r>
            <a:r>
              <a:rPr lang="ru-RU" sz="2800" b="1">
                <a:solidFill>
                  <a:srgbClr val="7030A0"/>
                </a:solidFill>
              </a:rPr>
              <a:t>40 </a:t>
            </a:r>
            <a:r>
              <a:rPr lang="ru-RU" sz="2800"/>
              <a:t>магазинов, из них </a:t>
            </a:r>
            <a:r>
              <a:rPr lang="ru-RU" sz="2800" b="1">
                <a:solidFill>
                  <a:srgbClr val="7030A0"/>
                </a:solidFill>
              </a:rPr>
              <a:t>30</a:t>
            </a:r>
            <a:r>
              <a:rPr lang="ru-RU" sz="2800"/>
              <a:t> торгуют продуктами, а остальные одеждой. Сколько магазинов продают одежду? </a:t>
            </a:r>
          </a:p>
        </p:txBody>
      </p:sp>
      <p:sp>
        <p:nvSpPr>
          <p:cNvPr id="3" name="Хорда 2"/>
          <p:cNvSpPr/>
          <p:nvPr/>
        </p:nvSpPr>
        <p:spPr>
          <a:xfrm rot="5400000">
            <a:off x="4000500" y="785813"/>
            <a:ext cx="714375" cy="4857750"/>
          </a:xfrm>
          <a:prstGeom prst="chord">
            <a:avLst>
              <a:gd name="adj1" fmla="val 5397672"/>
              <a:gd name="adj2" fmla="val 162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857750" y="3214688"/>
            <a:ext cx="2857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14625" y="2857500"/>
            <a:ext cx="1714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spc="300" dirty="0">
                <a:cs typeface="+mn-cs"/>
              </a:rPr>
              <a:t>продукты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625" y="2857500"/>
            <a:ext cx="1714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spc="300" dirty="0">
                <a:cs typeface="+mn-cs"/>
              </a:rPr>
              <a:t>одежда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3857625" y="2357438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</a:rPr>
              <a:t>40</a:t>
            </a: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3143250" y="3214688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</a:rPr>
              <a:t>30</a:t>
            </a:r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5143500" y="3214688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28750" y="4214813"/>
            <a:ext cx="1857375" cy="500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00188" y="4214813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</a:rPr>
              <a:t>40 – 30 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357563" y="4214813"/>
            <a:ext cx="2928937" cy="500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86125" y="4214813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</a:rPr>
              <a:t>10 (м.) - одежды</a:t>
            </a:r>
          </a:p>
        </p:txBody>
      </p:sp>
      <p:sp>
        <p:nvSpPr>
          <p:cNvPr id="20" name="Стрелка вправо 19">
            <a:hlinkClick r:id="" action="ppaction://hlinkshowjump?jump=nextslide"/>
          </p:cNvPr>
          <p:cNvSpPr/>
          <p:nvPr/>
        </p:nvSpPr>
        <p:spPr>
          <a:xfrm>
            <a:off x="7358063" y="5857875"/>
            <a:ext cx="642937" cy="428625"/>
          </a:xfrm>
          <a:prstGeom prst="rightArrow">
            <a:avLst/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2" descr="foto_sti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3789363"/>
            <a:ext cx="328295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619250" y="1484313"/>
            <a:ext cx="55451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/>
              <a:t>23   67   89  50   43   9   21   74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255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22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……</a:t>
            </a:r>
            <a:r>
              <a:rPr lang="ru-RU" sz="96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МЕТР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73100" y="3779838"/>
            <a:ext cx="7504113" cy="1150937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90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……..</a:t>
            </a:r>
            <a:r>
              <a:rPr lang="ru-RU" sz="96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МЕТР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-3265772">
            <a:off x="5760244" y="872331"/>
            <a:ext cx="936625" cy="144463"/>
          </a:xfrm>
          <a:prstGeom prst="triangle">
            <a:avLst>
              <a:gd name="adj" fmla="val 100000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 rot="-3265772">
            <a:off x="5399881" y="3248820"/>
            <a:ext cx="936625" cy="144462"/>
          </a:xfrm>
          <a:prstGeom prst="triangle">
            <a:avLst>
              <a:gd name="adj" fmla="val 100000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2" grpId="0" animBg="1"/>
      <p:bldP spid="122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255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96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</a:t>
            </a:r>
            <a:r>
              <a:rPr lang="ru-RU" sz="9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</a:t>
            </a:r>
            <a:r>
              <a:rPr lang="ru-RU" sz="96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</a:t>
            </a:r>
            <a:r>
              <a:rPr lang="ru-RU" sz="9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</a:t>
            </a:r>
            <a:r>
              <a:rPr lang="ru-RU" sz="96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МЕТР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3779838"/>
            <a:ext cx="8388350" cy="1150937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96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</a:t>
            </a:r>
            <a:r>
              <a:rPr lang="ru-RU" sz="9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</a:t>
            </a:r>
            <a:r>
              <a:rPr lang="ru-RU" sz="96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НТ</a:t>
            </a:r>
            <a:r>
              <a:rPr lang="ru-RU" sz="9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</a:t>
            </a:r>
            <a:r>
              <a:rPr lang="ru-RU" sz="9600" b="1" smtClean="0">
                <a:solidFill>
                  <a:srgbClr val="66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МЕТР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-3265772">
            <a:off x="5899944" y="738981"/>
            <a:ext cx="936625" cy="144463"/>
          </a:xfrm>
          <a:prstGeom prst="triangle">
            <a:avLst>
              <a:gd name="adj" fmla="val 100000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 rot="-3265772">
            <a:off x="6088856" y="3269457"/>
            <a:ext cx="936625" cy="144462"/>
          </a:xfrm>
          <a:prstGeom prst="triangle">
            <a:avLst>
              <a:gd name="adj" fmla="val 100000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2" grpId="0" animBg="1"/>
      <p:bldP spid="122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 rot="-3265772">
            <a:off x="5899944" y="738981"/>
            <a:ext cx="936625" cy="144463"/>
          </a:xfrm>
          <a:prstGeom prst="triangle">
            <a:avLst>
              <a:gd name="adj" fmla="val 100000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 rot="-3265772">
            <a:off x="6088856" y="3269457"/>
            <a:ext cx="936625" cy="144462"/>
          </a:xfrm>
          <a:prstGeom prst="triangle">
            <a:avLst>
              <a:gd name="adj" fmla="val 100000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pic>
        <p:nvPicPr>
          <p:cNvPr id="22531" name="Picture 6" descr="img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151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Тема Office</vt:lpstr>
      <vt:lpstr>Урок по теме «Миллиметр» 2класс</vt:lpstr>
      <vt:lpstr>Слайд 2</vt:lpstr>
      <vt:lpstr>Слайд 3</vt:lpstr>
      <vt:lpstr>Слайд 4</vt:lpstr>
      <vt:lpstr>Слайд 5</vt:lpstr>
      <vt:lpstr>Слайд 6</vt:lpstr>
      <vt:lpstr>……МЕТР</vt:lpstr>
      <vt:lpstr>ДЕЦИМЕТР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subject>математика 1 класс</dc:subject>
  <dc:creator>corowina</dc:creator>
  <cp:lastModifiedBy>ДоМ</cp:lastModifiedBy>
  <cp:revision>30</cp:revision>
  <dcterms:created xsi:type="dcterms:W3CDTF">2013-01-21T15:55:50Z</dcterms:created>
  <dcterms:modified xsi:type="dcterms:W3CDTF">2019-05-28T07:10:36Z</dcterms:modified>
</cp:coreProperties>
</file>