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98595-697C-4257-B74C-62F3486BD73B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E514A-3536-4A6B-895E-CB75D400F6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E514A-3536-4A6B-895E-CB75D400F62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5B9FC8-7785-473F-BB3A-C0E87A2CBF78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42BB99-880B-436A-906F-7D38D19042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857232"/>
            <a:ext cx="75697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Перпендикулярные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прямые в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пространстве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единительная линия 68"/>
          <p:cNvCxnSpPr>
            <a:stCxn id="41" idx="0"/>
          </p:cNvCxnSpPr>
          <p:nvPr/>
        </p:nvCxnSpPr>
        <p:spPr>
          <a:xfrm rot="5400000" flipH="1" flipV="1">
            <a:off x="5730259" y="2729871"/>
            <a:ext cx="142876" cy="15411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4282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14311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64318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DABC</a:t>
            </a:r>
            <a:r>
              <a:rPr lang="ru-RU" dirty="0" smtClean="0"/>
              <a:t> - </a:t>
            </a:r>
            <a:r>
              <a:rPr lang="ru-RU" dirty="0" err="1" smtClean="0"/>
              <a:t>тетраэрд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4071934" y="1000108"/>
            <a:ext cx="3918655" cy="3563029"/>
            <a:chOff x="4071934" y="1000108"/>
            <a:chExt cx="3918655" cy="3563029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4500562" y="1428736"/>
              <a:ext cx="2643206" cy="2714644"/>
              <a:chOff x="4071934" y="1571612"/>
              <a:chExt cx="2643206" cy="2714644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3786182" y="1857364"/>
                <a:ext cx="1785950" cy="121444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>
                <a:off x="3964777" y="2893215"/>
                <a:ext cx="2714644" cy="7143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5286380" y="1571612"/>
                <a:ext cx="1428760" cy="142876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071934" y="3357562"/>
                <a:ext cx="1285884" cy="9286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357818" y="3000372"/>
                <a:ext cx="1357322" cy="12858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4071934" y="3000372"/>
                <a:ext cx="2643206" cy="357190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5500694" y="4143380"/>
              <a:ext cx="775383" cy="41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15206" y="2714620"/>
              <a:ext cx="775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71934" y="3000372"/>
              <a:ext cx="775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15008" y="1000108"/>
              <a:ext cx="775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571472" y="3714752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BC</a:t>
            </a:r>
            <a:r>
              <a:rPr lang="en-US" dirty="0" smtClean="0"/>
              <a:t> ┴ </a:t>
            </a:r>
            <a:r>
              <a:rPr lang="en-US" dirty="0" smtClean="0"/>
              <a:t>NM</a:t>
            </a:r>
            <a:endParaRPr lang="ru-RU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500034" y="300037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 = AB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71472" y="335756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A = AC</a:t>
            </a:r>
            <a:endParaRPr lang="ru-RU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4643438" y="3500438"/>
            <a:ext cx="775383" cy="594658"/>
            <a:chOff x="4643438" y="3500438"/>
            <a:chExt cx="775383" cy="594658"/>
          </a:xfrm>
        </p:grpSpPr>
        <p:sp>
          <p:nvSpPr>
            <p:cNvPr id="40" name="Овал 39"/>
            <p:cNvSpPr/>
            <p:nvPr/>
          </p:nvSpPr>
          <p:spPr>
            <a:xfrm>
              <a:off x="5000628" y="3500438"/>
              <a:ext cx="142877" cy="14287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43438" y="3571876"/>
              <a:ext cx="775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4" name="Прямая соединительная линия 43"/>
          <p:cNvCxnSpPr/>
          <p:nvPr/>
        </p:nvCxnSpPr>
        <p:spPr>
          <a:xfrm flipV="1">
            <a:off x="5286380" y="3786190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4643438" y="3357562"/>
            <a:ext cx="21431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6072198" y="3000372"/>
            <a:ext cx="1275449" cy="951848"/>
            <a:chOff x="6072198" y="3000372"/>
            <a:chExt cx="1275449" cy="951848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6500826" y="3357562"/>
              <a:ext cx="846821" cy="594658"/>
              <a:chOff x="5000628" y="3500438"/>
              <a:chExt cx="846821" cy="594658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5000628" y="3500438"/>
                <a:ext cx="142877" cy="142876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072066" y="3571876"/>
                <a:ext cx="7753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6072198" y="3643314"/>
              <a:ext cx="214314" cy="285752"/>
              <a:chOff x="4786314" y="5286388"/>
              <a:chExt cx="214314" cy="285752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rot="16200000" flipH="1">
                <a:off x="4750595" y="5393545"/>
                <a:ext cx="214314" cy="14287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6200000" flipH="1">
                <a:off x="4822033" y="5322107"/>
                <a:ext cx="214314" cy="14287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Группа 53"/>
            <p:cNvGrpSpPr/>
            <p:nvPr/>
          </p:nvGrpSpPr>
          <p:grpSpPr>
            <a:xfrm>
              <a:off x="6715140" y="3000372"/>
              <a:ext cx="214314" cy="285752"/>
              <a:chOff x="4786314" y="5286388"/>
              <a:chExt cx="214314" cy="285752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rot="16200000" flipH="1">
                <a:off x="4750595" y="5393545"/>
                <a:ext cx="214314" cy="14287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6200000" flipH="1">
                <a:off x="4822033" y="5322107"/>
                <a:ext cx="214314" cy="14287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TextBox 57"/>
          <p:cNvSpPr txBox="1"/>
          <p:nvPr/>
        </p:nvSpPr>
        <p:spPr>
          <a:xfrm>
            <a:off x="428596" y="414338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1472" y="4643446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AD</a:t>
            </a:r>
            <a:r>
              <a:rPr lang="en-US" dirty="0" smtClean="0"/>
              <a:t> ┴ BC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1" grpId="0"/>
      <p:bldP spid="38" grpId="0"/>
      <p:bldP spid="39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643050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Дайте определение перпендикулярных прямых в пространстве.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2. Сформулируйте доказанную лемму.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857628"/>
            <a:ext cx="50401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Домашнее задание: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929198"/>
            <a:ext cx="592935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Теория (стр. 34, учить)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№ 116 (б), 117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на плоскости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00034" y="1714488"/>
            <a:ext cx="4214842" cy="3356792"/>
            <a:chOff x="714348" y="2358225"/>
            <a:chExt cx="4214842" cy="335679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714348" y="4000504"/>
              <a:ext cx="421484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>
              <a:off x="2856021" y="2358225"/>
              <a:ext cx="287219" cy="3356792"/>
              <a:chOff x="2856021" y="2358225"/>
              <a:chExt cx="287219" cy="3356792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1178756" y="4035490"/>
                <a:ext cx="3356792" cy="226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Прямоугольник 10"/>
              <p:cNvSpPr/>
              <p:nvPr/>
            </p:nvSpPr>
            <p:spPr>
              <a:xfrm>
                <a:off x="2857488" y="3714752"/>
                <a:ext cx="285752" cy="28575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2786050" y="264318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90˚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142873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a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271462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b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1285860"/>
            <a:ext cx="4357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Две прямые называются перпендикулярными, если они пересекаются под прямым углом.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929322" y="3357562"/>
            <a:ext cx="1643074" cy="923330"/>
            <a:chOff x="5357818" y="4000504"/>
            <a:chExt cx="1643074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5357818" y="4000504"/>
              <a:ext cx="16430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0070C0"/>
                  </a:solidFill>
                  <a:latin typeface="Edwardian Script ITC" pitchFamily="66" charset="0"/>
                </a:rPr>
                <a:t>a      b</a:t>
              </a:r>
              <a:endParaRPr lang="ru-RU" sz="5400" dirty="0">
                <a:solidFill>
                  <a:srgbClr val="0070C0"/>
                </a:solidFill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5786446" y="4214818"/>
              <a:ext cx="428628" cy="429422"/>
              <a:chOff x="5715008" y="5501496"/>
              <a:chExt cx="428628" cy="429422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5715008" y="5715016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5715008" y="5929330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на плоскости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28586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перпендикуляров можно провести к данной прямой через данную точку А не лежащую на прямой или точку В, лежащую на прямой?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822299" y="3821115"/>
            <a:ext cx="292895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537075" y="3749677"/>
            <a:ext cx="292895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000100" y="3000372"/>
            <a:ext cx="6786610" cy="715968"/>
            <a:chOff x="1000100" y="3286124"/>
            <a:chExt cx="6786610" cy="71596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000100" y="4000504"/>
              <a:ext cx="678661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58082" y="328612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Edwardian Script ITC" pitchFamily="66" charset="0"/>
                </a:rPr>
                <a:t>a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214546" y="2214554"/>
            <a:ext cx="500066" cy="584775"/>
            <a:chOff x="2214546" y="2500306"/>
            <a:chExt cx="500066" cy="584775"/>
          </a:xfrm>
        </p:grpSpPr>
        <p:sp>
          <p:nvSpPr>
            <p:cNvPr id="12" name="Овал 11"/>
            <p:cNvSpPr/>
            <p:nvPr/>
          </p:nvSpPr>
          <p:spPr>
            <a:xfrm>
              <a:off x="2214546" y="2786058"/>
              <a:ext cx="142877" cy="1428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57422" y="2500306"/>
              <a:ext cx="357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929322" y="3071810"/>
            <a:ext cx="500066" cy="714380"/>
            <a:chOff x="5929322" y="3357562"/>
            <a:chExt cx="500066" cy="714380"/>
          </a:xfrm>
        </p:grpSpPr>
        <p:sp>
          <p:nvSpPr>
            <p:cNvPr id="14" name="Овал 13"/>
            <p:cNvSpPr/>
            <p:nvPr/>
          </p:nvSpPr>
          <p:spPr>
            <a:xfrm>
              <a:off x="5929322" y="3929066"/>
              <a:ext cx="142877" cy="14287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2198" y="3357562"/>
              <a:ext cx="357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2910" y="5429264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Через </a:t>
            </a:r>
            <a:r>
              <a:rPr lang="ru-RU" sz="2000" i="1" dirty="0"/>
              <a:t>каждую точку можно провести </a:t>
            </a:r>
            <a:r>
              <a:rPr lang="ru-RU" sz="2000" b="1" i="1" dirty="0">
                <a:solidFill>
                  <a:srgbClr val="FF0000"/>
                </a:solidFill>
              </a:rPr>
              <a:t>одну прямую</a:t>
            </a:r>
            <a:r>
              <a:rPr lang="ru-RU" sz="2000" i="1" dirty="0"/>
              <a:t>, перпендикулярную </a:t>
            </a:r>
            <a:r>
              <a:rPr lang="ru-RU" sz="2000" i="1" dirty="0" smtClean="0"/>
              <a:t>данной.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араллелограмм 18"/>
          <p:cNvSpPr/>
          <p:nvPr/>
        </p:nvSpPr>
        <p:spPr>
          <a:xfrm>
            <a:off x="642910" y="3429000"/>
            <a:ext cx="5214974" cy="1571636"/>
          </a:xfrm>
          <a:prstGeom prst="parallelogram">
            <a:avLst>
              <a:gd name="adj" fmla="val 909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792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Две прямые называются перпендикулярными, если они пересекаются под прямым углом.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07194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90˚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357950" y="2571744"/>
            <a:ext cx="1643074" cy="923330"/>
            <a:chOff x="5357818" y="4000504"/>
            <a:chExt cx="1643074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5357818" y="4000504"/>
              <a:ext cx="16430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0070C0"/>
                  </a:solidFill>
                  <a:latin typeface="Edwardian Script ITC" pitchFamily="66" charset="0"/>
                </a:rPr>
                <a:t>a      b</a:t>
              </a:r>
              <a:endParaRPr lang="ru-RU" sz="5400" dirty="0">
                <a:solidFill>
                  <a:srgbClr val="0070C0"/>
                </a:solidFill>
              </a:endParaRPr>
            </a:p>
          </p:txBody>
        </p:sp>
        <p:grpSp>
          <p:nvGrpSpPr>
            <p:cNvPr id="14" name="Группа 23"/>
            <p:cNvGrpSpPr/>
            <p:nvPr/>
          </p:nvGrpSpPr>
          <p:grpSpPr>
            <a:xfrm>
              <a:off x="5786446" y="4214818"/>
              <a:ext cx="428628" cy="429422"/>
              <a:chOff x="5715008" y="5501496"/>
              <a:chExt cx="428628" cy="42942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5715008" y="5715016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715008" y="5929330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1285852" y="421481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a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3372" y="335756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b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643042" y="3643314"/>
            <a:ext cx="114300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28794" y="3929066"/>
            <a:ext cx="264320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14546" y="4143380"/>
            <a:ext cx="428628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643174" y="3929066"/>
            <a:ext cx="214314" cy="21431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85984" y="2928934"/>
            <a:ext cx="285752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14876" y="271462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c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57950" y="3857628"/>
            <a:ext cx="1643074" cy="923330"/>
            <a:chOff x="5357818" y="4000504"/>
            <a:chExt cx="1643074" cy="923330"/>
          </a:xfrm>
        </p:grpSpPr>
        <p:sp>
          <p:nvSpPr>
            <p:cNvPr id="36" name="TextBox 35"/>
            <p:cNvSpPr txBox="1"/>
            <p:nvPr/>
          </p:nvSpPr>
          <p:spPr>
            <a:xfrm>
              <a:off x="5357818" y="4000504"/>
              <a:ext cx="16430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0070C0"/>
                  </a:solidFill>
                  <a:latin typeface="Edwardian Script ITC" pitchFamily="66" charset="0"/>
                </a:rPr>
                <a:t>a      c</a:t>
              </a:r>
              <a:endParaRPr lang="ru-RU" sz="5400" dirty="0">
                <a:solidFill>
                  <a:srgbClr val="0070C0"/>
                </a:solidFill>
              </a:endParaRPr>
            </a:p>
          </p:txBody>
        </p:sp>
        <p:grpSp>
          <p:nvGrpSpPr>
            <p:cNvPr id="37" name="Группа 23"/>
            <p:cNvGrpSpPr/>
            <p:nvPr/>
          </p:nvGrpSpPr>
          <p:grpSpPr>
            <a:xfrm>
              <a:off x="5786446" y="4214818"/>
              <a:ext cx="428628" cy="429422"/>
              <a:chOff x="5715008" y="5501496"/>
              <a:chExt cx="428628" cy="429422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5715008" y="5715016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5715008" y="5929330"/>
                <a:ext cx="428628" cy="1588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Прямая соединительная линия 40"/>
          <p:cNvCxnSpPr/>
          <p:nvPr/>
        </p:nvCxnSpPr>
        <p:spPr>
          <a:xfrm rot="5400000">
            <a:off x="1643042" y="3643313"/>
            <a:ext cx="1143009" cy="100013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7" grpId="0"/>
      <p:bldP spid="18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285852" y="4286256"/>
            <a:ext cx="3786214" cy="1500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142873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Доказать, что через любую точку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пространстве можно провести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прямую, перпендикулярную данной.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642910" y="3429000"/>
            <a:ext cx="5214974" cy="1571636"/>
          </a:xfrm>
          <a:prstGeom prst="parallelogram">
            <a:avLst>
              <a:gd name="adj" fmla="val 909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85852" y="2786058"/>
            <a:ext cx="3786214" cy="1500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2357422" y="2857496"/>
            <a:ext cx="1588" cy="2714644"/>
            <a:chOff x="2357422" y="2857496"/>
            <a:chExt cx="1588" cy="271464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643836" y="3571082"/>
              <a:ext cx="142876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1965307" y="4678371"/>
              <a:ext cx="785818" cy="1588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072464" y="5285594"/>
              <a:ext cx="57150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/>
          <p:cNvCxnSpPr/>
          <p:nvPr/>
        </p:nvCxnSpPr>
        <p:spPr>
          <a:xfrm>
            <a:off x="1285852" y="4286256"/>
            <a:ext cx="37862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57290" y="364331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Edwardian Script ITC" pitchFamily="66" charset="0"/>
              </a:rPr>
              <a:t>a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285984" y="3071810"/>
            <a:ext cx="142877" cy="142876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86512" y="2428868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Через  прямую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точку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проведем плоскость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43438" y="5286388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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857884" y="4143380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Через точку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плоскости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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проведем прямую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перпендикулярную прямой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27" grpId="0" animBg="1"/>
      <p:bldP spid="9" grpId="0"/>
      <p:bldP spid="18" grpId="0" animBg="1"/>
      <p:bldP spid="19" grpId="0"/>
      <p:bldP spid="31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143116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Прямые</a:t>
            </a:r>
            <a:r>
              <a:rPr lang="ru-RU" sz="2400" i="1" dirty="0"/>
              <a:t>, которые </a:t>
            </a:r>
            <a:endParaRPr lang="ru-RU" sz="2400" i="1" dirty="0" smtClean="0"/>
          </a:p>
          <a:p>
            <a:r>
              <a:rPr lang="ru-RU" sz="2400" i="1" dirty="0" smtClean="0"/>
              <a:t>не </a:t>
            </a:r>
            <a:r>
              <a:rPr lang="ru-RU" sz="2400" i="1" dirty="0"/>
              <a:t>пересекаются и </a:t>
            </a:r>
            <a:endParaRPr lang="ru-RU" sz="2400" i="1" dirty="0" smtClean="0"/>
          </a:p>
          <a:p>
            <a:r>
              <a:rPr lang="ru-RU" sz="2400" i="1" dirty="0" smtClean="0"/>
              <a:t>лежат </a:t>
            </a:r>
            <a:r>
              <a:rPr lang="ru-RU" sz="2400" i="1" dirty="0"/>
              <a:t>в одной </a:t>
            </a:r>
            <a:r>
              <a:rPr lang="ru-RU" sz="2400" i="1" dirty="0" smtClean="0"/>
              <a:t>плоскости,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называются параллельными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14311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Две прямые </a:t>
            </a:r>
            <a:r>
              <a:rPr lang="ru-RU" sz="2400" i="1" dirty="0">
                <a:solidFill>
                  <a:srgbClr val="FF0000"/>
                </a:solidFill>
              </a:rPr>
              <a:t>называются перпендикулярными</a:t>
            </a:r>
            <a:r>
              <a:rPr lang="ru-RU" sz="2400" i="1" dirty="0"/>
              <a:t>, если они пересекаются под прямым углом.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7158" y="2928934"/>
            <a:ext cx="242889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58" y="3286124"/>
            <a:ext cx="38576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2066" y="4000504"/>
            <a:ext cx="214314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472" y="485776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Вывод</a:t>
            </a:r>
            <a:r>
              <a:rPr lang="ru-RU" sz="2000" dirty="0">
                <a:solidFill>
                  <a:srgbClr val="00B050"/>
                </a:solidFill>
              </a:rPr>
              <a:t>. </a:t>
            </a:r>
            <a:r>
              <a:rPr lang="ru-RU" sz="2000" dirty="0"/>
              <a:t>Перпендикулярные прямые </a:t>
            </a:r>
            <a:r>
              <a:rPr lang="ru-RU" sz="2000" u="sng" dirty="0">
                <a:solidFill>
                  <a:srgbClr val="FF0000"/>
                </a:solidFill>
              </a:rPr>
              <a:t>могут лежать в разных плоскостях.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071538" y="2143116"/>
            <a:ext cx="6357982" cy="4452310"/>
            <a:chOff x="1071538" y="1428736"/>
            <a:chExt cx="6357982" cy="4452310"/>
          </a:xfrm>
        </p:grpSpPr>
        <p:sp>
          <p:nvSpPr>
            <p:cNvPr id="22" name="TextBox 21"/>
            <p:cNvSpPr txBox="1"/>
            <p:nvPr/>
          </p:nvSpPr>
          <p:spPr>
            <a:xfrm>
              <a:off x="2143108" y="1428736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15074" y="1428736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1071538" y="1643050"/>
              <a:ext cx="6357982" cy="4237996"/>
              <a:chOff x="1071538" y="1643050"/>
              <a:chExt cx="6357982" cy="4237996"/>
            </a:xfrm>
          </p:grpSpPr>
          <p:sp>
            <p:nvSpPr>
              <p:cNvPr id="5" name="Куб 4"/>
              <p:cNvSpPr/>
              <p:nvPr/>
            </p:nvSpPr>
            <p:spPr>
              <a:xfrm>
                <a:off x="1500166" y="2000240"/>
                <a:ext cx="4929222" cy="3286148"/>
              </a:xfrm>
              <a:prstGeom prst="cube">
                <a:avLst/>
              </a:prstGeom>
              <a:noFill/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1250133" y="3107529"/>
                <a:ext cx="2214578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>
                <a:off x="2357376" y="4357694"/>
                <a:ext cx="4073600" cy="71440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1500166" y="4357694"/>
                <a:ext cx="928694" cy="9286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285852" y="535782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428860" y="3786190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072066" y="535782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29388" y="392906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71538" y="2285992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214942" y="2214554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429256" y="2428868"/>
                <a:ext cx="3571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28860" y="1643050"/>
                <a:ext cx="3571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57290" y="2500306"/>
                <a:ext cx="3571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29388" y="1643050"/>
                <a:ext cx="3571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500034" y="142873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Найти </a:t>
            </a:r>
            <a:r>
              <a:rPr lang="ru-RU" b="1" dirty="0" smtClean="0"/>
              <a:t>2 </a:t>
            </a:r>
            <a:r>
              <a:rPr lang="ru-RU" b="1" dirty="0"/>
              <a:t>перпендикулярные </a:t>
            </a:r>
            <a:r>
              <a:rPr lang="ru-RU" dirty="0"/>
              <a:t>прямые,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лежащие в одной плоскости </a:t>
            </a:r>
            <a:r>
              <a:rPr lang="ru-RU" dirty="0"/>
              <a:t>и в </a:t>
            </a:r>
            <a:r>
              <a:rPr lang="ru-RU" dirty="0">
                <a:solidFill>
                  <a:srgbClr val="92D050"/>
                </a:solidFill>
              </a:rPr>
              <a:t>разных плоскостях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Лемма: </a:t>
            </a:r>
            <a:r>
              <a:rPr lang="ru-RU" dirty="0" smtClean="0"/>
              <a:t>Если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одна из двух параллельных прямых </a:t>
            </a:r>
            <a:r>
              <a:rPr lang="ru-RU" dirty="0" smtClean="0">
                <a:solidFill>
                  <a:srgbClr val="0070C0"/>
                </a:solidFill>
              </a:rPr>
              <a:t>перпендикулярна к третьей</a:t>
            </a:r>
            <a:r>
              <a:rPr lang="ru-RU" dirty="0" smtClean="0"/>
              <a:t>, то и </a:t>
            </a:r>
            <a:r>
              <a:rPr lang="ru-RU" dirty="0" smtClean="0">
                <a:solidFill>
                  <a:srgbClr val="00B050"/>
                </a:solidFill>
              </a:rPr>
              <a:t>другая прямая перпендикулярна третьей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Док-ть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23574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||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285749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┴ c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┴ c</a:t>
            </a:r>
            <a:endParaRPr lang="ru-RU" dirty="0" smtClean="0"/>
          </a:p>
        </p:txBody>
      </p:sp>
      <p:sp>
        <p:nvSpPr>
          <p:cNvPr id="12" name="Параллелограмм 11"/>
          <p:cNvSpPr/>
          <p:nvPr/>
        </p:nvSpPr>
        <p:spPr>
          <a:xfrm>
            <a:off x="4572000" y="3857628"/>
            <a:ext cx="4071966" cy="1428760"/>
          </a:xfrm>
          <a:prstGeom prst="parallelogram">
            <a:avLst>
              <a:gd name="adj" fmla="val 909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5500694" y="1928802"/>
            <a:ext cx="2714644" cy="715968"/>
            <a:chOff x="5500694" y="1928802"/>
            <a:chExt cx="2714644" cy="71596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500694" y="2643182"/>
              <a:ext cx="271464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15272" y="1928802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Edwardian Script ITC" pitchFamily="66" charset="0"/>
                </a:rPr>
                <a:t>a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572132" y="2786058"/>
            <a:ext cx="2571768" cy="707886"/>
            <a:chOff x="5572132" y="2786058"/>
            <a:chExt cx="2571768" cy="70788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572132" y="3357562"/>
              <a:ext cx="257176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715272" y="278605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Edwardian Script ITC" pitchFamily="66" charset="0"/>
                </a:rPr>
                <a:t>b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143372" y="3500438"/>
            <a:ext cx="1285884" cy="1571636"/>
            <a:chOff x="4143372" y="3500438"/>
            <a:chExt cx="1285884" cy="1571636"/>
          </a:xfrm>
        </p:grpSpPr>
        <p:sp>
          <p:nvSpPr>
            <p:cNvPr id="18" name="TextBox 17"/>
            <p:cNvSpPr txBox="1"/>
            <p:nvPr/>
          </p:nvSpPr>
          <p:spPr>
            <a:xfrm>
              <a:off x="4857752" y="350043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Edwardian Script ITC" pitchFamily="66" charset="0"/>
                </a:rPr>
                <a:t>c</a:t>
              </a:r>
              <a:endParaRPr lang="ru-RU" sz="4000" b="1" dirty="0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107653" y="3750471"/>
              <a:ext cx="1357322" cy="1285884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85720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Док-во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857884" y="3857628"/>
            <a:ext cx="1000132" cy="500066"/>
            <a:chOff x="5857884" y="3857628"/>
            <a:chExt cx="1000132" cy="500066"/>
          </a:xfrm>
        </p:grpSpPr>
        <p:sp>
          <p:nvSpPr>
            <p:cNvPr id="27" name="Овал 26"/>
            <p:cNvSpPr/>
            <p:nvPr/>
          </p:nvSpPr>
          <p:spPr>
            <a:xfrm>
              <a:off x="5929322" y="4214818"/>
              <a:ext cx="142877" cy="142876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57884" y="3857628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</a:t>
              </a:r>
              <a:endParaRPr lang="ru-RU" dirty="0"/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>
            <a:off x="5572132" y="4286256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107785" y="3893347"/>
            <a:ext cx="1357322" cy="128588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72066" y="471488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500958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142844" y="4643446"/>
            <a:ext cx="3929090" cy="1477328"/>
            <a:chOff x="142844" y="4643446"/>
            <a:chExt cx="3929090" cy="1477328"/>
          </a:xfrm>
        </p:grpSpPr>
        <p:sp>
          <p:nvSpPr>
            <p:cNvPr id="28" name="TextBox 27"/>
            <p:cNvSpPr txBox="1"/>
            <p:nvPr/>
          </p:nvSpPr>
          <p:spPr>
            <a:xfrm>
              <a:off x="142844" y="4643446"/>
              <a:ext cx="39290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</a:t>
              </a:r>
              <a:r>
                <a:rPr lang="ru-RU" dirty="0" smtClean="0"/>
                <a:t> Через произвольную точку </a:t>
              </a:r>
              <a:r>
                <a:rPr lang="en-US" dirty="0" smtClean="0"/>
                <a:t>M</a:t>
              </a:r>
              <a:r>
                <a:rPr lang="ru-RU" dirty="0" smtClean="0"/>
                <a:t>, не лежащую на данных прямых,  проведем МА </a:t>
              </a:r>
              <a:r>
                <a:rPr lang="en-US" dirty="0" smtClean="0"/>
                <a:t>||a </a:t>
              </a:r>
              <a:r>
                <a:rPr lang="ru-RU" dirty="0" smtClean="0"/>
                <a:t> и </a:t>
              </a:r>
              <a:r>
                <a:rPr lang="en-US" dirty="0" smtClean="0"/>
                <a:t>MC ||</a:t>
              </a:r>
              <a:r>
                <a:rPr lang="ru-RU" dirty="0" smtClean="0"/>
                <a:t> с. Т.к. </a:t>
              </a:r>
              <a:r>
                <a:rPr lang="en-US" dirty="0" smtClean="0"/>
                <a:t>a ┴ c</a:t>
              </a:r>
              <a:r>
                <a:rPr lang="ru-RU" dirty="0" smtClean="0"/>
                <a:t>, то      АМС= 90˚</a:t>
              </a:r>
            </a:p>
            <a:p>
              <a:endParaRPr lang="ru-RU" dirty="0"/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1214414" y="5500702"/>
              <a:ext cx="214314" cy="214314"/>
              <a:chOff x="4572000" y="5715016"/>
              <a:chExt cx="571504" cy="372034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 flipV="1">
                <a:off x="4572000" y="5715016"/>
                <a:ext cx="500066" cy="3571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>
                <a:off x="4572000" y="6072207"/>
                <a:ext cx="571504" cy="1484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" name="Прямая соединительная линия 48"/>
          <p:cNvCxnSpPr/>
          <p:nvPr/>
        </p:nvCxnSpPr>
        <p:spPr>
          <a:xfrm rot="5400000">
            <a:off x="6143636" y="4286256"/>
            <a:ext cx="214314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5857884" y="4500570"/>
            <a:ext cx="28575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14282" y="592933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dirty="0" smtClean="0"/>
              <a:t>b || a</a:t>
            </a:r>
            <a:r>
              <a:rPr lang="ru-RU" dirty="0" smtClean="0"/>
              <a:t> (п</a:t>
            </a:r>
            <a:r>
              <a:rPr lang="ru-RU" dirty="0" smtClean="0"/>
              <a:t>о условию)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smtClean="0"/>
              <a:t>a || AM </a:t>
            </a:r>
            <a:r>
              <a:rPr lang="ru-RU" dirty="0" smtClean="0"/>
              <a:t>(по построению)</a:t>
            </a:r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2964645" y="6250801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28992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||</a:t>
            </a:r>
            <a:r>
              <a:rPr lang="ru-RU" dirty="0" smtClean="0"/>
              <a:t> </a:t>
            </a:r>
            <a:r>
              <a:rPr lang="en-US" dirty="0" smtClean="0"/>
              <a:t>AM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143504" y="5786430"/>
            <a:ext cx="2000264" cy="1012274"/>
            <a:chOff x="5143504" y="5786430"/>
            <a:chExt cx="2000264" cy="1012274"/>
          </a:xfrm>
        </p:grpSpPr>
        <p:sp>
          <p:nvSpPr>
            <p:cNvPr id="57" name="TextBox 56"/>
            <p:cNvSpPr txBox="1"/>
            <p:nvPr/>
          </p:nvSpPr>
          <p:spPr>
            <a:xfrm>
              <a:off x="5143504" y="5786430"/>
              <a:ext cx="2000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 </a:t>
              </a:r>
              <a:r>
                <a:rPr lang="en-US" dirty="0" smtClean="0"/>
                <a:t>b|| AM</a:t>
              </a:r>
            </a:p>
            <a:p>
              <a:pPr marL="342900" indent="-342900"/>
              <a:r>
                <a:rPr lang="en-US" dirty="0"/>
                <a:t> </a:t>
              </a:r>
              <a:r>
                <a:rPr lang="en-US" dirty="0" smtClean="0"/>
                <a:t>     c||CM</a:t>
              </a:r>
              <a:endParaRPr lang="ru-RU" dirty="0"/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5572132" y="6500810"/>
              <a:ext cx="214314" cy="214314"/>
              <a:chOff x="928662" y="2857496"/>
              <a:chExt cx="214314" cy="214314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 rot="10800000" flipV="1">
                <a:off x="928662" y="2857496"/>
                <a:ext cx="187525" cy="20576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10800000">
                <a:off x="928662" y="3063260"/>
                <a:ext cx="214314" cy="85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" name="Прямоугольник 60"/>
            <p:cNvSpPr/>
            <p:nvPr/>
          </p:nvSpPr>
          <p:spPr>
            <a:xfrm>
              <a:off x="5857884" y="6429372"/>
              <a:ext cx="12731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АМС= 90˚</a:t>
              </a:r>
              <a:endParaRPr lang="ru-RU" dirty="0"/>
            </a:p>
          </p:txBody>
        </p:sp>
      </p:grpSp>
      <p:cxnSp>
        <p:nvCxnSpPr>
          <p:cNvPr id="62" name="Прямая соединительная линия 61"/>
          <p:cNvCxnSpPr/>
          <p:nvPr/>
        </p:nvCxnSpPr>
        <p:spPr>
          <a:xfrm rot="5400000">
            <a:off x="6573058" y="6357140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215206" y="6143620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 ┴ c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 animBg="1"/>
      <p:bldP spid="26" grpId="0"/>
      <p:bldP spid="34" grpId="0"/>
      <p:bldP spid="38" grpId="0"/>
      <p:bldP spid="53" grpId="0"/>
      <p:bldP spid="56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араллелограмм 83"/>
          <p:cNvSpPr/>
          <p:nvPr/>
        </p:nvSpPr>
        <p:spPr>
          <a:xfrm>
            <a:off x="4214810" y="4071942"/>
            <a:ext cx="571504" cy="214314"/>
          </a:xfrm>
          <a:prstGeom prst="parallelogram">
            <a:avLst>
              <a:gd name="adj" fmla="val 10095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4282" y="0"/>
            <a:ext cx="8429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Перпендикулярные прямые в пространстве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662" y="150017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116 (а) (стр. 38)</a:t>
            </a:r>
            <a:endParaRPr lang="ru-RU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3786182" y="1214422"/>
            <a:ext cx="5000660" cy="3571900"/>
            <a:chOff x="979393" y="1428736"/>
            <a:chExt cx="6450127" cy="4452310"/>
          </a:xfrm>
        </p:grpSpPr>
        <p:sp>
          <p:nvSpPr>
            <p:cNvPr id="58" name="TextBox 57"/>
            <p:cNvSpPr txBox="1"/>
            <p:nvPr/>
          </p:nvSpPr>
          <p:spPr>
            <a:xfrm>
              <a:off x="2143108" y="1428736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15074" y="1428736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0" name="Группа 28"/>
            <p:cNvGrpSpPr/>
            <p:nvPr/>
          </p:nvGrpSpPr>
          <p:grpSpPr>
            <a:xfrm>
              <a:off x="979393" y="1643050"/>
              <a:ext cx="6450127" cy="4237996"/>
              <a:chOff x="979393" y="1643050"/>
              <a:chExt cx="6450127" cy="4237996"/>
            </a:xfrm>
          </p:grpSpPr>
          <p:sp>
            <p:nvSpPr>
              <p:cNvPr id="61" name="Куб 4"/>
              <p:cNvSpPr/>
              <p:nvPr/>
            </p:nvSpPr>
            <p:spPr>
              <a:xfrm>
                <a:off x="1500166" y="2000240"/>
                <a:ext cx="4929222" cy="3286148"/>
              </a:xfrm>
              <a:prstGeom prst="cube">
                <a:avLst/>
              </a:prstGeom>
              <a:noFill/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1250133" y="3107529"/>
                <a:ext cx="2214578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0800000">
                <a:off x="2357376" y="4357694"/>
                <a:ext cx="4073600" cy="71440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1500166" y="4357694"/>
                <a:ext cx="928694" cy="9286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285852" y="535782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428860" y="3786190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072066" y="535782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429388" y="392906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79393" y="2141106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214942" y="2214554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494482" y="2408244"/>
                <a:ext cx="357191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428860" y="1643050"/>
                <a:ext cx="3571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347972" y="2408244"/>
                <a:ext cx="357191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508073" y="1695874"/>
                <a:ext cx="357191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428596" y="214311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357158" y="2571744"/>
            <a:ext cx="2857520" cy="369332"/>
            <a:chOff x="357158" y="2571744"/>
            <a:chExt cx="2857520" cy="369332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2571744"/>
              <a:ext cx="1857388" cy="357190"/>
            </a:xfrm>
            <a:prstGeom prst="rect">
              <a:avLst/>
            </a:prstGeom>
            <a:noFill/>
          </p:spPr>
        </p:pic>
        <p:sp>
          <p:nvSpPr>
            <p:cNvPr id="78" name="TextBox 77"/>
            <p:cNvSpPr txBox="1"/>
            <p:nvPr/>
          </p:nvSpPr>
          <p:spPr>
            <a:xfrm>
              <a:off x="2143108" y="257174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 </a:t>
              </a:r>
              <a:r>
                <a:rPr lang="ru-RU" dirty="0" err="1" smtClean="0"/>
                <a:t>пар-д</a:t>
              </a:r>
              <a:endParaRPr lang="ru-RU" dirty="0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285720" y="3000372"/>
            <a:ext cx="1520385" cy="369332"/>
            <a:chOff x="285720" y="3000372"/>
            <a:chExt cx="1520385" cy="369332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rot="10800000" flipV="1">
              <a:off x="285720" y="3071810"/>
              <a:ext cx="187525" cy="2057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0800000">
              <a:off x="285720" y="3277574"/>
              <a:ext cx="214314" cy="85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Прямоугольник 81"/>
            <p:cNvSpPr/>
            <p:nvPr/>
          </p:nvSpPr>
          <p:spPr>
            <a:xfrm>
              <a:off x="571472" y="3000372"/>
              <a:ext cx="12346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BAD</a:t>
              </a:r>
              <a:r>
                <a:rPr lang="ru-RU" dirty="0" smtClean="0"/>
                <a:t>= 90˚</a:t>
              </a:r>
              <a:endParaRPr lang="ru-RU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357158" y="35718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Док-ть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85720" y="4071942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1). DC</a:t>
            </a:r>
            <a:r>
              <a:rPr lang="en-US" dirty="0" smtClean="0">
                <a:solidFill>
                  <a:srgbClr val="00B050"/>
                </a:solidFill>
              </a:rPr>
              <a:t> ┴ B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ru-RU" baseline="-25000" dirty="0" smtClean="0">
              <a:solidFill>
                <a:srgbClr val="00B05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85720" y="4429132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2). AB</a:t>
            </a:r>
            <a:r>
              <a:rPr lang="en-US" dirty="0" smtClean="0">
                <a:solidFill>
                  <a:srgbClr val="FF0000"/>
                </a:solidFill>
              </a:rPr>
              <a:t> ┴ A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ru-RU" baseline="-25000" dirty="0" smtClean="0">
              <a:solidFill>
                <a:srgbClr val="FF0000"/>
              </a:solidFill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rot="10800000">
            <a:off x="4857752" y="3571876"/>
            <a:ext cx="3158184" cy="57313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7322364" y="1678770"/>
            <a:ext cx="714378" cy="64294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4143372" y="4286256"/>
            <a:ext cx="321471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214810" y="1643050"/>
            <a:ext cx="642942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77" grpId="0"/>
      <p:bldP spid="85" grpId="0"/>
      <p:bldP spid="86" grpId="0"/>
      <p:bldP spid="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441</Words>
  <Application>Microsoft Office PowerPoint</Application>
  <PresentationFormat>Экран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Kot</dc:creator>
  <cp:lastModifiedBy>Kot</cp:lastModifiedBy>
  <cp:revision>20</cp:revision>
  <dcterms:created xsi:type="dcterms:W3CDTF">2013-02-19T18:26:49Z</dcterms:created>
  <dcterms:modified xsi:type="dcterms:W3CDTF">2013-02-19T21:42:29Z</dcterms:modified>
</cp:coreProperties>
</file>