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58" r:id="rId5"/>
    <p:sldId id="280" r:id="rId6"/>
    <p:sldId id="260" r:id="rId7"/>
    <p:sldId id="275" r:id="rId8"/>
    <p:sldId id="276" r:id="rId9"/>
    <p:sldId id="277" r:id="rId10"/>
    <p:sldId id="264" r:id="rId11"/>
    <p:sldId id="272" r:id="rId12"/>
    <p:sldId id="267" r:id="rId13"/>
    <p:sldId id="287" r:id="rId14"/>
    <p:sldId id="281" r:id="rId15"/>
    <p:sldId id="273" r:id="rId16"/>
    <p:sldId id="274" r:id="rId17"/>
    <p:sldId id="270" r:id="rId18"/>
    <p:sldId id="261" r:id="rId19"/>
    <p:sldId id="265" r:id="rId20"/>
    <p:sldId id="284" r:id="rId21"/>
    <p:sldId id="263" r:id="rId22"/>
    <p:sldId id="268" r:id="rId23"/>
    <p:sldId id="269" r:id="rId24"/>
    <p:sldId id="282" r:id="rId25"/>
    <p:sldId id="271" r:id="rId26"/>
    <p:sldId id="286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4D4D4D"/>
    <a:srgbClr val="5F5F5F"/>
    <a:srgbClr val="FFFF66"/>
    <a:srgbClr val="CC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F2BAC5-8C8E-45DA-83B8-E85D7FCC5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8857-667B-4196-AA86-C8D55657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F9ED-20F3-47B2-9DFB-C634B60C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900D-CAA4-4668-BB5E-4FE68FC6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BC7E-DE5B-40CB-91A0-9C8C33930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48A6-BAC6-43B1-AA1F-7B3E15D67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90D2-5CEC-4366-811E-92088106B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BC96-AA8E-406B-A892-170CDDF7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F8E0-9881-4C5F-8056-8D3034E2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E395-B82A-4A3F-8743-152F6493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E125-07BE-43C4-A7DD-4F239A98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6C55-93D0-4A59-8F34-C56FD2CDB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7F7F"/>
            </a:gs>
            <a:gs pos="21001">
              <a:srgbClr val="FFFFFF"/>
            </a:gs>
            <a:gs pos="24001">
              <a:srgbClr val="1F1F1F"/>
            </a:gs>
            <a:gs pos="34000">
              <a:srgbClr val="CFCFCF"/>
            </a:gs>
            <a:gs pos="47000">
              <a:srgbClr val="CFCFCF"/>
            </a:gs>
            <a:gs pos="58000">
              <a:srgbClr val="636363"/>
            </a:gs>
            <a:gs pos="82001">
              <a:srgbClr val="FFFFFF"/>
            </a:gs>
            <a:gs pos="84000">
              <a:srgbClr val="1F1F1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C57260-2144-4810-9083-D1924E440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6A623-358A-4AC3-8504-83EF3CDFD49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3810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bg1"/>
                </a:solidFill>
                <a:latin typeface="Bradley Hand ITC" pitchFamily="66" charset="0"/>
              </a:rPr>
              <a:t>БПОУ </a:t>
            </a:r>
            <a:r>
              <a:rPr lang="ru-RU" sz="3200" b="1" i="1" dirty="0" smtClean="0">
                <a:solidFill>
                  <a:schemeClr val="bg1"/>
                </a:solidFill>
                <a:latin typeface="Bradley Hand ITC" pitchFamily="66" charset="0"/>
              </a:rPr>
              <a:t>ВО « Череповецкий </a:t>
            </a:r>
            <a:r>
              <a:rPr lang="ru-RU" sz="3200" b="1" i="1" dirty="0" smtClean="0">
                <a:solidFill>
                  <a:schemeClr val="bg1"/>
                </a:solidFill>
                <a:latin typeface="Bradley Hand ITC" pitchFamily="66" charset="0"/>
              </a:rPr>
              <a:t>металлургический </a:t>
            </a:r>
            <a:r>
              <a:rPr lang="ru-RU" sz="3200" b="1" i="1" dirty="0" smtClean="0">
                <a:solidFill>
                  <a:schemeClr val="bg1"/>
                </a:solidFill>
                <a:latin typeface="Bradley Hand ITC" pitchFamily="66" charset="0"/>
              </a:rPr>
              <a:t>колледж»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48200"/>
            <a:ext cx="80010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chemeClr val="bg1"/>
                </a:solidFill>
                <a:latin typeface="Bradley Hand ITC" pitchFamily="66" charset="0"/>
              </a:rPr>
              <a:t>Преподаватель физики</a:t>
            </a:r>
          </a:p>
          <a:p>
            <a:pPr eaLnBrk="1" hangingPunct="1">
              <a:lnSpc>
                <a:spcPct val="80000"/>
              </a:lnSpc>
            </a:pPr>
            <a:endParaRPr lang="ru-RU" sz="2400" b="1" i="1" smtClean="0">
              <a:solidFill>
                <a:schemeClr val="bg1"/>
              </a:solidFill>
              <a:latin typeface="Bradley Hand ITC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chemeClr val="bg1"/>
                </a:solidFill>
                <a:latin typeface="Bradley Hand ITC" pitchFamily="66" charset="0"/>
              </a:rPr>
              <a:t>Тюшина Яна Геннадьевна</a:t>
            </a:r>
          </a:p>
        </p:txBody>
      </p:sp>
      <p:sp>
        <p:nvSpPr>
          <p:cNvPr id="2053" name="WordArt 4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Радиоактивность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4EE997-CF4B-4326-A698-11198657D09F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267" name="Picture 6" descr="al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191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89B02E-1792-4259-95EA-B5AD242A7EC0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12291" name="Picture 5" descr="0903_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05200" cy="4724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sp>
        <p:nvSpPr>
          <p:cNvPr id="20488" name="Text Box 8" descr="Крупная сетка"/>
          <p:cNvSpPr txBox="1">
            <a:spLocks noChangeArrowheads="1"/>
          </p:cNvSpPr>
          <p:nvPr/>
        </p:nvSpPr>
        <p:spPr bwMode="auto">
          <a:xfrm>
            <a:off x="4267200" y="1447800"/>
            <a:ext cx="4343400" cy="475773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Защита от радиоактивных </a:t>
            </a:r>
          </a:p>
          <a:p>
            <a:pPr algn="ctr">
              <a:defRPr/>
            </a:pPr>
            <a:r>
              <a: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излучений</a:t>
            </a:r>
          </a:p>
          <a:p>
            <a:pPr algn="ctr">
              <a:defRPr/>
            </a:pP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Нейтроны</a:t>
            </a:r>
            <a:r>
              <a:rPr 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</a:t>
            </a:r>
            <a:r>
              <a:rPr lang="ru-RU" sz="1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–  </a:t>
            </a:r>
            <a:r>
              <a:rPr lang="ru-RU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вода, бетон, земля  (вещества, имеющие невысокий атомный номер)</a:t>
            </a:r>
          </a:p>
          <a:p>
            <a:pPr algn="ctr">
              <a:defRPr/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Рентгеновские лучи, гамма-излучение</a:t>
            </a:r>
            <a:r>
              <a:rPr lang="ru-RU" sz="1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– </a:t>
            </a:r>
          </a:p>
          <a:p>
            <a:pPr algn="ctr">
              <a:defRPr/>
            </a:pPr>
            <a:r>
              <a:rPr lang="ru-RU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чугун, сталь, свинец, баритовый кирпич, свинцовое стекло (элементы с высоким атомным номером и имеющие большую плотность)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D5F4E6-45D0-4CC7-AB45-8CC14C871A0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Правило смещения</a:t>
            </a:r>
          </a:p>
        </p:txBody>
      </p:sp>
      <p:pic>
        <p:nvPicPr>
          <p:cNvPr id="13316" name="Picture 6" descr="alfabeta"/>
          <p:cNvPicPr>
            <a:picLocks noChangeAspect="1" noChangeArrowheads="1"/>
          </p:cNvPicPr>
          <p:nvPr/>
        </p:nvPicPr>
        <p:blipFill>
          <a:blip r:embed="rId2" cstate="print"/>
          <a:srcRect l="50079" b="38867"/>
          <a:stretch>
            <a:fillRect/>
          </a:stretch>
        </p:blipFill>
        <p:spPr bwMode="auto">
          <a:xfrm>
            <a:off x="4724400" y="1371600"/>
            <a:ext cx="4191000" cy="3786188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3317" name="Picture 7" descr="alfabeta"/>
          <p:cNvPicPr>
            <a:picLocks noChangeAspect="1" noChangeArrowheads="1"/>
          </p:cNvPicPr>
          <p:nvPr/>
        </p:nvPicPr>
        <p:blipFill>
          <a:blip r:embed="rId2" cstate="print"/>
          <a:srcRect r="50079" b="38867"/>
          <a:stretch>
            <a:fillRect/>
          </a:stretch>
        </p:blipFill>
        <p:spPr bwMode="auto">
          <a:xfrm>
            <a:off x="228600" y="1371600"/>
            <a:ext cx="4267200" cy="3794125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Радиоактивные превращения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1D0B5E-69FC-4DCC-A293-C9C4809E54C9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</a:t>
            </a:r>
          </a:p>
        </p:txBody>
      </p:sp>
      <p:sp>
        <p:nvSpPr>
          <p:cNvPr id="14340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219200"/>
            <a:ext cx="8437563" cy="52387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 i="1">
                <a:solidFill>
                  <a:srgbClr val="660066"/>
                </a:solidFill>
                <a:latin typeface="Bradley Hand ITC" pitchFamily="66" charset="0"/>
              </a:rPr>
              <a:t>1911 год, Ф.Содди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Существуют ядра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одного и того же химического элемента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с одинаковым числом протонов,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но различным  числом нейтронов – изотопы.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Изотопы имеют одинаковые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химические свойства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(обусловлены зарядом ядра),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но разные физические свойства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(обусловлено массой).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B19611-5730-48D4-9430-CE0A5432195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 водорода</a:t>
            </a:r>
          </a:p>
        </p:txBody>
      </p:sp>
      <p:pic>
        <p:nvPicPr>
          <p:cNvPr id="15364" name="Picture 5" descr="isotopes"/>
          <p:cNvPicPr>
            <a:picLocks noChangeAspect="1" noChangeArrowheads="1"/>
          </p:cNvPicPr>
          <p:nvPr/>
        </p:nvPicPr>
        <p:blipFill>
          <a:blip r:embed="rId2" cstate="print"/>
          <a:srcRect b="28725"/>
          <a:stretch>
            <a:fillRect/>
          </a:stretch>
        </p:blipFill>
        <p:spPr bwMode="auto">
          <a:xfrm>
            <a:off x="838200" y="12192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isotopes"/>
          <p:cNvPicPr>
            <a:picLocks noChangeAspect="1" noChangeArrowheads="1"/>
          </p:cNvPicPr>
          <p:nvPr/>
        </p:nvPicPr>
        <p:blipFill>
          <a:blip r:embed="rId3" cstate="print"/>
          <a:srcRect t="2826" b="2826"/>
          <a:stretch>
            <a:fillRect/>
          </a:stretch>
        </p:blipFill>
        <p:spPr bwMode="auto">
          <a:xfrm>
            <a:off x="838200" y="3276600"/>
            <a:ext cx="76962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7010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4495800" y="20574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4267200" y="22098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Oval 11"/>
          <p:cNvSpPr>
            <a:spLocks noChangeArrowheads="1"/>
          </p:cNvSpPr>
          <p:nvPr/>
        </p:nvSpPr>
        <p:spPr bwMode="auto">
          <a:xfrm>
            <a:off x="7391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737510-0564-4EC7-BA7C-1E5EE8E40C9A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Закон радиоактивного распада</a:t>
            </a:r>
          </a:p>
        </p:txBody>
      </p:sp>
      <p:sp>
        <p:nvSpPr>
          <p:cNvPr id="16388" name="Text Box 5" descr="Крупная сетка"/>
          <p:cNvSpPr txBox="1">
            <a:spLocks noChangeArrowheads="1"/>
          </p:cNvSpPr>
          <p:nvPr/>
        </p:nvSpPr>
        <p:spPr bwMode="auto">
          <a:xfrm>
            <a:off x="685800" y="1371600"/>
            <a:ext cx="7778750" cy="329088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C0000"/>
                </a:solidFill>
                <a:latin typeface="Bradley Hand ITC" pitchFamily="66" charset="0"/>
              </a:rPr>
              <a:t>Период полураспада</a:t>
            </a:r>
            <a:r>
              <a:rPr lang="ru-RU" sz="4000" b="1" i="1">
                <a:latin typeface="Bradley Hand ITC" pitchFamily="66" charset="0"/>
              </a:rPr>
              <a:t> </a:t>
            </a:r>
            <a:r>
              <a:rPr lang="ru-RU" sz="4800" b="1" i="1">
                <a:solidFill>
                  <a:srgbClr val="CC0000"/>
                </a:solidFill>
                <a:latin typeface="Bradley Hand ITC" pitchFamily="66" charset="0"/>
              </a:rPr>
              <a:t>Т </a:t>
            </a:r>
            <a:r>
              <a:rPr lang="ru-RU" sz="4000" b="1" i="1">
                <a:latin typeface="Bradley Hand ITC" pitchFamily="66" charset="0"/>
              </a:rPr>
              <a:t>–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интервал времени,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в течение которого активность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радиоактивного элемента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убывает в два раза.</a:t>
            </a:r>
          </a:p>
        </p:txBody>
      </p:sp>
      <p:pic>
        <p:nvPicPr>
          <p:cNvPr id="21510" name="Picture 6" descr="raspad"/>
          <p:cNvPicPr>
            <a:picLocks noChangeAspect="1" noChangeArrowheads="1"/>
          </p:cNvPicPr>
          <p:nvPr/>
        </p:nvPicPr>
        <p:blipFill>
          <a:blip r:embed="rId2" cstate="print"/>
          <a:srcRect l="5669" t="1260" r="1418" b="1889"/>
          <a:stretch>
            <a:fillRect/>
          </a:stretch>
        </p:blipFill>
        <p:spPr bwMode="auto">
          <a:xfrm>
            <a:off x="457200" y="1066800"/>
            <a:ext cx="8305800" cy="5114925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A7EDC5-234B-4FF0-A910-F5933A891C2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Важнейшие радиогенные изотопы</a:t>
            </a:r>
          </a:p>
        </p:txBody>
      </p:sp>
      <p:pic>
        <p:nvPicPr>
          <p:cNvPr id="17412" name="Picture 4" descr="800_fig_0004"/>
          <p:cNvPicPr>
            <a:picLocks noChangeAspect="1" noChangeArrowheads="1"/>
          </p:cNvPicPr>
          <p:nvPr/>
        </p:nvPicPr>
        <p:blipFill>
          <a:blip r:embed="rId2" cstate="print"/>
          <a:srcRect l="4724" t="14717" r="4724" b="12041"/>
          <a:stretch>
            <a:fillRect/>
          </a:stretch>
        </p:blipFill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872E64-DC26-4DEA-AAB0-F58A76C4BBB7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Способы переноса радиации</a:t>
            </a:r>
          </a:p>
        </p:txBody>
      </p:sp>
      <p:pic>
        <p:nvPicPr>
          <p:cNvPr id="18436" name="Picture 4" descr="Перенос радиоактивности в окружающей сре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41910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790306-9228-429D-A6BB-D096BFB564B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8"/>
          <p:cNvGraphicFramePr>
            <a:graphicFrameLocks noChangeAspect="1"/>
          </p:cNvGraphicFramePr>
          <p:nvPr/>
        </p:nvGraphicFramePr>
        <p:xfrm>
          <a:off x="-533400" y="1143000"/>
          <a:ext cx="9906000" cy="5410200"/>
        </p:xfrm>
        <a:graphic>
          <a:graphicData uri="http://schemas.openxmlformats.org/presentationml/2006/ole">
            <p:oleObj spid="_x0000_s19460" name="Диаграмма" r:id="rId3" imgW="5638864" imgH="3752826" progId="MSGraph.Chart.8">
              <p:embed/>
            </p:oleObj>
          </a:graphicData>
        </a:graphic>
      </p:graphicFrame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Радиоактивность вокруг нас </a:t>
            </a:r>
            <a:b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(по данным Зеленкова А.Г.)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2CC98F-5BC6-4DEA-A7EA-07E4599B146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Методы регистрации ионизирующих излучений</a:t>
            </a:r>
          </a:p>
        </p:txBody>
      </p:sp>
      <p:pic>
        <p:nvPicPr>
          <p:cNvPr id="20484" name="Picture 4" descr="151501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586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doz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5867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828800" y="2362200"/>
            <a:ext cx="2057400" cy="11430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Text Box 12" descr="Крупная сетка"/>
          <p:cNvSpPr txBox="1">
            <a:spLocks noChangeArrowheads="1"/>
          </p:cNvSpPr>
          <p:nvPr/>
        </p:nvSpPr>
        <p:spPr bwMode="auto">
          <a:xfrm>
            <a:off x="3276600" y="1600200"/>
            <a:ext cx="5286375" cy="19462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Bradley Hand ITC" pitchFamily="66" charset="0"/>
              </a:rPr>
              <a:t>Поглощенная доза излучения –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Отношение энергии ионизирующего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Излучения, поглощенной веществом,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к массе этого вещества.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1 Гр = 1 Дж/кг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1752600" y="3886200"/>
            <a:ext cx="1143000" cy="7620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Text Box 14" descr="Крупная сетка"/>
          <p:cNvSpPr txBox="1">
            <a:spLocks noChangeArrowheads="1"/>
          </p:cNvSpPr>
          <p:nvPr/>
        </p:nvSpPr>
        <p:spPr bwMode="auto">
          <a:xfrm>
            <a:off x="669925" y="4540250"/>
            <a:ext cx="7427913" cy="139858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54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Bradley Hand ITC" pitchFamily="66" charset="0"/>
              </a:rPr>
              <a:t>Естественный фон на человека 0,002 Гр/год;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ПДН 0,05 Гр/год или 0,001 Гр/нед;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Смертельная доза 3-10 Гр за короткое время</a:t>
            </a:r>
          </a:p>
        </p:txBody>
      </p:sp>
      <p:pic>
        <p:nvPicPr>
          <p:cNvPr id="13327" name="Picture 15" descr="pi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00200"/>
            <a:ext cx="1905000" cy="4953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nimBg="1"/>
      <p:bldP spid="13325" grpId="0" animBg="1"/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C038EA-929A-46D8-928E-AF7DF9F6527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Радиоактивность -</a:t>
            </a:r>
          </a:p>
        </p:txBody>
      </p:sp>
      <p:pic>
        <p:nvPicPr>
          <p:cNvPr id="3076" name="Picture 4" descr="n116"/>
          <p:cNvPicPr>
            <a:picLocks noChangeAspect="1" noChangeArrowheads="1"/>
          </p:cNvPicPr>
          <p:nvPr/>
        </p:nvPicPr>
        <p:blipFill>
          <a:blip r:embed="rId2" cstate="print"/>
          <a:srcRect l="2519" t="5040" r="45354" b="5040"/>
          <a:stretch>
            <a:fillRect/>
          </a:stretch>
        </p:blipFill>
        <p:spPr bwMode="auto">
          <a:xfrm>
            <a:off x="2667000" y="1219200"/>
            <a:ext cx="3886200" cy="3019425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3077" name="Picture 6" descr="7-1"/>
          <p:cNvPicPr>
            <a:picLocks noChangeAspect="1" noChangeArrowheads="1"/>
          </p:cNvPicPr>
          <p:nvPr/>
        </p:nvPicPr>
        <p:blipFill>
          <a:blip r:embed="rId3" cstate="print"/>
          <a:srcRect r="67291"/>
          <a:stretch>
            <a:fillRect/>
          </a:stretch>
        </p:blipFill>
        <p:spPr bwMode="auto">
          <a:xfrm>
            <a:off x="457200" y="1219200"/>
            <a:ext cx="1930400" cy="30480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3078" name="Picture 7" descr="st001_27"/>
          <p:cNvPicPr>
            <a:picLocks noChangeAspect="1" noChangeArrowheads="1"/>
          </p:cNvPicPr>
          <p:nvPr/>
        </p:nvPicPr>
        <p:blipFill>
          <a:blip r:embed="rId4" cstate="print"/>
          <a:srcRect l="2519" t="1662" r="5040" b="1662"/>
          <a:stretch>
            <a:fillRect/>
          </a:stretch>
        </p:blipFill>
        <p:spPr bwMode="auto">
          <a:xfrm>
            <a:off x="6781800" y="1219200"/>
            <a:ext cx="1971675" cy="2971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3079" name="Text Box 8" descr="Крупная сетка"/>
          <p:cNvSpPr txBox="1">
            <a:spLocks noChangeArrowheads="1"/>
          </p:cNvSpPr>
          <p:nvPr/>
        </p:nvSpPr>
        <p:spPr bwMode="auto">
          <a:xfrm>
            <a:off x="612775" y="4419600"/>
            <a:ext cx="7899400" cy="20796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 явление самопроизвольного превращения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неустойчивых ядер в устойчивые,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сопровождающееся испусканием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частиц и излучением энергии.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819400" y="1143000"/>
            <a:ext cx="372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66"/>
                </a:solidFill>
              </a:rPr>
              <a:t>Открытие - 1896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80A2A9-F74A-4A0E-9C3F-1D7800E5533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Сцинтилляционный счетчик</a:t>
            </a:r>
          </a:p>
        </p:txBody>
      </p:sp>
      <p:pic>
        <p:nvPicPr>
          <p:cNvPr id="21508" name="Picture 4" descr="p6_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1905000" y="3048000"/>
            <a:ext cx="12954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108585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/>
              <a:t>ЭКРАН</a:t>
            </a:r>
          </a:p>
        </p:txBody>
      </p:sp>
      <p:sp>
        <p:nvSpPr>
          <p:cNvPr id="21511" name="Text Box 8" descr="Крупная сетка"/>
          <p:cNvSpPr txBox="1">
            <a:spLocks noChangeArrowheads="1"/>
          </p:cNvSpPr>
          <p:nvPr/>
        </p:nvSpPr>
        <p:spPr bwMode="auto">
          <a:xfrm>
            <a:off x="3716338" y="1219200"/>
            <a:ext cx="4926012" cy="3116263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49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Bradley Hand ITC" pitchFamily="66" charset="0"/>
              </a:rPr>
              <a:t>В 1903 году У.Крукс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заметил, что частицы, 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испускаемые радиоактивным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веществом, попадая на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покрытый сернистым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цинком экран, вызывает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его свечение.</a:t>
            </a:r>
          </a:p>
        </p:txBody>
      </p:sp>
      <p:sp>
        <p:nvSpPr>
          <p:cNvPr id="21512" name="Text Box 9" descr="Крупная сетка"/>
          <p:cNvSpPr txBox="1">
            <a:spLocks noChangeArrowheads="1"/>
          </p:cNvSpPr>
          <p:nvPr/>
        </p:nvSpPr>
        <p:spPr bwMode="auto">
          <a:xfrm>
            <a:off x="381000" y="4540250"/>
            <a:ext cx="8229600" cy="140493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Bradley Hand ITC" pitchFamily="66" charset="0"/>
              </a:rPr>
              <a:t>Устройство было использовано Э.Резерфордом. 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Сейчас сцинтилляции наблюдают и считают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с помощью специальных устройств.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3D154A-761F-47DA-893F-43463861995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Счетчик Гейгера</a:t>
            </a:r>
          </a:p>
        </p:txBody>
      </p:sp>
      <p:pic>
        <p:nvPicPr>
          <p:cNvPr id="22532" name="Picture 5" descr="TRAN1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334000" cy="20574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2533" name="Picture 6" descr="CAIVMX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819400" cy="20574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2534" name="Text Box 9" descr="Крупная сетка"/>
          <p:cNvSpPr txBox="1">
            <a:spLocks noChangeArrowheads="1"/>
          </p:cNvSpPr>
          <p:nvPr/>
        </p:nvSpPr>
        <p:spPr bwMode="auto">
          <a:xfrm>
            <a:off x="457200" y="3622675"/>
            <a:ext cx="8229600" cy="18319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Bradley Hand ITC" pitchFamily="66" charset="0"/>
              </a:rPr>
              <a:t>В наполненной аргоном трубке пролетающая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через газ частичка ионизирует его, 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замыкая цепь между катодом и анодом </a:t>
            </a:r>
          </a:p>
          <a:p>
            <a:pPr algn="ctr"/>
            <a:r>
              <a:rPr lang="ru-RU" sz="2800" b="1" i="1">
                <a:latin typeface="Bradley Hand ITC" pitchFamily="66" charset="0"/>
              </a:rPr>
              <a:t>и создавая импульс напряжения на резисторе.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16F8A-1792-4D12-9B33-718CF20118B3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Камера Вильсона</a:t>
            </a:r>
          </a:p>
        </p:txBody>
      </p:sp>
      <p:pic>
        <p:nvPicPr>
          <p:cNvPr id="23556" name="Picture 4" descr="vi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590800" cy="3048000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3557" name="Picture 5" descr="0274344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835275" cy="3048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3558" name="Picture 7" descr="image026"/>
          <p:cNvPicPr>
            <a:picLocks noChangeAspect="1" noChangeArrowheads="1"/>
          </p:cNvPicPr>
          <p:nvPr/>
        </p:nvPicPr>
        <p:blipFill>
          <a:blip r:embed="rId4" cstate="print"/>
          <a:srcRect b="6273"/>
          <a:stretch>
            <a:fillRect/>
          </a:stretch>
        </p:blipFill>
        <p:spPr bwMode="auto">
          <a:xfrm>
            <a:off x="381000" y="1143000"/>
            <a:ext cx="2667000" cy="3048000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3559" name="Text Box 10" descr="Крупная сетка"/>
          <p:cNvSpPr txBox="1">
            <a:spLocks noChangeArrowheads="1"/>
          </p:cNvSpPr>
          <p:nvPr/>
        </p:nvSpPr>
        <p:spPr bwMode="auto">
          <a:xfrm>
            <a:off x="381000" y="4343400"/>
            <a:ext cx="8382000" cy="19494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Bradley Hand ITC" pitchFamily="66" charset="0"/>
              </a:rPr>
              <a:t>Камера заполнена смесью аргона и азота с насыщенными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парами воды или спирта. Расширяя газ поршнем,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переохлаждают пары. Пролетающая частица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ионизирует атомы газа, на которых конденсируется пар,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создавая капельный след (трек).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304800" y="37798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  <a:latin typeface="Bradley Hand ITC" pitchFamily="66" charset="0"/>
              </a:rPr>
              <a:t>1912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F136C-3899-4001-ADB7-AB4A49713405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Пузырьковая камера</a:t>
            </a:r>
          </a:p>
        </p:txBody>
      </p:sp>
      <p:pic>
        <p:nvPicPr>
          <p:cNvPr id="24580" name="Picture 5" descr="treki а камере глейз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14800" cy="2895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1" name="Picture 6" descr="vil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495800" cy="29146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2" name="Text Box 7" descr="Крупная сетка"/>
          <p:cNvSpPr txBox="1">
            <a:spLocks noChangeArrowheads="1"/>
          </p:cNvSpPr>
          <p:nvPr/>
        </p:nvSpPr>
        <p:spPr bwMode="auto">
          <a:xfrm>
            <a:off x="138113" y="4343400"/>
            <a:ext cx="8810625" cy="19462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Bradley Hand ITC" pitchFamily="66" charset="0"/>
              </a:rPr>
              <a:t>Д.Глейзер сконструировал камеру, в которой можно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Исследовать частицы большей энергии, чем в камере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Вильсона. Камера заполнена быстро закипающей жидкостью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сжиженный пропан, гидроген). В перегретой жидкости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исследуемая частица оставляет трек из пузырьков пара. 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28600" y="1350963"/>
            <a:ext cx="1263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Bradley Hand ITC" pitchFamily="66" charset="0"/>
              </a:rPr>
              <a:t>1952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DC7844-A33C-49D4-9D73-EB7CD58ACD48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Искровая камера</a:t>
            </a:r>
          </a:p>
        </p:txBody>
      </p:sp>
      <p:pic>
        <p:nvPicPr>
          <p:cNvPr id="25604" name="Picture 4" descr="259482932"/>
          <p:cNvPicPr>
            <a:picLocks noChangeAspect="1" noChangeArrowheads="1"/>
          </p:cNvPicPr>
          <p:nvPr/>
        </p:nvPicPr>
        <p:blipFill>
          <a:blip r:embed="rId2" cstate="print"/>
          <a:srcRect l="7690" t="3401" r="6592" b="3401"/>
          <a:stretch>
            <a:fillRect/>
          </a:stretch>
        </p:blipFill>
        <p:spPr bwMode="auto">
          <a:xfrm>
            <a:off x="533400" y="1371600"/>
            <a:ext cx="2178050" cy="2667000"/>
          </a:xfrm>
          <a:prstGeom prst="rect">
            <a:avLst/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5605" name="Picture 5" descr="spark1искровая кам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 descr="Крупная сетка"/>
          <p:cNvSpPr txBox="1">
            <a:spLocks noChangeArrowheads="1"/>
          </p:cNvSpPr>
          <p:nvPr/>
        </p:nvSpPr>
        <p:spPr bwMode="auto">
          <a:xfrm>
            <a:off x="458788" y="4276725"/>
            <a:ext cx="8397875" cy="19494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Bradley Hand ITC" pitchFamily="66" charset="0"/>
              </a:rPr>
              <a:t>Изобретена в 1957 г.  Заполнена инертным газом.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Плоскопараллельные пластины расположены близко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друг к другу. На пластины подается высокое напряжение.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При пролете частицы вдоль её траектории проскакивают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искры, создавая огненный трек.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4EABD5-F11A-4FF7-A472-DD5F8FAAC1FD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Толстослойные фотоэмульсии</a:t>
            </a:r>
          </a:p>
        </p:txBody>
      </p:sp>
      <p:pic>
        <p:nvPicPr>
          <p:cNvPr id="26628" name="Picture 4" descr="фотоэмуль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886200" cy="3048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6629" name="Text Box 5" descr="Крупная сетка"/>
          <p:cNvSpPr txBox="1">
            <a:spLocks noChangeArrowheads="1"/>
          </p:cNvSpPr>
          <p:nvPr/>
        </p:nvSpPr>
        <p:spPr bwMode="auto">
          <a:xfrm>
            <a:off x="457200" y="4343400"/>
            <a:ext cx="3886200" cy="2066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Bradley Hand ITC" pitchFamily="66" charset="0"/>
              </a:rPr>
              <a:t>Метод разработан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В 1958 году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Ждановым А.П. и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Мысовским Л.В.</a:t>
            </a:r>
          </a:p>
        </p:txBody>
      </p:sp>
      <p:sp>
        <p:nvSpPr>
          <p:cNvPr id="26630" name="Text Box 6" descr="Крупная сетка"/>
          <p:cNvSpPr txBox="1">
            <a:spLocks noChangeArrowheads="1"/>
          </p:cNvSpPr>
          <p:nvPr/>
        </p:nvSpPr>
        <p:spPr bwMode="auto">
          <a:xfrm>
            <a:off x="4495800" y="1143000"/>
            <a:ext cx="4087813" cy="52292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400" b="1" i="1">
              <a:latin typeface="Bradley Hand ITC" pitchFamily="66" charset="0"/>
            </a:endParaRPr>
          </a:p>
          <a:p>
            <a:pPr algn="ctr"/>
            <a:r>
              <a:rPr lang="ru-RU" sz="2400" b="1" i="1">
                <a:latin typeface="Bradley Hand ITC" pitchFamily="66" charset="0"/>
              </a:rPr>
              <a:t>Пролетающая сквозь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фотоэмульсию заряженная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частица действует на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зерна бромистого 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серебра и образует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скрытое изображение.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При проявлении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фотопластинки образуется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след - трек.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Преимущества: следы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не исчезают со временем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 могут быть тщательно</a:t>
            </a:r>
          </a:p>
          <a:p>
            <a:pPr algn="ctr"/>
            <a:r>
              <a:rPr lang="ru-RU" sz="2400" b="1" i="1">
                <a:latin typeface="Bradley Hand ITC" pitchFamily="66" charset="0"/>
              </a:rPr>
              <a:t>изучены.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258B70-577C-4AD7-A490-C0102562429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Получение радиоактивных изотопов</a:t>
            </a:r>
          </a:p>
        </p:txBody>
      </p:sp>
      <p:sp>
        <p:nvSpPr>
          <p:cNvPr id="35844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905000"/>
            <a:ext cx="8580438" cy="31686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latin typeface="Bradley Hand ITC" pitchFamily="66" charset="0"/>
              </a:rPr>
              <a:t>С помощью ядерных реакций можно</a:t>
            </a:r>
          </a:p>
          <a:p>
            <a:r>
              <a:rPr lang="ru-RU" sz="4000" b="1" i="1">
                <a:latin typeface="Bradley Hand ITC" pitchFamily="66" charset="0"/>
              </a:rPr>
              <a:t>получить радиоактивные изотопы</a:t>
            </a:r>
          </a:p>
          <a:p>
            <a:r>
              <a:rPr lang="ru-RU" sz="4000" b="1" i="1">
                <a:latin typeface="Bradley Hand ITC" pitchFamily="66" charset="0"/>
              </a:rPr>
              <a:t>всех химических элементов,</a:t>
            </a:r>
          </a:p>
          <a:p>
            <a:r>
              <a:rPr lang="ru-RU" sz="4000" b="1" i="1">
                <a:latin typeface="Bradley Hand ITC" pitchFamily="66" charset="0"/>
              </a:rPr>
              <a:t>существующих в природе только</a:t>
            </a:r>
          </a:p>
          <a:p>
            <a:r>
              <a:rPr lang="ru-RU" sz="4000" b="1" i="1">
                <a:latin typeface="Bradley Hand ITC" pitchFamily="66" charset="0"/>
              </a:rPr>
              <a:t>в стабильном состоянии.</a:t>
            </a:r>
          </a:p>
        </p:txBody>
      </p:sp>
      <p:sp>
        <p:nvSpPr>
          <p:cNvPr id="35845" name="Text Box 5" descr="Крупная сетка"/>
          <p:cNvSpPr txBox="1">
            <a:spLocks noChangeArrowheads="1"/>
          </p:cNvSpPr>
          <p:nvPr/>
        </p:nvSpPr>
        <p:spPr bwMode="auto">
          <a:xfrm>
            <a:off x="304800" y="1981200"/>
            <a:ext cx="8620125" cy="17684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latin typeface="Bradley Hand ITC" pitchFamily="66" charset="0"/>
              </a:rPr>
              <a:t>Элементы под номерами 43, 61, 85 и 87</a:t>
            </a:r>
          </a:p>
          <a:p>
            <a:r>
              <a:rPr lang="ru-RU" sz="3600" b="1" i="1">
                <a:latin typeface="Bradley Hand ITC" pitchFamily="66" charset="0"/>
              </a:rPr>
              <a:t>Вообще не имеют стабильных изотопов</a:t>
            </a:r>
          </a:p>
          <a:p>
            <a:r>
              <a:rPr lang="ru-RU" sz="3600" b="1" i="1">
                <a:latin typeface="Bradley Hand ITC" pitchFamily="66" charset="0"/>
              </a:rPr>
              <a:t>И впервые были получены искусственно.</a:t>
            </a:r>
          </a:p>
        </p:txBody>
      </p:sp>
      <p:sp>
        <p:nvSpPr>
          <p:cNvPr id="35847" name="Text Box 7" descr="Крупная сетка"/>
          <p:cNvSpPr txBox="1">
            <a:spLocks noChangeArrowheads="1"/>
          </p:cNvSpPr>
          <p:nvPr/>
        </p:nvSpPr>
        <p:spPr bwMode="auto">
          <a:xfrm>
            <a:off x="381000" y="1981200"/>
            <a:ext cx="8335963" cy="23177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latin typeface="Bradley Hand ITC" pitchFamily="66" charset="0"/>
              </a:rPr>
              <a:t>С помощью ядерных реакций получены </a:t>
            </a:r>
          </a:p>
          <a:p>
            <a:r>
              <a:rPr lang="ru-RU" sz="3600" b="1" i="1">
                <a:latin typeface="Bradley Hand ITC" pitchFamily="66" charset="0"/>
              </a:rPr>
              <a:t>Трансурановые элементы, </a:t>
            </a:r>
            <a:endParaRPr lang="en-US" sz="3600" b="1" i="1">
              <a:latin typeface="Bradley Hand ITC" pitchFamily="66" charset="0"/>
            </a:endParaRPr>
          </a:p>
          <a:p>
            <a:r>
              <a:rPr lang="ru-RU" sz="3600" b="1" i="1">
                <a:latin typeface="Bradley Hand ITC" pitchFamily="66" charset="0"/>
              </a:rPr>
              <a:t>начиная с нептуния и плутония </a:t>
            </a:r>
            <a:endParaRPr lang="en-US" sz="3600" b="1" i="1">
              <a:latin typeface="Bradley Hand ITC" pitchFamily="66" charset="0"/>
            </a:endParaRPr>
          </a:p>
          <a:p>
            <a:r>
              <a:rPr lang="ru-RU" sz="3600" b="1" i="1">
                <a:latin typeface="Bradley Hand ITC" pitchFamily="66" charset="0"/>
              </a:rPr>
              <a:t>(</a:t>
            </a:r>
            <a:r>
              <a:rPr lang="en-US" sz="3600" b="1" i="1">
                <a:latin typeface="Bradley Hand ITC" pitchFamily="66" charset="0"/>
              </a:rPr>
              <a:t>Z = 93    -    Z = 108) </a:t>
            </a:r>
            <a:endParaRPr lang="ru-RU" sz="3600" b="1" i="1">
              <a:latin typeface="Bradley Hand ITC" pitchFamily="66" charset="0"/>
            </a:endParaRPr>
          </a:p>
        </p:txBody>
      </p:sp>
      <p:sp>
        <p:nvSpPr>
          <p:cNvPr id="35848" name="Text Box 8" descr="Крупная сетка"/>
          <p:cNvSpPr txBox="1">
            <a:spLocks noChangeArrowheads="1"/>
          </p:cNvSpPr>
          <p:nvPr/>
        </p:nvSpPr>
        <p:spPr bwMode="auto">
          <a:xfrm>
            <a:off x="365125" y="1866900"/>
            <a:ext cx="8553450" cy="23177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latin typeface="Bradley Hand ITC" pitchFamily="66" charset="0"/>
              </a:rPr>
              <a:t>Получают радиоактивные изотопы </a:t>
            </a:r>
          </a:p>
          <a:p>
            <a:r>
              <a:rPr lang="ru-RU" sz="3600" b="1" i="1">
                <a:latin typeface="Bradley Hand ITC" pitchFamily="66" charset="0"/>
              </a:rPr>
              <a:t>в атомных реакторах и на ускорителях </a:t>
            </a:r>
          </a:p>
          <a:p>
            <a:r>
              <a:rPr lang="ru-RU" sz="3600" b="1" i="1">
                <a:latin typeface="Bradley Hand ITC" pitchFamily="66" charset="0"/>
              </a:rPr>
              <a:t>элементарных частиц.</a:t>
            </a:r>
          </a:p>
          <a:p>
            <a:endParaRPr lang="ru-RU" sz="3600" b="1" i="1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5" grpId="1" animBg="1"/>
      <p:bldP spid="35847" grpId="0" animBg="1"/>
      <p:bldP spid="35847" grpId="1" animBg="1"/>
      <p:bldP spid="358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C88AFA-A081-47FA-89E9-105D883931B0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Применение радиоактивных изотопов</a:t>
            </a:r>
          </a:p>
        </p:txBody>
      </p:sp>
      <p:sp>
        <p:nvSpPr>
          <p:cNvPr id="28676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905000"/>
            <a:ext cx="8521700" cy="40227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C0000"/>
                </a:solidFill>
                <a:latin typeface="Bradley Hand ITC" pitchFamily="66" charset="0"/>
              </a:rPr>
              <a:t>Меченые атомы:</a:t>
            </a:r>
            <a:r>
              <a:rPr lang="ru-RU" sz="3200" b="1" i="1" dirty="0">
                <a:latin typeface="Bradley Hand ITC" pitchFamily="66" charset="0"/>
              </a:rPr>
              <a:t> химические свойства </a:t>
            </a:r>
          </a:p>
          <a:p>
            <a:r>
              <a:rPr lang="ru-RU" sz="3200" b="1" i="1" dirty="0">
                <a:latin typeface="Bradley Hand ITC" pitchFamily="66" charset="0"/>
              </a:rPr>
              <a:t>Радиоактивных изотопов не отличаются </a:t>
            </a:r>
          </a:p>
          <a:p>
            <a:r>
              <a:rPr lang="ru-RU" sz="3200" b="1" i="1" dirty="0">
                <a:latin typeface="Bradley Hand ITC" pitchFamily="66" charset="0"/>
              </a:rPr>
              <a:t>от свойств нерадиоактивных изотопов тех </a:t>
            </a:r>
          </a:p>
          <a:p>
            <a:r>
              <a:rPr lang="ru-RU" sz="3200" b="1" i="1" dirty="0">
                <a:latin typeface="Bradley Hand ITC" pitchFamily="66" charset="0"/>
              </a:rPr>
              <a:t>же элементов. Обнаружить радиоактивные </a:t>
            </a:r>
          </a:p>
          <a:p>
            <a:r>
              <a:rPr lang="ru-RU" sz="3200" b="1" i="1" dirty="0">
                <a:latin typeface="Bradley Hand ITC" pitchFamily="66" charset="0"/>
              </a:rPr>
              <a:t>изотопы можно по их излучению.</a:t>
            </a:r>
          </a:p>
          <a:p>
            <a:r>
              <a:rPr lang="ru-RU" sz="3200" b="1" i="1" dirty="0">
                <a:solidFill>
                  <a:srgbClr val="CC0000"/>
                </a:solidFill>
                <a:latin typeface="Bradley Hand ITC" pitchFamily="66" charset="0"/>
              </a:rPr>
              <a:t>Применяют:</a:t>
            </a:r>
            <a:r>
              <a:rPr lang="ru-RU" sz="3200" b="1" i="1" dirty="0">
                <a:latin typeface="Bradley Hand ITC" pitchFamily="66" charset="0"/>
              </a:rPr>
              <a:t> в медицине, биологии, </a:t>
            </a:r>
          </a:p>
          <a:p>
            <a:r>
              <a:rPr lang="ru-RU" sz="3200" b="1" i="1" dirty="0">
                <a:latin typeface="Bradley Hand ITC" pitchFamily="66" charset="0"/>
              </a:rPr>
              <a:t>криминалистике, археологии, </a:t>
            </a:r>
          </a:p>
          <a:p>
            <a:r>
              <a:rPr lang="ru-RU" sz="3200" b="1" i="1" dirty="0">
                <a:latin typeface="Bradley Hand ITC" pitchFamily="66" charset="0"/>
              </a:rPr>
              <a:t>промышленности, сельском хозяйстве.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D5FCE1-BF8F-4415-B999-FF546825B35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Исследования радиоактивности</a:t>
            </a:r>
          </a:p>
        </p:txBody>
      </p:sp>
      <p:pic>
        <p:nvPicPr>
          <p:cNvPr id="4100" name="Picture 4" descr="n116"/>
          <p:cNvPicPr>
            <a:picLocks noChangeAspect="1" noChangeArrowheads="1"/>
          </p:cNvPicPr>
          <p:nvPr/>
        </p:nvPicPr>
        <p:blipFill>
          <a:blip r:embed="rId2" cstate="print"/>
          <a:srcRect l="5040" t="62363" r="6299" b="2519"/>
          <a:stretch>
            <a:fillRect/>
          </a:stretch>
        </p:blipFill>
        <p:spPr bwMode="auto">
          <a:xfrm>
            <a:off x="533400" y="4038600"/>
            <a:ext cx="4038600" cy="19685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4101" name="Picture 5" descr="7-1"/>
          <p:cNvPicPr>
            <a:picLocks noChangeAspect="1" noChangeArrowheads="1"/>
          </p:cNvPicPr>
          <p:nvPr/>
        </p:nvPicPr>
        <p:blipFill>
          <a:blip r:embed="rId3" cstate="print"/>
          <a:srcRect l="33646" r="35889"/>
          <a:stretch>
            <a:fillRect/>
          </a:stretch>
        </p:blipFill>
        <p:spPr bwMode="auto">
          <a:xfrm>
            <a:off x="5334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4102" name="Picture 6" descr="7-1"/>
          <p:cNvPicPr>
            <a:picLocks noChangeAspect="1" noChangeArrowheads="1"/>
          </p:cNvPicPr>
          <p:nvPr/>
        </p:nvPicPr>
        <p:blipFill>
          <a:blip r:embed="rId3" cstate="print"/>
          <a:srcRect l="67291" r="2243"/>
          <a:stretch>
            <a:fillRect/>
          </a:stretch>
        </p:blipFill>
        <p:spPr bwMode="auto">
          <a:xfrm>
            <a:off x="27432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4103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3636963" cy="4876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105400" y="5105400"/>
            <a:ext cx="3532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FF66"/>
                </a:solidFill>
              </a:rPr>
              <a:t>1898 год – </a:t>
            </a:r>
          </a:p>
          <a:p>
            <a:pPr algn="ctr"/>
            <a:r>
              <a:rPr lang="ru-RU" sz="2000" b="1">
                <a:solidFill>
                  <a:srgbClr val="FFFF66"/>
                </a:solidFill>
              </a:rPr>
              <a:t>открыты полоний и радий</a:t>
            </a:r>
          </a:p>
        </p:txBody>
      </p:sp>
      <p:sp>
        <p:nvSpPr>
          <p:cNvPr id="27657" name="Text Box 9" descr="Крупная сетка"/>
          <p:cNvSpPr txBox="1">
            <a:spLocks noChangeArrowheads="1"/>
          </p:cNvSpPr>
          <p:nvPr/>
        </p:nvSpPr>
        <p:spPr bwMode="auto">
          <a:xfrm>
            <a:off x="685800" y="4114800"/>
            <a:ext cx="4038600" cy="2447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Все химические элементы,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начиная с номера </a:t>
            </a:r>
            <a:r>
              <a:rPr lang="ru-RU" sz="4000" b="1" i="1">
                <a:solidFill>
                  <a:srgbClr val="CC0000"/>
                </a:solidFill>
                <a:latin typeface="Bradley Hand ITC" pitchFamily="66" charset="0"/>
              </a:rPr>
              <a:t>83</a:t>
            </a:r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,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обладают радиоактивностью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AB88E4-842D-4F20-9B60-A90C181ABBA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Природа </a:t>
            </a:r>
            <a:b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ru-RU" sz="4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радиоактивного излучения</a:t>
            </a:r>
          </a:p>
        </p:txBody>
      </p:sp>
      <p:pic>
        <p:nvPicPr>
          <p:cNvPr id="5124" name="Picture 4" descr="6-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67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p0082"/>
          <p:cNvPicPr>
            <a:picLocks noChangeAspect="1" noChangeArrowheads="1"/>
          </p:cNvPicPr>
          <p:nvPr/>
        </p:nvPicPr>
        <p:blipFill>
          <a:blip r:embed="rId3" cstate="print"/>
          <a:srcRect l="50070" t="26262" r="5653" b="20554"/>
          <a:stretch>
            <a:fillRect/>
          </a:stretch>
        </p:blipFill>
        <p:spPr bwMode="auto">
          <a:xfrm>
            <a:off x="4572000" y="17526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019800" y="3048000"/>
            <a:ext cx="236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4D4D4D"/>
                </a:solidFill>
              </a:rPr>
              <a:t>скорость до 1000000км/с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B57BB4-7ADA-433B-85EA-97BE233CBBE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Виды радиоактивных излучений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878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3200" b="1" i="1">
                <a:latin typeface="Bradley Hand ITC" pitchFamily="66" charset="0"/>
              </a:rPr>
              <a:t> Естественная радиоактивность;</a:t>
            </a:r>
          </a:p>
          <a:p>
            <a:pPr>
              <a:buFont typeface="Wingdings" pitchFamily="2" charset="2"/>
              <a:buChar char="ь"/>
            </a:pPr>
            <a:r>
              <a:rPr lang="ru-RU" sz="3200" b="1" i="1">
                <a:latin typeface="Bradley Hand ITC" pitchFamily="66" charset="0"/>
              </a:rPr>
              <a:t> Искусственная радиоактивность.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Свойства радиоактивных излучений</a:t>
            </a:r>
          </a:p>
        </p:txBody>
      </p:sp>
      <p:sp>
        <p:nvSpPr>
          <p:cNvPr id="6150" name="Text Box 7" descr="Крупная сетка"/>
          <p:cNvSpPr txBox="1">
            <a:spLocks noChangeArrowheads="1"/>
          </p:cNvSpPr>
          <p:nvPr/>
        </p:nvSpPr>
        <p:spPr bwMode="auto">
          <a:xfrm>
            <a:off x="304800" y="2209800"/>
            <a:ext cx="8534400" cy="439420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Ионизируют воздух;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Действуют на фотопластинку;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Вызывают свечение некоторых веществ;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Проникают через тонкие металлические пластинки;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Интенсивность излучения пропорциональна </a:t>
            </a:r>
          </a:p>
          <a:p>
            <a:r>
              <a:rPr lang="ru-RU" sz="2800" b="1" i="1">
                <a:latin typeface="Bradley Hand ITC" pitchFamily="66" charset="0"/>
              </a:rPr>
              <a:t>концентрации вещества;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>
                <a:latin typeface="Bradley Hand ITC" pitchFamily="66" charset="0"/>
              </a:rPr>
              <a:t>   Интенсивность излучения не зависит от внешних факторов (давление, температура, освещенность, электрические разряды).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67499C-FB59-43A8-9E22-51BF5CEDB82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pic>
        <p:nvPicPr>
          <p:cNvPr id="7172" name="Picture 4" descr="0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34400" cy="30559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5C4366-5867-4798-A5DC-6F2233D10182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8195" name="Picture 4" descr="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34400" cy="310356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4E3773-6A41-4FCF-BA62-77A1949005C3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9219" name="Picture 4" descr="02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31242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DA4330-033A-4052-ACF0-D0016BA0E485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10243" name="Picture 4" descr="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304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706</Words>
  <Application>Microsoft Office PowerPoint</Application>
  <PresentationFormat>Экран (4:3)</PresentationFormat>
  <Paragraphs>181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Bradley Hand ITC</vt:lpstr>
      <vt:lpstr>Wingdings</vt:lpstr>
      <vt:lpstr>Оформление по умолчанию</vt:lpstr>
      <vt:lpstr>Диаграмма Microsoft Graph</vt:lpstr>
      <vt:lpstr>БПОУ ВО « Череповецкий металлургический колледж»</vt:lpstr>
      <vt:lpstr>Радиоактивность -</vt:lpstr>
      <vt:lpstr>Исследования радиоактивности</vt:lpstr>
      <vt:lpstr>Природа  радиоактивного излучения</vt:lpstr>
      <vt:lpstr>Виды радиоактивных излучений</vt:lpstr>
      <vt:lpstr>Проникающая способность радиоактивного излучения</vt:lpstr>
      <vt:lpstr>Проникающая способность радиоактивного излучения</vt:lpstr>
      <vt:lpstr>Проникающая способность радиоактивного излучения</vt:lpstr>
      <vt:lpstr>Проникающая способность радиоактивного излучения</vt:lpstr>
      <vt:lpstr>Проникающая способность радиоактивного излучения</vt:lpstr>
      <vt:lpstr>Слайд 11</vt:lpstr>
      <vt:lpstr>Правило смещения</vt:lpstr>
      <vt:lpstr>Изотопы</vt:lpstr>
      <vt:lpstr>Изотопы водорода</vt:lpstr>
      <vt:lpstr>Закон радиоактивного распада</vt:lpstr>
      <vt:lpstr>Важнейшие радиогенные изотопы</vt:lpstr>
      <vt:lpstr>Способы переноса радиации</vt:lpstr>
      <vt:lpstr>Радиоактивность вокруг нас  (по данным Зеленкова А.Г.)</vt:lpstr>
      <vt:lpstr>Методы регистрации ионизирующих излучений</vt:lpstr>
      <vt:lpstr>Сцинтилляционный счетчик</vt:lpstr>
      <vt:lpstr>Счетчик Гейгера</vt:lpstr>
      <vt:lpstr>Камера Вильсона</vt:lpstr>
      <vt:lpstr>Пузырьковая камера</vt:lpstr>
      <vt:lpstr>Искровая камера</vt:lpstr>
      <vt:lpstr>Толстослойные фотоэмульсии</vt:lpstr>
      <vt:lpstr>Получение радиоактивных изотопов</vt:lpstr>
      <vt:lpstr>Применение радиоактивных изотопов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</dc:creator>
  <cp:lastModifiedBy>user</cp:lastModifiedBy>
  <cp:revision>28</cp:revision>
  <cp:lastPrinted>1601-01-01T00:00:00Z</cp:lastPrinted>
  <dcterms:created xsi:type="dcterms:W3CDTF">1601-01-01T00:00:00Z</dcterms:created>
  <dcterms:modified xsi:type="dcterms:W3CDTF">2019-01-21T05:54:11Z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