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AD5BE-D88F-40D1-9586-F866DD1A7A6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FE42C7-DF67-43DB-8C5F-D4F320945CD4}">
      <dgm:prSet/>
      <dgm:spPr/>
      <dgm:t>
        <a:bodyPr/>
        <a:lstStyle/>
        <a:p>
          <a:pPr rtl="0"/>
          <a:r>
            <a:rPr lang="ru-RU" dirty="0" smtClean="0"/>
            <a:t>повторить и обобщить полученные знания по выполнению действий с рациональными дробями</a:t>
          </a:r>
          <a:r>
            <a:rPr lang="en-US" dirty="0" smtClean="0"/>
            <a:t>;</a:t>
          </a:r>
          <a:endParaRPr lang="ru-RU" dirty="0"/>
        </a:p>
      </dgm:t>
    </dgm:pt>
    <dgm:pt modelId="{4B06FB38-FE36-4E2F-A892-4165F8BF2F74}" type="parTrans" cxnId="{0393910C-C56C-42D1-9224-EF045AE6CFF8}">
      <dgm:prSet/>
      <dgm:spPr/>
      <dgm:t>
        <a:bodyPr/>
        <a:lstStyle/>
        <a:p>
          <a:endParaRPr lang="ru-RU"/>
        </a:p>
      </dgm:t>
    </dgm:pt>
    <dgm:pt modelId="{23E79D94-50E3-40F6-91EB-39D78EC768E0}" type="sibTrans" cxnId="{0393910C-C56C-42D1-9224-EF045AE6CFF8}">
      <dgm:prSet/>
      <dgm:spPr/>
      <dgm:t>
        <a:bodyPr/>
        <a:lstStyle/>
        <a:p>
          <a:endParaRPr lang="ru-RU"/>
        </a:p>
      </dgm:t>
    </dgm:pt>
    <dgm:pt modelId="{AE5E0364-CFFB-4ADD-ABBF-7DAC04EC7D39}">
      <dgm:prSet/>
      <dgm:spPr/>
      <dgm:t>
        <a:bodyPr/>
        <a:lstStyle/>
        <a:p>
          <a:pPr rtl="0"/>
          <a:r>
            <a:rPr lang="ru-RU" dirty="0" smtClean="0"/>
            <a:t>отработать умения и навыки по их применению.</a:t>
          </a:r>
          <a:endParaRPr lang="ru-RU" dirty="0"/>
        </a:p>
      </dgm:t>
    </dgm:pt>
    <dgm:pt modelId="{6D0CB1AB-C890-4FFD-9E32-C923BD929DDF}" type="parTrans" cxnId="{44D994C5-B9F8-4D75-9736-3F354F02E164}">
      <dgm:prSet/>
      <dgm:spPr/>
      <dgm:t>
        <a:bodyPr/>
        <a:lstStyle/>
        <a:p>
          <a:endParaRPr lang="ru-RU"/>
        </a:p>
      </dgm:t>
    </dgm:pt>
    <dgm:pt modelId="{68885087-1785-4F67-AF96-958379C7A6FC}" type="sibTrans" cxnId="{44D994C5-B9F8-4D75-9736-3F354F02E164}">
      <dgm:prSet/>
      <dgm:spPr/>
      <dgm:t>
        <a:bodyPr/>
        <a:lstStyle/>
        <a:p>
          <a:endParaRPr lang="ru-RU"/>
        </a:p>
      </dgm:t>
    </dgm:pt>
    <dgm:pt modelId="{39FFC88A-298D-42E3-BF9B-706CD62F894A}" type="pres">
      <dgm:prSet presAssocID="{4C3AD5BE-D88F-40D1-9586-F866DD1A7A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082D40-ED6C-480B-AE94-0C4B910883FB}" type="pres">
      <dgm:prSet presAssocID="{81FE42C7-DF67-43DB-8C5F-D4F320945CD4}" presName="circle1" presStyleLbl="node1" presStyleIdx="0" presStyleCnt="2"/>
      <dgm:spPr/>
    </dgm:pt>
    <dgm:pt modelId="{1B5BA405-8CE6-43E6-8533-548EE8DB9978}" type="pres">
      <dgm:prSet presAssocID="{81FE42C7-DF67-43DB-8C5F-D4F320945CD4}" presName="space" presStyleCnt="0"/>
      <dgm:spPr/>
    </dgm:pt>
    <dgm:pt modelId="{AE2FA562-F23F-4C89-9221-8E218D5DA808}" type="pres">
      <dgm:prSet presAssocID="{81FE42C7-DF67-43DB-8C5F-D4F320945CD4}" presName="rect1" presStyleLbl="alignAcc1" presStyleIdx="0" presStyleCnt="2"/>
      <dgm:spPr/>
      <dgm:t>
        <a:bodyPr/>
        <a:lstStyle/>
        <a:p>
          <a:endParaRPr lang="ru-RU"/>
        </a:p>
      </dgm:t>
    </dgm:pt>
    <dgm:pt modelId="{4410E20D-5E45-4ECF-A267-95C4C9DE5101}" type="pres">
      <dgm:prSet presAssocID="{AE5E0364-CFFB-4ADD-ABBF-7DAC04EC7D39}" presName="vertSpace2" presStyleLbl="node1" presStyleIdx="0" presStyleCnt="2"/>
      <dgm:spPr/>
    </dgm:pt>
    <dgm:pt modelId="{51470822-B0B4-4688-BED4-1932C172AA62}" type="pres">
      <dgm:prSet presAssocID="{AE5E0364-CFFB-4ADD-ABBF-7DAC04EC7D39}" presName="circle2" presStyleLbl="node1" presStyleIdx="1" presStyleCnt="2"/>
      <dgm:spPr/>
    </dgm:pt>
    <dgm:pt modelId="{C37AAFC8-3794-4D20-9EC1-7E9C17F4BFFA}" type="pres">
      <dgm:prSet presAssocID="{AE5E0364-CFFB-4ADD-ABBF-7DAC04EC7D39}" presName="rect2" presStyleLbl="alignAcc1" presStyleIdx="1" presStyleCnt="2"/>
      <dgm:spPr/>
      <dgm:t>
        <a:bodyPr/>
        <a:lstStyle/>
        <a:p>
          <a:endParaRPr lang="ru-RU"/>
        </a:p>
      </dgm:t>
    </dgm:pt>
    <dgm:pt modelId="{9D24ABC2-9192-4F28-8F92-E55397CEADC6}" type="pres">
      <dgm:prSet presAssocID="{81FE42C7-DF67-43DB-8C5F-D4F320945CD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ABBA3-EBA3-4233-9D28-BE67F7039DD0}" type="pres">
      <dgm:prSet presAssocID="{AE5E0364-CFFB-4ADD-ABBF-7DAC04EC7D3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04368-5C6F-482B-8903-92C157C2A479}" type="presOf" srcId="{81FE42C7-DF67-43DB-8C5F-D4F320945CD4}" destId="{9D24ABC2-9192-4F28-8F92-E55397CEADC6}" srcOrd="1" destOrd="0" presId="urn:microsoft.com/office/officeart/2005/8/layout/target3"/>
    <dgm:cxn modelId="{EC76334B-56E8-46F0-884B-1AA9CA0B98C4}" type="presOf" srcId="{AE5E0364-CFFB-4ADD-ABBF-7DAC04EC7D39}" destId="{995ABBA3-EBA3-4233-9D28-BE67F7039DD0}" srcOrd="1" destOrd="0" presId="urn:microsoft.com/office/officeart/2005/8/layout/target3"/>
    <dgm:cxn modelId="{970277C8-5DE5-4BE4-A27B-4C419B7F1261}" type="presOf" srcId="{4C3AD5BE-D88F-40D1-9586-F866DD1A7A68}" destId="{39FFC88A-298D-42E3-BF9B-706CD62F894A}" srcOrd="0" destOrd="0" presId="urn:microsoft.com/office/officeart/2005/8/layout/target3"/>
    <dgm:cxn modelId="{0393910C-C56C-42D1-9224-EF045AE6CFF8}" srcId="{4C3AD5BE-D88F-40D1-9586-F866DD1A7A68}" destId="{81FE42C7-DF67-43DB-8C5F-D4F320945CD4}" srcOrd="0" destOrd="0" parTransId="{4B06FB38-FE36-4E2F-A892-4165F8BF2F74}" sibTransId="{23E79D94-50E3-40F6-91EB-39D78EC768E0}"/>
    <dgm:cxn modelId="{D7312086-D4E8-4DEF-A71E-822BEE5434F3}" type="presOf" srcId="{81FE42C7-DF67-43DB-8C5F-D4F320945CD4}" destId="{AE2FA562-F23F-4C89-9221-8E218D5DA808}" srcOrd="0" destOrd="0" presId="urn:microsoft.com/office/officeart/2005/8/layout/target3"/>
    <dgm:cxn modelId="{44D994C5-B9F8-4D75-9736-3F354F02E164}" srcId="{4C3AD5BE-D88F-40D1-9586-F866DD1A7A68}" destId="{AE5E0364-CFFB-4ADD-ABBF-7DAC04EC7D39}" srcOrd="1" destOrd="0" parTransId="{6D0CB1AB-C890-4FFD-9E32-C923BD929DDF}" sibTransId="{68885087-1785-4F67-AF96-958379C7A6FC}"/>
    <dgm:cxn modelId="{A10C5F52-CE16-492B-881E-ED337AB1D13C}" type="presOf" srcId="{AE5E0364-CFFB-4ADD-ABBF-7DAC04EC7D39}" destId="{C37AAFC8-3794-4D20-9EC1-7E9C17F4BFFA}" srcOrd="0" destOrd="0" presId="urn:microsoft.com/office/officeart/2005/8/layout/target3"/>
    <dgm:cxn modelId="{579CA5A1-F3DC-4E51-B32D-464B74836CF0}" type="presParOf" srcId="{39FFC88A-298D-42E3-BF9B-706CD62F894A}" destId="{20082D40-ED6C-480B-AE94-0C4B910883FB}" srcOrd="0" destOrd="0" presId="urn:microsoft.com/office/officeart/2005/8/layout/target3"/>
    <dgm:cxn modelId="{49B4022A-450E-41FE-893A-4E66696B1285}" type="presParOf" srcId="{39FFC88A-298D-42E3-BF9B-706CD62F894A}" destId="{1B5BA405-8CE6-43E6-8533-548EE8DB9978}" srcOrd="1" destOrd="0" presId="urn:microsoft.com/office/officeart/2005/8/layout/target3"/>
    <dgm:cxn modelId="{19BA9650-2A26-4024-8C94-4FD6B6C887F6}" type="presParOf" srcId="{39FFC88A-298D-42E3-BF9B-706CD62F894A}" destId="{AE2FA562-F23F-4C89-9221-8E218D5DA808}" srcOrd="2" destOrd="0" presId="urn:microsoft.com/office/officeart/2005/8/layout/target3"/>
    <dgm:cxn modelId="{40F075B9-B805-4EAD-951C-2449E2AD05F0}" type="presParOf" srcId="{39FFC88A-298D-42E3-BF9B-706CD62F894A}" destId="{4410E20D-5E45-4ECF-A267-95C4C9DE5101}" srcOrd="3" destOrd="0" presId="urn:microsoft.com/office/officeart/2005/8/layout/target3"/>
    <dgm:cxn modelId="{09ADDB2E-01D8-44AE-9FBE-7AFBE05F9D85}" type="presParOf" srcId="{39FFC88A-298D-42E3-BF9B-706CD62F894A}" destId="{51470822-B0B4-4688-BED4-1932C172AA62}" srcOrd="4" destOrd="0" presId="urn:microsoft.com/office/officeart/2005/8/layout/target3"/>
    <dgm:cxn modelId="{43B38A61-B43C-4D6A-BDC5-9352AD68704C}" type="presParOf" srcId="{39FFC88A-298D-42E3-BF9B-706CD62F894A}" destId="{C37AAFC8-3794-4D20-9EC1-7E9C17F4BFFA}" srcOrd="5" destOrd="0" presId="urn:microsoft.com/office/officeart/2005/8/layout/target3"/>
    <dgm:cxn modelId="{0DFDADE3-691C-4AE6-B895-AA715DE158F2}" type="presParOf" srcId="{39FFC88A-298D-42E3-BF9B-706CD62F894A}" destId="{9D24ABC2-9192-4F28-8F92-E55397CEADC6}" srcOrd="6" destOrd="0" presId="urn:microsoft.com/office/officeart/2005/8/layout/target3"/>
    <dgm:cxn modelId="{BB110528-B23B-4F77-961A-6A2157FCA33F}" type="presParOf" srcId="{39FFC88A-298D-42E3-BF9B-706CD62F894A}" destId="{995ABBA3-EBA3-4233-9D28-BE67F7039DD0}" srcOrd="7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Алгебра 8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математики: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Новикова С.Н.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Преобразование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рациональных 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выражений.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2859088" cy="3573462"/>
          </a:xfrm>
          <a:prstGeom prst="rect">
            <a:avLst/>
          </a:prstGeom>
          <a:noFill/>
        </p:spPr>
      </p:pic>
      <p:pic>
        <p:nvPicPr>
          <p:cNvPr id="5" name="Picture 17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246312" cy="27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П.7,уровени А и 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154,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smtClean="0"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154 и 195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40ED2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2800" i="1" dirty="0">
              <a:solidFill>
                <a:srgbClr val="040ED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429000"/>
            <a:ext cx="3071834" cy="32146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15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б а в а</a:t>
            </a:r>
            <a:endParaRPr lang="ru-RU" sz="4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40ED2"/>
                </a:solidFill>
                <a:latin typeface="Arial" pitchFamily="34" charset="0"/>
                <a:cs typeface="Arial" pitchFamily="34" charset="0"/>
              </a:rPr>
              <a:t>Варианты правильных ответов</a:t>
            </a:r>
            <a:endParaRPr lang="ru-RU" sz="2800" i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14348" y="2500306"/>
            <a:ext cx="592935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Критерии оценки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40ED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714348" y="3714752"/>
            <a:ext cx="5929354" cy="192882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«5» - 4 задания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«4» - 3 задания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«3» - 2 задания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«2» - 0-1 задание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3116"/>
            <a:ext cx="1785950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40ED2"/>
                </a:solidFill>
                <a:latin typeface="Arial" pitchFamily="34" charset="0"/>
                <a:cs typeface="Arial" pitchFamily="34" charset="0"/>
              </a:rPr>
              <a:t>Таблица самоконтроля</a:t>
            </a:r>
            <a:endParaRPr lang="ru-RU" sz="2800" i="1" dirty="0">
              <a:solidFill>
                <a:srgbClr val="040ED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428736"/>
          <a:ext cx="6096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582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Уровень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вариант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ru-RU" b="0" baseline="0" dirty="0" smtClean="0">
                          <a:latin typeface="Arial" pitchFamily="34" charset="0"/>
                          <a:cs typeface="Arial" pitchFamily="34" charset="0"/>
                        </a:rPr>
                        <a:t> вариант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ru-RU" b="0" dirty="0" smtClean="0">
                          <a:latin typeface="Arial" pitchFamily="34" charset="0"/>
                          <a:cs typeface="Arial" pitchFamily="34" charset="0"/>
                        </a:rPr>
                        <a:t> вариант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1340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b="0" i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0" i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      1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      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141340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+mn-lt"/>
                        <a:cs typeface="+mn-cs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  <a:endParaRPr lang="ru-RU" dirty="0" smtClean="0"/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</a:t>
                      </a:r>
                      <a:endParaRPr lang="ru-RU" dirty="0"/>
                    </a:p>
                  </a:txBody>
                  <a:tcPr/>
                </a:tc>
              </a:tr>
              <a:tr h="883377">
                <a:tc>
                  <a:txBody>
                    <a:bodyPr/>
                    <a:lstStyle/>
                    <a:p>
                      <a:pPr algn="ctr"/>
                      <a:endParaRPr lang="ru-RU" sz="240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i="1" dirty="0" smtClean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        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  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         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   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№1         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№2         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786182" y="1928802"/>
          <a:ext cx="252412" cy="606425"/>
        </p:xfrm>
        <a:graphic>
          <a:graphicData uri="http://schemas.openxmlformats.org/presentationml/2006/ole">
            <p:oleObj spid="_x0000_s8194" name="Формула" r:id="rId3" imgW="164880" imgH="39348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000892" y="1928802"/>
          <a:ext cx="252412" cy="606425"/>
        </p:xfrm>
        <a:graphic>
          <a:graphicData uri="http://schemas.openxmlformats.org/presentationml/2006/ole">
            <p:oleObj spid="_x0000_s8195" name="Формула" r:id="rId4" imgW="164880" imgH="39348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357818" y="2571744"/>
          <a:ext cx="523875" cy="644525"/>
        </p:xfrm>
        <a:graphic>
          <a:graphicData uri="http://schemas.openxmlformats.org/presentationml/2006/ole">
            <p:oleObj spid="_x0000_s8196" name="Формула" r:id="rId5" imgW="342720" imgH="41904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286380" y="1928802"/>
          <a:ext cx="544513" cy="606425"/>
        </p:xfrm>
        <a:graphic>
          <a:graphicData uri="http://schemas.openxmlformats.org/presentationml/2006/ole">
            <p:oleObj spid="_x0000_s8197" name="Формула" r:id="rId6" imgW="355320" imgH="39348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683000" y="3929063"/>
          <a:ext cx="601663" cy="606425"/>
        </p:xfrm>
        <a:graphic>
          <a:graphicData uri="http://schemas.openxmlformats.org/presentationml/2006/ole">
            <p:oleObj spid="_x0000_s8198" name="Формула" r:id="rId7" imgW="393480" imgH="39348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714744" y="3500438"/>
          <a:ext cx="504825" cy="274638"/>
        </p:xfrm>
        <a:graphic>
          <a:graphicData uri="http://schemas.openxmlformats.org/presentationml/2006/ole">
            <p:oleObj spid="_x0000_s8199" name="Формула" r:id="rId8" imgW="330120" imgH="177480" progId="Equation.3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5214942" y="3929066"/>
          <a:ext cx="601662" cy="606425"/>
        </p:xfrm>
        <a:graphic>
          <a:graphicData uri="http://schemas.openxmlformats.org/presentationml/2006/ole">
            <p:oleObj spid="_x0000_s8200" name="Формула" r:id="rId9" imgW="393480" imgH="39348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5357818" y="3500438"/>
          <a:ext cx="523875" cy="273050"/>
        </p:xfrm>
        <a:graphic>
          <a:graphicData uri="http://schemas.openxmlformats.org/presentationml/2006/ole">
            <p:oleObj spid="_x0000_s8201" name="Формула" r:id="rId10" imgW="342720" imgH="177480" progId="Equation.3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6786578" y="3857628"/>
          <a:ext cx="542925" cy="606425"/>
        </p:xfrm>
        <a:graphic>
          <a:graphicData uri="http://schemas.openxmlformats.org/presentationml/2006/ole">
            <p:oleObj spid="_x0000_s8202" name="Формула" r:id="rId11" imgW="355320" imgH="39348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6858016" y="3571876"/>
          <a:ext cx="523875" cy="255588"/>
        </p:xfrm>
        <a:graphic>
          <a:graphicData uri="http://schemas.openxmlformats.org/presentationml/2006/ole">
            <p:oleObj spid="_x0000_s8203" name="Формула" r:id="rId12" imgW="342720" imgH="164880" progId="Equation.3">
              <p:embed/>
            </p:oleObj>
          </a:graphicData>
        </a:graphic>
      </p:graphicFrame>
      <p:pic>
        <p:nvPicPr>
          <p:cNvPr id="14" name="Рисунок 13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72396" y="285728"/>
            <a:ext cx="1428728" cy="20002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3372" y="1071546"/>
            <a:ext cx="432911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 урока</a:t>
            </a:r>
            <a:r>
              <a:rPr lang="en-US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3000372"/>
          <a:ext cx="8229600" cy="30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/>
          <p:nvPr/>
        </p:nvPicPr>
        <p:blipFill>
          <a:blip r:embed="rId6" cstate="print"/>
          <a:srcRect l="1012" t="-2249"/>
          <a:stretch>
            <a:fillRect/>
          </a:stretch>
        </p:blipFill>
        <p:spPr bwMode="auto">
          <a:xfrm>
            <a:off x="1000100" y="214290"/>
            <a:ext cx="2643206" cy="2643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Стрелка вниз 7"/>
          <p:cNvSpPr/>
          <p:nvPr/>
        </p:nvSpPr>
        <p:spPr>
          <a:xfrm>
            <a:off x="5643570" y="2214554"/>
            <a:ext cx="1500198" cy="71438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428596" y="0"/>
            <a:ext cx="8715404" cy="1857364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Назвать наименьший общий знаменатель дробей и дополнительные множители</a:t>
            </a:r>
            <a:endParaRPr lang="ru-RU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4286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357290" y="1928802"/>
          <a:ext cx="6096000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139160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9160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1643042" y="2285992"/>
          <a:ext cx="757237" cy="1071563"/>
        </p:xfrm>
        <a:graphic>
          <a:graphicData uri="http://schemas.openxmlformats.org/presentationml/2006/ole">
            <p:oleObj spid="_x0000_s1026" name="Формула" r:id="rId3" imgW="279279" imgH="393529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71736" y="2643182"/>
            <a:ext cx="2857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3071802" y="2285992"/>
          <a:ext cx="757237" cy="1071563"/>
        </p:xfrm>
        <a:graphic>
          <a:graphicData uri="http://schemas.openxmlformats.org/presentationml/2006/ole">
            <p:oleObj spid="_x0000_s1027" name="Формула" r:id="rId4" imgW="279360" imgH="393480" progId="Equation.3">
              <p:embed/>
            </p:oleObj>
          </a:graphicData>
        </a:graphic>
      </p:graphicFrame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6086475" y="2214563"/>
          <a:ext cx="1203325" cy="1141412"/>
        </p:xfrm>
        <a:graphic>
          <a:graphicData uri="http://schemas.openxmlformats.org/presentationml/2006/ole">
            <p:oleObj spid="_x0000_s1028" name="Формула" r:id="rId5" imgW="444240" imgH="419040" progId="Equation.3">
              <p:embed/>
            </p:oleObj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4643438" y="2214554"/>
          <a:ext cx="963613" cy="1141413"/>
        </p:xfrm>
        <a:graphic>
          <a:graphicData uri="http://schemas.openxmlformats.org/presentationml/2006/ole">
            <p:oleObj spid="_x0000_s1029" name="Формула" r:id="rId6" imgW="355320" imgH="4190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643570" y="2571744"/>
            <a:ext cx="3571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1420813" y="3786188"/>
          <a:ext cx="1203325" cy="1071562"/>
        </p:xfrm>
        <a:graphic>
          <a:graphicData uri="http://schemas.openxmlformats.org/presentationml/2006/ole">
            <p:oleObj spid="_x0000_s1030" name="Формула" r:id="rId7" imgW="444240" imgH="393480" progId="Equation.3">
              <p:embed/>
            </p:oleObj>
          </a:graphicData>
        </a:graphic>
      </p:graphicFrame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2936875" y="3786188"/>
          <a:ext cx="1169988" cy="1071562"/>
        </p:xfrm>
        <a:graphic>
          <a:graphicData uri="http://schemas.openxmlformats.org/presentationml/2006/ole">
            <p:oleObj spid="_x0000_s1031" name="Формула" r:id="rId8" imgW="431640" imgH="393480" progId="Equation.3">
              <p:embed/>
            </p:oleObj>
          </a:graphicData>
        </a:graphic>
      </p:graphicFrame>
      <p:graphicFrame>
        <p:nvGraphicFramePr>
          <p:cNvPr id="1061" name="Object 37"/>
          <p:cNvGraphicFramePr>
            <a:graphicFrameLocks noChangeAspect="1"/>
          </p:cNvGraphicFramePr>
          <p:nvPr/>
        </p:nvGraphicFramePr>
        <p:xfrm>
          <a:off x="6072198" y="3786190"/>
          <a:ext cx="1341438" cy="1071562"/>
        </p:xfrm>
        <a:graphic>
          <a:graphicData uri="http://schemas.openxmlformats.org/presentationml/2006/ole">
            <p:oleObj spid="_x0000_s1032" name="Формула" r:id="rId9" imgW="495000" imgH="393480" progId="Equation.3">
              <p:embed/>
            </p:oleObj>
          </a:graphicData>
        </a:graphic>
      </p:graphicFrame>
      <p:graphicFrame>
        <p:nvGraphicFramePr>
          <p:cNvPr id="1062" name="Object 38"/>
          <p:cNvGraphicFramePr>
            <a:graphicFrameLocks noChangeAspect="1"/>
          </p:cNvGraphicFramePr>
          <p:nvPr/>
        </p:nvGraphicFramePr>
        <p:xfrm>
          <a:off x="4500562" y="3786190"/>
          <a:ext cx="1136650" cy="1071562"/>
        </p:xfrm>
        <a:graphic>
          <a:graphicData uri="http://schemas.openxmlformats.org/presentationml/2006/ole">
            <p:oleObj spid="_x0000_s1033" name="Формула" r:id="rId10" imgW="419040" imgH="393480" progId="Equation.3">
              <p:embed/>
            </p:oleObj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571736" y="4071942"/>
            <a:ext cx="35618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4071942"/>
            <a:ext cx="356188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1357290" y="285728"/>
            <a:ext cx="6429420" cy="1214446"/>
          </a:xfrm>
          <a:prstGeom prst="cloud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Сократить</a:t>
            </a:r>
            <a:r>
              <a:rPr lang="en-US" sz="2800" b="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28794" y="2143116"/>
          <a:ext cx="1357322" cy="1178988"/>
        </p:xfrm>
        <a:graphic>
          <a:graphicData uri="http://schemas.openxmlformats.org/presentationml/2006/ole">
            <p:oleObj spid="_x0000_s2050" name="Формула" r:id="rId3" imgW="444240" imgH="393480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715008" y="2126017"/>
          <a:ext cx="1376745" cy="1211986"/>
        </p:xfrm>
        <a:graphic>
          <a:graphicData uri="http://schemas.openxmlformats.org/presentationml/2006/ole">
            <p:oleObj spid="_x0000_s2051" name="Формула" r:id="rId4" imgW="495000" imgH="444240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785918" y="3643314"/>
          <a:ext cx="1703500" cy="1197182"/>
        </p:xfrm>
        <a:graphic>
          <a:graphicData uri="http://schemas.openxmlformats.org/presentationml/2006/ole">
            <p:oleObj spid="_x0000_s2053" name="Формула" r:id="rId5" imgW="583920" imgH="419040" progId="Equation.3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357818" y="3643314"/>
          <a:ext cx="2193401" cy="1143008"/>
        </p:xfrm>
        <a:graphic>
          <a:graphicData uri="http://schemas.openxmlformats.org/presentationml/2006/ole">
            <p:oleObj spid="_x0000_s2052" name="Формула" r:id="rId6" imgW="7873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Найти ошибку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139295" y="1643050"/>
          <a:ext cx="7093943" cy="2643206"/>
        </p:xfrm>
        <a:graphic>
          <a:graphicData uri="http://schemas.openxmlformats.org/presentationml/2006/ole">
            <p:oleObj spid="_x0000_s3074" name="Формула" r:id="rId3" imgW="2095200" imgH="863280" progId="Equation.3">
              <p:embed/>
            </p:oleObj>
          </a:graphicData>
        </a:graphic>
      </p:graphicFrame>
      <p:pic>
        <p:nvPicPr>
          <p:cNvPr id="4" name="Рисунок 3"/>
          <p:cNvPicPr/>
          <p:nvPr/>
        </p:nvPicPr>
        <p:blipFill>
          <a:blip r:embed="rId4" cstate="print">
            <a:clrChange>
              <a:clrFrom>
                <a:srgbClr val="FDF5F2"/>
              </a:clrFrom>
              <a:clrTo>
                <a:srgbClr val="FD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286124"/>
            <a:ext cx="2571768" cy="2143140"/>
          </a:xfrm>
          <a:prstGeom prst="rect">
            <a:avLst/>
          </a:prstGeom>
          <a:ln>
            <a:headEnd/>
            <a:tailEnd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Найти</a:t>
            </a:r>
            <a:r>
              <a:rPr lang="ru-RU" sz="2800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ошибку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23850" y="1565275"/>
          <a:ext cx="8726488" cy="2798763"/>
        </p:xfrm>
        <a:graphic>
          <a:graphicData uri="http://schemas.openxmlformats.org/presentationml/2006/ole">
            <p:oleObj spid="_x0000_s4098" name="Формула" r:id="rId3" imgW="2577960" imgH="914400" progId="Equation.3">
              <p:embed/>
            </p:oleObj>
          </a:graphicData>
        </a:graphic>
      </p:graphicFrame>
      <p:pic>
        <p:nvPicPr>
          <p:cNvPr id="4" name="Рисунок 3"/>
          <p:cNvPicPr/>
          <p:nvPr/>
        </p:nvPicPr>
        <p:blipFill>
          <a:blip r:embed="rId4" cstate="print">
            <a:clrChange>
              <a:clrFrom>
                <a:srgbClr val="FDF5F2"/>
              </a:clrFrom>
              <a:clrTo>
                <a:srgbClr val="FD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429000"/>
            <a:ext cx="2571768" cy="2143140"/>
          </a:xfrm>
          <a:prstGeom prst="rect">
            <a:avLst/>
          </a:prstGeom>
          <a:ln>
            <a:headEnd/>
            <a:tailEnd/>
          </a:ln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Найти ошибку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95300" y="1603375"/>
          <a:ext cx="8382000" cy="2720975"/>
        </p:xfrm>
        <a:graphic>
          <a:graphicData uri="http://schemas.openxmlformats.org/presentationml/2006/ole">
            <p:oleObj spid="_x0000_s5122" name="Формула" r:id="rId3" imgW="2476440" imgH="888840" progId="Equation.3">
              <p:embed/>
            </p:oleObj>
          </a:graphicData>
        </a:graphic>
      </p:graphicFrame>
      <p:pic>
        <p:nvPicPr>
          <p:cNvPr id="4" name="Рисунок 3"/>
          <p:cNvPicPr/>
          <p:nvPr/>
        </p:nvPicPr>
        <p:blipFill>
          <a:blip r:embed="rId4" cstate="print">
            <a:clrChange>
              <a:clrFrom>
                <a:srgbClr val="FDF5F2"/>
              </a:clrFrom>
              <a:clrTo>
                <a:srgbClr val="FD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429000"/>
            <a:ext cx="2571768" cy="2143140"/>
          </a:xfrm>
          <a:prstGeom prst="rect">
            <a:avLst/>
          </a:prstGeom>
          <a:ln>
            <a:headEnd/>
            <a:tailEnd/>
          </a:ln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Найти ошибку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204913" y="1643063"/>
          <a:ext cx="6964362" cy="2643187"/>
        </p:xfrm>
        <a:graphic>
          <a:graphicData uri="http://schemas.openxmlformats.org/presentationml/2006/ole">
            <p:oleObj spid="_x0000_s6146" name="Формула" r:id="rId3" imgW="2057400" imgH="863280" progId="Equation.3">
              <p:embed/>
            </p:oleObj>
          </a:graphicData>
        </a:graphic>
      </p:graphicFrame>
      <p:pic>
        <p:nvPicPr>
          <p:cNvPr id="4" name="Рисунок 3"/>
          <p:cNvPicPr/>
          <p:nvPr/>
        </p:nvPicPr>
        <p:blipFill>
          <a:blip r:embed="rId4" cstate="print">
            <a:clrChange>
              <a:clrFrom>
                <a:srgbClr val="FDF5F2"/>
              </a:clrFrom>
              <a:clrTo>
                <a:srgbClr val="FD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429000"/>
            <a:ext cx="2571768" cy="2143140"/>
          </a:xfrm>
          <a:prstGeom prst="rect">
            <a:avLst/>
          </a:prstGeom>
          <a:ln>
            <a:headEnd/>
            <a:tailEnd/>
          </a:ln>
          <a:scene3d>
            <a:camera prst="perspectiveContrasting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40ED2"/>
                </a:solidFill>
                <a:latin typeface="Arial" pitchFamily="34" charset="0"/>
                <a:cs typeface="Arial" pitchFamily="34" charset="0"/>
              </a:rPr>
              <a:t>Упростить</a:t>
            </a:r>
            <a:r>
              <a:rPr lang="en-US" sz="2800" i="1" dirty="0" smtClean="0">
                <a:solidFill>
                  <a:srgbClr val="040ED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i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571472" y="3929066"/>
            <a:ext cx="8229600" cy="78581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Упростить</a:t>
            </a:r>
            <a:r>
              <a:rPr lang="en-US" sz="2800" b="1" i="1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 найти значение </a:t>
            </a:r>
            <a:r>
              <a:rPr lang="ru-RU" sz="2800" b="1" i="1" noProof="0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ри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a=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0,5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                                                           </a:t>
            </a:r>
            <a:r>
              <a:rPr lang="en-US" sz="2800" b="1" i="1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b=</a:t>
            </a:r>
            <a:r>
              <a:rPr lang="ru-RU" sz="2800" b="1" i="1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40ED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-1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40ED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4786322"/>
          <a:ext cx="6096000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928794" y="1475053"/>
          <a:ext cx="5302249" cy="1145896"/>
        </p:xfrm>
        <a:graphic>
          <a:graphicData uri="http://schemas.openxmlformats.org/presentationml/2006/ole">
            <p:oleObj spid="_x0000_s7170" name="Формула" r:id="rId3" imgW="2019240" imgH="44424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000232" y="2643182"/>
          <a:ext cx="4535487" cy="1177925"/>
        </p:xfrm>
        <a:graphic>
          <a:graphicData uri="http://schemas.openxmlformats.org/presentationml/2006/ole">
            <p:oleObj spid="_x0000_s7171" name="Формула" r:id="rId4" imgW="1726920" imgH="457200" progId="Equation.3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571604" y="4714884"/>
          <a:ext cx="6135688" cy="1309687"/>
        </p:xfrm>
        <a:graphic>
          <a:graphicData uri="http://schemas.openxmlformats.org/presentationml/2006/ole">
            <p:oleObj spid="_x0000_s7172" name="Формула" r:id="rId5" imgW="23367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</TotalTime>
  <Words>168</Words>
  <PresentationFormat>Экран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Официальная</vt:lpstr>
      <vt:lpstr>Формула</vt:lpstr>
      <vt:lpstr>Преобразование  рациональных  выражений.</vt:lpstr>
      <vt:lpstr>Цели урока:</vt:lpstr>
      <vt:lpstr> Назвать наименьший общий знаменатель дробей и дополнительные множители</vt:lpstr>
      <vt:lpstr>Сократить:</vt:lpstr>
      <vt:lpstr>Найти ошибку</vt:lpstr>
      <vt:lpstr>Найти ошибку</vt:lpstr>
      <vt:lpstr>Найти ошибку</vt:lpstr>
      <vt:lpstr>Найти ошибку</vt:lpstr>
      <vt:lpstr>Упростить:</vt:lpstr>
      <vt:lpstr>Домашнее задание</vt:lpstr>
      <vt:lpstr>Варианты правильных ответов</vt:lpstr>
      <vt:lpstr>Таблица самоконтроля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 рациональных  выражений.</dc:title>
  <dc:creator>Татьяна</dc:creator>
  <cp:lastModifiedBy>Татьяна</cp:lastModifiedBy>
  <cp:revision>5</cp:revision>
  <dcterms:created xsi:type="dcterms:W3CDTF">2012-11-17T16:58:57Z</dcterms:created>
  <dcterms:modified xsi:type="dcterms:W3CDTF">2012-11-17T19:32:53Z</dcterms:modified>
</cp:coreProperties>
</file>