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56" r:id="rId4"/>
    <p:sldId id="286" r:id="rId5"/>
    <p:sldId id="287" r:id="rId6"/>
    <p:sldId id="288" r:id="rId7"/>
    <p:sldId id="289" r:id="rId8"/>
    <p:sldId id="290" r:id="rId9"/>
    <p:sldId id="297" r:id="rId10"/>
    <p:sldId id="298" r:id="rId11"/>
    <p:sldId id="299" r:id="rId12"/>
    <p:sldId id="300" r:id="rId13"/>
    <p:sldId id="264" r:id="rId14"/>
    <p:sldId id="291" r:id="rId15"/>
    <p:sldId id="30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C0C0C0"/>
    <a:srgbClr val="AA1BF9"/>
    <a:srgbClr val="DA00DA"/>
    <a:srgbClr val="990099"/>
    <a:srgbClr val="66FF66"/>
    <a:srgbClr val="FF89B0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D975-949C-4C42-814A-E3CF1F6EA555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2878-65CC-427B-9D69-7DD1DDF6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6245-66F6-4849-8F4E-33DF4E19760C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0B04-708C-4A17-AFD6-01DF1D1B5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8BD4-8113-4CFE-977F-FE7D34F7251D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0A2C-FDBE-45B5-9502-789386B20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8CB0-278A-4D2A-B8F6-3F363FEAD61A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118-8939-41A0-A630-82A9F8E9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47BA-1FD4-48F1-AE56-E3212C682F6F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3829-FEFC-4A99-8A01-D96ABB15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6586-9FBE-4BF2-83BF-A21241921378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6560-A880-45A7-B183-61EB14AB2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B2E5-42D2-4273-AA2C-AA0D037839A7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1BD1-4E6E-4B20-B439-76FBDDC67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3133-F5A6-4DAD-BE0F-8DCCC142C590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E71C-A8C9-4026-9065-6B96FB22D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2521-EF93-4265-B585-684F2B94A333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A729-F9F8-4850-A8D6-731E416CD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80A0-4857-4B2F-8D40-F6D129694A3A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BD2C-D007-4E17-B6AF-77C3894BC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60E0-D5E9-4FD6-B12C-1ADCB51C1431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C4E-2FFC-4C15-8C4B-71626F8C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0347E-2ABE-438D-AE0C-4076B3148AC4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AAD8B-48BC-46D0-9CE1-C4A84A1F4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зимняя сказка 14.11\IMG_2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04813"/>
            <a:ext cx="8496300" cy="5616575"/>
          </a:xfrm>
        </p:spPr>
        <p:txBody>
          <a:bodyPr/>
          <a:lstStyle/>
          <a:p>
            <a:endParaRPr lang="ru-RU" altLang="ru-RU" sz="4800" b="1" smtClean="0">
              <a:solidFill>
                <a:srgbClr val="C00000"/>
              </a:solidFill>
            </a:endParaRPr>
          </a:p>
          <a:p>
            <a:r>
              <a:rPr lang="ru-RU" altLang="ru-RU" sz="4800" b="1" smtClean="0">
                <a:solidFill>
                  <a:srgbClr val="C00000"/>
                </a:solidFill>
              </a:rPr>
              <a:t>Белым пледом лес укрыт,</a:t>
            </a:r>
            <a:br>
              <a:rPr lang="ru-RU" altLang="ru-RU" sz="4800" b="1" smtClean="0">
                <a:solidFill>
                  <a:srgbClr val="C00000"/>
                </a:solidFill>
              </a:rPr>
            </a:br>
            <a:r>
              <a:rPr lang="ru-RU" altLang="ru-RU" sz="4800" b="1" smtClean="0">
                <a:solidFill>
                  <a:srgbClr val="C00000"/>
                </a:solidFill>
              </a:rPr>
              <a:t>И медведь в берлоге спит. Снег, как белая кайма.</a:t>
            </a:r>
            <a:br>
              <a:rPr lang="ru-RU" altLang="ru-RU" sz="4800" b="1" smtClean="0">
                <a:solidFill>
                  <a:srgbClr val="C00000"/>
                </a:solidFill>
              </a:rPr>
            </a:br>
            <a:r>
              <a:rPr lang="ru-RU" altLang="ru-RU" sz="4800" b="1" smtClean="0">
                <a:solidFill>
                  <a:srgbClr val="C00000"/>
                </a:solidFill>
              </a:rPr>
              <a:t>Кто хозяйничал?</a:t>
            </a:r>
            <a:r>
              <a:rPr lang="ru-RU" altLang="ru-RU" sz="4800" b="1" smtClean="0">
                <a:solidFill>
                  <a:schemeClr val="tx1"/>
                </a:solidFill>
              </a:rPr>
              <a:t>       </a:t>
            </a:r>
          </a:p>
          <a:p>
            <a:r>
              <a:rPr lang="ru-RU" altLang="ru-RU" sz="4800" b="1" smtClean="0">
                <a:solidFill>
                  <a:srgbClr val="002060"/>
                </a:solidFill>
              </a:rPr>
              <a:t>(зима)</a:t>
            </a: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843213" y="333375"/>
            <a:ext cx="5113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>
                <a:solidFill>
                  <a:srgbClr val="002060"/>
                </a:solidFill>
              </a:rPr>
              <a:t>Загадки.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85925" y="26035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 себя!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0639" y="1268760"/>
            <a:ext cx="6762722" cy="4844544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85925" y="2132856"/>
            <a:ext cx="56223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Назови </a:t>
            </a:r>
            <a:r>
              <a:rPr lang="ru-RU" sz="3200" b="1" dirty="0">
                <a:solidFill>
                  <a:prstClr val="black"/>
                </a:solidFill>
              </a:rPr>
              <a:t>тип речи текста</a:t>
            </a:r>
            <a:r>
              <a:rPr lang="ru-RU" sz="32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А</a:t>
            </a:r>
            <a:r>
              <a:rPr lang="ru-RU" sz="2800" dirty="0">
                <a:solidFill>
                  <a:prstClr val="black"/>
                </a:solidFill>
              </a:rPr>
              <a:t>. Текст - рассуждение.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Б</a:t>
            </a:r>
            <a:r>
              <a:rPr lang="ru-RU" sz="2800" dirty="0">
                <a:solidFill>
                  <a:prstClr val="black"/>
                </a:solidFill>
              </a:rPr>
              <a:t>. Текст </a:t>
            </a:r>
            <a:r>
              <a:rPr lang="ru-RU" sz="2800" dirty="0" smtClean="0">
                <a:solidFill>
                  <a:prstClr val="black"/>
                </a:solidFill>
              </a:rPr>
              <a:t>–описание.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В</a:t>
            </a:r>
            <a:r>
              <a:rPr lang="ru-RU" sz="2800" dirty="0">
                <a:solidFill>
                  <a:prstClr val="black"/>
                </a:solidFill>
              </a:rPr>
              <a:t>. Текст - повествование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85925" y="26035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 себя!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0639" y="1268760"/>
            <a:ext cx="6762722" cy="4844544"/>
          </a:xfrm>
          <a:prstGeom prst="roundRect">
            <a:avLst/>
          </a:prstGeom>
          <a:solidFill>
            <a:srgbClr val="AA1BF9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060848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Определи </a:t>
            </a:r>
            <a:r>
              <a:rPr lang="ru-RU" sz="3200" b="1" dirty="0">
                <a:solidFill>
                  <a:prstClr val="black"/>
                </a:solidFill>
              </a:rPr>
              <a:t>стиль текста.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А</a:t>
            </a:r>
            <a:r>
              <a:rPr lang="ru-RU" sz="3200" dirty="0">
                <a:solidFill>
                  <a:prstClr val="black"/>
                </a:solidFill>
              </a:rPr>
              <a:t>. Художественный. </a:t>
            </a:r>
            <a:endParaRPr lang="ru-RU" sz="3200" dirty="0" smtClean="0">
              <a:solidFill>
                <a:prstClr val="black"/>
              </a:solidFill>
            </a:endParaRPr>
          </a:p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Б</a:t>
            </a:r>
            <a:r>
              <a:rPr lang="ru-RU" sz="3200" dirty="0">
                <a:solidFill>
                  <a:prstClr val="black"/>
                </a:solidFill>
              </a:rPr>
              <a:t>. Научный. </a:t>
            </a:r>
            <a:endParaRPr lang="ru-RU" sz="3200" dirty="0" smtClean="0">
              <a:solidFill>
                <a:prstClr val="black"/>
              </a:solidFill>
            </a:endParaRPr>
          </a:p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В</a:t>
            </a:r>
            <a:r>
              <a:rPr lang="ru-RU" sz="3200" dirty="0">
                <a:solidFill>
                  <a:prstClr val="black"/>
                </a:solidFill>
              </a:rPr>
              <a:t>. Разговорный</a:t>
            </a:r>
            <a:r>
              <a:rPr lang="ru-RU" sz="3200" dirty="0" smtClean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85925" y="26035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 себя!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0639" y="1268760"/>
            <a:ext cx="6762722" cy="4844544"/>
          </a:xfrm>
          <a:prstGeom prst="roundRect">
            <a:avLst/>
          </a:prstGeom>
          <a:solidFill>
            <a:srgbClr val="AEAEAE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85926" y="1921317"/>
            <a:ext cx="5772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Выбери </a:t>
            </a:r>
            <a:r>
              <a:rPr lang="ru-RU" sz="2800" b="1" dirty="0">
                <a:solidFill>
                  <a:prstClr val="black"/>
                </a:solidFill>
              </a:rPr>
              <a:t>наиболее точный заголовок для текста.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А</a:t>
            </a:r>
            <a:r>
              <a:rPr lang="ru-RU" sz="2800" dirty="0">
                <a:solidFill>
                  <a:prstClr val="black"/>
                </a:solidFill>
              </a:rPr>
              <a:t>. Новогодняя мастерская.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Б</a:t>
            </a:r>
            <a:r>
              <a:rPr lang="ru-RU" sz="2800" dirty="0">
                <a:solidFill>
                  <a:prstClr val="black"/>
                </a:solidFill>
              </a:rPr>
              <a:t>. Ёлочка.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В</a:t>
            </a:r>
            <a:r>
              <a:rPr lang="ru-RU" sz="2800" dirty="0">
                <a:solidFill>
                  <a:prstClr val="black"/>
                </a:solidFill>
              </a:rPr>
              <a:t>. Мастера на все руки.</a:t>
            </a:r>
          </a:p>
        </p:txBody>
      </p:sp>
    </p:spTree>
    <p:extLst>
      <p:ext uri="{BB962C8B-B14F-4D97-AF65-F5344CB8AC3E}">
        <p14:creationId xmlns:p14="http://schemas.microsoft.com/office/powerpoint/2010/main" val="9713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План.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836613"/>
            <a:ext cx="7704138" cy="5472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1. Готовимся к Новому году.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2. Мастерская игрушек.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3. Всё было замечательно!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Picture 2" descr="D:\картинки\картинки новогодни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9527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19931" y="836613"/>
            <a:ext cx="770413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mtClean="0">
                <a:solidFill>
                  <a:srgbClr val="002060"/>
                </a:solidFill>
              </a:rPr>
              <a:t>1. Готовимся к Новому году.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mtClean="0">
                <a:solidFill>
                  <a:srgbClr val="002060"/>
                </a:solidFill>
              </a:rPr>
              <a:t>2. Мастерская игрушек.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mtClean="0">
                <a:solidFill>
                  <a:srgbClr val="002060"/>
                </a:solidFill>
              </a:rPr>
              <a:t>3. Всё было замечательно!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5516" y="133056"/>
            <a:ext cx="8712968" cy="66276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9777" y="366623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	</a:t>
            </a:r>
            <a:r>
              <a:rPr lang="ru-RU" sz="2800" b="1" u="sng" dirty="0" smtClean="0">
                <a:latin typeface="Times New Roman"/>
                <a:ea typeface="Times New Roman"/>
              </a:rPr>
              <a:t>Н</a:t>
            </a:r>
            <a:r>
              <a:rPr lang="ru-RU" sz="2800" b="1" dirty="0" smtClean="0">
                <a:latin typeface="Times New Roman"/>
                <a:ea typeface="Times New Roman"/>
              </a:rPr>
              <a:t>а </a:t>
            </a:r>
            <a:r>
              <a:rPr lang="ru-RU" sz="2800" b="1" dirty="0">
                <a:latin typeface="Times New Roman"/>
                <a:ea typeface="Times New Roman"/>
              </a:rPr>
              <a:t>другой день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ни р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шили г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тови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т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к </a:t>
            </a:r>
            <a:r>
              <a:rPr lang="ru-RU" sz="2800" b="1" u="sng" dirty="0">
                <a:latin typeface="Times New Roman"/>
                <a:ea typeface="Times New Roman"/>
              </a:rPr>
              <a:t>Н</a:t>
            </a:r>
            <a:r>
              <a:rPr lang="ru-RU" sz="2800" b="1" dirty="0">
                <a:latin typeface="Times New Roman"/>
                <a:ea typeface="Times New Roman"/>
              </a:rPr>
              <a:t>ов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му году ёлку. Стали выдумыва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т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 и 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м</a:t>
            </a:r>
            <a:r>
              <a:rPr lang="ru-RU" sz="2800" b="1" dirty="0">
                <a:solidFill>
                  <a:srgbClr val="92D05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>
                <a:latin typeface="Times New Roman"/>
                <a:ea typeface="Times New Roman"/>
              </a:rPr>
              <a:t>ст</a:t>
            </a:r>
            <a:r>
              <a:rPr lang="ru-RU" sz="2800" b="1" u="sng" dirty="0"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рить </a:t>
            </a:r>
            <a:r>
              <a:rPr lang="ru-RU" sz="2800" b="1" dirty="0">
                <a:solidFill>
                  <a:srgbClr val="92D050"/>
                </a:solidFill>
                <a:latin typeface="Times New Roman"/>
                <a:ea typeface="Times New Roman"/>
              </a:rPr>
              <a:t>и</a:t>
            </a:r>
            <a:r>
              <a:rPr lang="ru-RU" sz="2800" b="1" dirty="0">
                <a:latin typeface="Times New Roman"/>
                <a:ea typeface="Times New Roman"/>
              </a:rPr>
              <a:t>гру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ш</a:t>
            </a:r>
            <a:r>
              <a:rPr lang="ru-RU" sz="2800" b="1" dirty="0">
                <a:latin typeface="Times New Roman"/>
                <a:ea typeface="Times New Roman"/>
              </a:rPr>
              <a:t>ки.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	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ни </a:t>
            </a:r>
            <a:r>
              <a:rPr lang="ru-RU" sz="2800" b="1" u="sng" dirty="0">
                <a:latin typeface="Times New Roman"/>
                <a:ea typeface="Times New Roman"/>
              </a:rPr>
              <a:t>обо</a:t>
            </a:r>
            <a:r>
              <a:rPr lang="ru-RU" sz="2800" b="1" dirty="0">
                <a:latin typeface="Times New Roman"/>
                <a:ea typeface="Times New Roman"/>
              </a:rPr>
              <a:t>драли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се цв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тные к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>
                <a:latin typeface="Times New Roman"/>
                <a:ea typeface="Times New Roman"/>
              </a:rPr>
              <a:t>ртинки </a:t>
            </a:r>
            <a:r>
              <a:rPr lang="ru-RU" sz="2800" b="1" dirty="0" smtClean="0">
                <a:latin typeface="Times New Roman"/>
                <a:ea typeface="Times New Roman"/>
              </a:rPr>
              <a:t>из </a:t>
            </a:r>
            <a:r>
              <a:rPr lang="ru-RU" sz="2800" b="1" dirty="0">
                <a:latin typeface="Times New Roman"/>
                <a:ea typeface="Times New Roman"/>
              </a:rPr>
              <a:t>старых журнало</a:t>
            </a:r>
            <a:r>
              <a:rPr lang="ru-RU" sz="2800" b="1" dirty="0">
                <a:solidFill>
                  <a:srgbClr val="548DD4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. Из л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скут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е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 и ваты </a:t>
            </a:r>
            <a:r>
              <a:rPr lang="ru-RU" sz="2800" b="1" dirty="0" smtClean="0">
                <a:latin typeface="Times New Roman"/>
                <a:ea typeface="Times New Roman"/>
              </a:rPr>
              <a:t>на</a:t>
            </a:r>
            <a:r>
              <a:rPr lang="ru-RU" sz="2800" b="1" u="sng" dirty="0" smtClean="0">
                <a:latin typeface="Times New Roman"/>
                <a:ea typeface="Times New Roman"/>
              </a:rPr>
              <a:t>ши</a:t>
            </a:r>
            <a:r>
              <a:rPr lang="ru-RU" sz="2800" b="1" dirty="0" smtClean="0">
                <a:latin typeface="Times New Roman"/>
                <a:ea typeface="Times New Roman"/>
              </a:rPr>
              <a:t>ли </a:t>
            </a:r>
            <a:r>
              <a:rPr lang="ru-RU" sz="2800" b="1" dirty="0">
                <a:latin typeface="Times New Roman"/>
                <a:ea typeface="Times New Roman"/>
              </a:rPr>
              <a:t>зв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р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ко</a:t>
            </a:r>
            <a:r>
              <a:rPr lang="ru-RU" sz="2800" b="1" dirty="0">
                <a:solidFill>
                  <a:srgbClr val="00B0F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, кук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л. Выт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я</a:t>
            </a:r>
            <a:r>
              <a:rPr lang="ru-RU" sz="2800" b="1" dirty="0">
                <a:latin typeface="Times New Roman"/>
                <a:ea typeface="Times New Roman"/>
              </a:rPr>
              <a:t>нули у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тца </a:t>
            </a:r>
            <a:r>
              <a:rPr lang="ru-RU" sz="2800" b="1" dirty="0" smtClean="0">
                <a:latin typeface="Times New Roman"/>
                <a:ea typeface="Times New Roman"/>
              </a:rPr>
              <a:t>из </a:t>
            </a:r>
            <a:r>
              <a:rPr lang="ru-RU" sz="2800" b="1" dirty="0">
                <a:latin typeface="Times New Roman"/>
                <a:ea typeface="Times New Roman"/>
              </a:rPr>
              <a:t>ящика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сю п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>
                <a:latin typeface="Times New Roman"/>
                <a:ea typeface="Times New Roman"/>
              </a:rPr>
              <a:t>п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и</a:t>
            </a:r>
            <a:r>
              <a:rPr lang="ru-RU" sz="2800" b="1" dirty="0">
                <a:latin typeface="Times New Roman"/>
                <a:ea typeface="Times New Roman"/>
              </a:rPr>
              <a:t>росную бумагу и нав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ртели </a:t>
            </a:r>
            <a:r>
              <a:rPr lang="ru-RU" sz="2800" b="1" dirty="0" smtClean="0">
                <a:latin typeface="Times New Roman"/>
                <a:ea typeface="Times New Roman"/>
              </a:rPr>
              <a:t>пышных </a:t>
            </a:r>
            <a:r>
              <a:rPr lang="ru-RU" sz="2800" b="1" dirty="0">
                <a:latin typeface="Times New Roman"/>
                <a:ea typeface="Times New Roman"/>
              </a:rPr>
              <a:t>цв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то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.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ловые </a:t>
            </a:r>
            <a:r>
              <a:rPr lang="ru-RU" sz="2800" b="1" u="sng" dirty="0">
                <a:latin typeface="Times New Roman"/>
                <a:ea typeface="Times New Roman"/>
              </a:rPr>
              <a:t>ши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ш</a:t>
            </a:r>
            <a:r>
              <a:rPr lang="ru-RU" sz="2800" b="1" dirty="0">
                <a:latin typeface="Times New Roman"/>
                <a:ea typeface="Times New Roman"/>
              </a:rPr>
              <a:t>ки </a:t>
            </a:r>
            <a:r>
              <a:rPr lang="ru-RU" sz="2800" b="1" u="sng" dirty="0"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б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рнули </a:t>
            </a:r>
            <a:r>
              <a:rPr lang="ru-RU" sz="2800" b="1" u="sng" dirty="0" smtClean="0">
                <a:latin typeface="Times New Roman"/>
                <a:ea typeface="Times New Roman"/>
              </a:rPr>
              <a:t>серебряной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бумагой от </a:t>
            </a:r>
            <a:r>
              <a:rPr lang="ru-RU" sz="2800" b="1" u="sng" dirty="0">
                <a:latin typeface="Times New Roman"/>
                <a:ea typeface="Times New Roman"/>
              </a:rPr>
              <a:t>ча</a:t>
            </a:r>
            <a:r>
              <a:rPr lang="ru-RU" sz="2800" b="1" dirty="0">
                <a:latin typeface="Times New Roman"/>
                <a:ea typeface="Times New Roman"/>
              </a:rPr>
              <a:t>я. Стор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ж</a:t>
            </a:r>
            <a:r>
              <a:rPr lang="ru-RU" sz="2800" b="1" dirty="0">
                <a:latin typeface="Times New Roman"/>
                <a:ea typeface="Times New Roman"/>
              </a:rPr>
              <a:t> д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и</a:t>
            </a:r>
            <a:r>
              <a:rPr lang="ru-RU" sz="2800" b="1" dirty="0">
                <a:latin typeface="Times New Roman"/>
                <a:ea typeface="Times New Roman"/>
              </a:rPr>
              <a:t>вился </a:t>
            </a:r>
            <a:r>
              <a:rPr lang="ru-RU" sz="2800" b="1" dirty="0" smtClean="0">
                <a:latin typeface="Times New Roman"/>
                <a:ea typeface="Times New Roman"/>
              </a:rPr>
              <a:t>их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сё новым и новым </a:t>
            </a:r>
            <a:r>
              <a:rPr lang="ru-RU" sz="2800" b="1" u="sng" dirty="0">
                <a:latin typeface="Times New Roman"/>
                <a:ea typeface="Times New Roman"/>
              </a:rPr>
              <a:t>затеям</a:t>
            </a:r>
            <a:r>
              <a:rPr lang="ru-RU" sz="2800" b="1" dirty="0">
                <a:latin typeface="Times New Roman"/>
                <a:ea typeface="Times New Roman"/>
              </a:rPr>
              <a:t>. Он сам принёс </a:t>
            </a:r>
            <a:r>
              <a:rPr lang="ru-RU" sz="2800" b="1" dirty="0" smtClean="0">
                <a:latin typeface="Times New Roman"/>
                <a:ea typeface="Times New Roman"/>
              </a:rPr>
              <a:t>им </a:t>
            </a:r>
            <a:r>
              <a:rPr lang="ru-RU" sz="2800" b="1" dirty="0">
                <a:latin typeface="Times New Roman"/>
                <a:ea typeface="Times New Roman"/>
              </a:rPr>
              <a:t>бол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шой кусо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к</a:t>
            </a:r>
            <a:r>
              <a:rPr lang="ru-RU" sz="2800" b="1" dirty="0">
                <a:latin typeface="Times New Roman"/>
                <a:ea typeface="Times New Roman"/>
              </a:rPr>
              <a:t> воска. И сразу </a:t>
            </a:r>
            <a:r>
              <a:rPr lang="ru-RU" sz="2800" b="1" u="sng" dirty="0">
                <a:latin typeface="Times New Roman"/>
                <a:ea typeface="Times New Roman"/>
              </a:rPr>
              <a:t>вместе </a:t>
            </a:r>
            <a:r>
              <a:rPr lang="ru-RU" sz="2800" b="1" dirty="0" smtClean="0">
                <a:latin typeface="Times New Roman"/>
                <a:ea typeface="Times New Roman"/>
              </a:rPr>
              <a:t>с </a:t>
            </a:r>
            <a:r>
              <a:rPr lang="ru-RU" sz="2800" b="1" dirty="0">
                <a:latin typeface="Times New Roman"/>
                <a:ea typeface="Times New Roman"/>
              </a:rPr>
              <a:t>фабр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и</a:t>
            </a:r>
            <a:r>
              <a:rPr lang="ru-RU" sz="2800" b="1" dirty="0">
                <a:latin typeface="Times New Roman"/>
                <a:ea typeface="Times New Roman"/>
              </a:rPr>
              <a:t>кой игрушек </a:t>
            </a:r>
            <a:r>
              <a:rPr lang="ru-RU" sz="2800" b="1" u="sng" dirty="0">
                <a:latin typeface="Times New Roman"/>
                <a:ea typeface="Times New Roman"/>
              </a:rPr>
              <a:t>за</a:t>
            </a:r>
            <a:r>
              <a:rPr lang="ru-RU" sz="2800" b="1" dirty="0">
                <a:latin typeface="Times New Roman"/>
                <a:ea typeface="Times New Roman"/>
              </a:rPr>
              <a:t>р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>
                <a:latin typeface="Times New Roman"/>
                <a:ea typeface="Times New Roman"/>
              </a:rPr>
              <a:t>ботал св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>
                <a:latin typeface="Times New Roman"/>
                <a:ea typeface="Times New Roman"/>
              </a:rPr>
              <a:t>чной з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>
                <a:latin typeface="Times New Roman"/>
                <a:ea typeface="Times New Roman"/>
              </a:rPr>
              <a:t>во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д</a:t>
            </a:r>
            <a:r>
              <a:rPr lang="ru-RU" sz="2800" b="1" dirty="0"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latin typeface="Times New Roman"/>
                <a:ea typeface="Times New Roman"/>
              </a:rPr>
              <a:t>Свечи </a:t>
            </a:r>
            <a:r>
              <a:rPr lang="ru-RU" sz="2800" b="1" dirty="0">
                <a:latin typeface="Times New Roman"/>
                <a:ea typeface="Times New Roman"/>
              </a:rPr>
              <a:t>полу</a:t>
            </a:r>
            <a:r>
              <a:rPr lang="ru-RU" sz="2800" b="1" u="sng" dirty="0">
                <a:latin typeface="Times New Roman"/>
                <a:ea typeface="Times New Roman"/>
              </a:rPr>
              <a:t>ча</a:t>
            </a:r>
            <a:r>
              <a:rPr lang="ru-RU" sz="2800" b="1" dirty="0">
                <a:latin typeface="Times New Roman"/>
                <a:ea typeface="Times New Roman"/>
              </a:rPr>
              <a:t>лись неуклюжие, но г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рели 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очень ярк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	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latin typeface="Times New Roman"/>
                <a:ea typeface="Times New Roman"/>
              </a:rPr>
              <a:t>сё был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о</a:t>
            </a:r>
            <a:r>
              <a:rPr lang="ru-RU" sz="2800" b="1" dirty="0">
                <a:latin typeface="Times New Roman"/>
                <a:ea typeface="Times New Roman"/>
              </a:rPr>
              <a:t> заме</a:t>
            </a:r>
            <a:r>
              <a:rPr lang="ru-RU" sz="2800" b="1" u="sng" dirty="0">
                <a:latin typeface="Times New Roman"/>
                <a:ea typeface="Times New Roman"/>
              </a:rPr>
              <a:t>ча</a:t>
            </a:r>
            <a:r>
              <a:rPr lang="ru-RU" sz="2800" b="1" dirty="0">
                <a:latin typeface="Times New Roman"/>
                <a:ea typeface="Times New Roman"/>
              </a:rPr>
              <a:t>тел</a:t>
            </a:r>
            <a:r>
              <a:rPr lang="ru-RU" sz="2800" b="1" u="sng" dirty="0">
                <a:latin typeface="Times New Roman"/>
                <a:ea typeface="Times New Roman"/>
              </a:rPr>
              <a:t>ь</a:t>
            </a:r>
            <a:r>
              <a:rPr lang="ru-RU" sz="2800" b="1" dirty="0">
                <a:latin typeface="Times New Roman"/>
                <a:ea typeface="Times New Roman"/>
              </a:rPr>
              <a:t>но!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282492">
            <a:off x="80934" y="2967335"/>
            <a:ext cx="89821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5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45584"/>
            <a:ext cx="5760640" cy="5791727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</a:rPr>
            </a:br>
            <a:r>
              <a:rPr lang="ru-RU" altLang="ru-RU" sz="3200" b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Я модница такая,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Что всем на удивление!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Люблю я бусы, блёстки,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Любые украшения.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Но на мою, поверьте,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Великую беду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  Наряд мне одевают 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     Всего лишь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>
                <a:solidFill>
                  <a:srgbClr val="002060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   раз в году!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 </a:t>
            </a:r>
            <a:br>
              <a:rPr lang="ru-RU" altLang="ru-RU" sz="3200" b="1" dirty="0" smtClean="0">
                <a:solidFill>
                  <a:srgbClr val="002060"/>
                </a:solidFill>
              </a:rPr>
            </a:br>
            <a:endParaRPr lang="ru-RU" alt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29698" name="Picture 2" descr="D:\картинки\картинки для работы\новый год\e5bbb5acef99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42100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899592" y="2781300"/>
            <a:ext cx="7772400" cy="647700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rgbClr val="C00000"/>
                </a:solidFill>
              </a:rPr>
              <a:t>                  </a:t>
            </a:r>
            <a:r>
              <a:rPr lang="ru-RU" altLang="ru-RU" sz="8000" b="1" dirty="0" smtClean="0">
                <a:solidFill>
                  <a:srgbClr val="CC00CC"/>
                </a:solidFill>
              </a:rPr>
              <a:t>Изложение</a:t>
            </a:r>
            <a:endParaRPr lang="ru-RU" altLang="ru-RU" sz="4800" b="1" dirty="0" smtClean="0">
              <a:solidFill>
                <a:srgbClr val="CC00CC"/>
              </a:solidFill>
            </a:endParaRPr>
          </a:p>
        </p:txBody>
      </p:sp>
      <p:pic>
        <p:nvPicPr>
          <p:cNvPr id="5" name="Picture 3" descr="D:\картинки\картинки новогодние\novyj-god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oboi (87)"/>
          <p:cNvSpPr>
            <a:spLocks noChangeArrowheads="1" noChangeShapeType="1" noTextEdit="1"/>
          </p:cNvSpPr>
          <p:nvPr/>
        </p:nvSpPr>
        <p:spPr bwMode="auto">
          <a:xfrm>
            <a:off x="323527" y="620688"/>
            <a:ext cx="4104457" cy="5616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1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  <a:cs typeface="Times New Roman"/>
              </a:rPr>
              <a:t>Аркадий</a:t>
            </a:r>
          </a:p>
          <a:p>
            <a:pPr algn="ctr"/>
            <a:r>
              <a:rPr lang="ru-RU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  <a:cs typeface="Times New Roman"/>
              </a:rPr>
              <a:t>Петрович</a:t>
            </a:r>
          </a:p>
          <a:p>
            <a:pPr algn="ctr"/>
            <a:r>
              <a:rPr lang="ru-RU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  <a:cs typeface="Times New Roman"/>
              </a:rPr>
              <a:t>Гайдар</a:t>
            </a:r>
          </a:p>
          <a:p>
            <a:pPr algn="ctr"/>
            <a:r>
              <a:rPr lang="ru-RU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  <a:cs typeface="Times New Roman"/>
              </a:rPr>
              <a:t>22 января 1904г. – </a:t>
            </a:r>
          </a:p>
          <a:p>
            <a:pPr algn="ctr"/>
            <a:r>
              <a:rPr lang="ru-RU" sz="36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  <a:cs typeface="Times New Roman"/>
              </a:rPr>
              <a:t>26 октября 1941г.</a:t>
            </a:r>
          </a:p>
        </p:txBody>
      </p:sp>
      <p:pic>
        <p:nvPicPr>
          <p:cNvPr id="7" name="Picture 5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76672"/>
            <a:ext cx="4225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6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332485"/>
            <a:ext cx="478631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Картинки по запросу чук и гек диафиль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3" y="976087"/>
            <a:ext cx="8351574" cy="46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514" y="116632"/>
            <a:ext cx="8674426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800" b="1" dirty="0" smtClean="0"/>
              <a:t>На другой день они решили готовить </a:t>
            </a:r>
          </a:p>
          <a:p>
            <a:r>
              <a:rPr lang="ru-RU" sz="2800" b="1" dirty="0" smtClean="0"/>
              <a:t>к Новому году ёлку. Стали выдумывать и </a:t>
            </a:r>
          </a:p>
          <a:p>
            <a:r>
              <a:rPr lang="ru-RU" sz="2800" b="1" dirty="0" smtClean="0"/>
              <a:t>мастерить игрушки.</a:t>
            </a:r>
          </a:p>
          <a:p>
            <a:r>
              <a:rPr lang="ru-RU" sz="2800" b="1" dirty="0" smtClean="0"/>
              <a:t>	Они ободрали все цветные картинки </a:t>
            </a:r>
          </a:p>
          <a:p>
            <a:r>
              <a:rPr lang="ru-RU" sz="2800" b="1" dirty="0" smtClean="0"/>
              <a:t>из старых журналов. Из лоскутьев и ваты </a:t>
            </a:r>
          </a:p>
          <a:p>
            <a:r>
              <a:rPr lang="ru-RU" sz="2800" b="1" dirty="0" smtClean="0"/>
              <a:t>нашили зверьков, кукол. Вытянули у отца </a:t>
            </a:r>
          </a:p>
          <a:p>
            <a:r>
              <a:rPr lang="ru-RU" sz="2800" b="1" dirty="0" smtClean="0"/>
              <a:t>из ящика всю папиросную бумагу и навертели </a:t>
            </a:r>
          </a:p>
          <a:p>
            <a:r>
              <a:rPr lang="ru-RU" sz="2800" b="1" dirty="0" smtClean="0"/>
              <a:t>пышных цветов. Еловые шишки обернули </a:t>
            </a:r>
          </a:p>
          <a:p>
            <a:r>
              <a:rPr lang="ru-RU" sz="2800" b="1" dirty="0" smtClean="0"/>
              <a:t>серебряной бумагой от чая. Сторож дивился </a:t>
            </a:r>
          </a:p>
          <a:p>
            <a:r>
              <a:rPr lang="ru-RU" sz="2800" b="1" dirty="0" smtClean="0"/>
              <a:t>их всё новым и новым затеям. Он сам принёс </a:t>
            </a:r>
          </a:p>
          <a:p>
            <a:r>
              <a:rPr lang="ru-RU" sz="2800" b="1" dirty="0" smtClean="0"/>
              <a:t>им большой кусок воска. И сразу вместе </a:t>
            </a:r>
          </a:p>
          <a:p>
            <a:r>
              <a:rPr lang="ru-RU" sz="2800" b="1" dirty="0" smtClean="0"/>
              <a:t>с фабрикой игрушек заработал свечной завод. </a:t>
            </a:r>
          </a:p>
          <a:p>
            <a:r>
              <a:rPr lang="ru-RU" sz="2800" b="1" dirty="0" smtClean="0"/>
              <a:t>Свечи получались неуклюжие, но горели </a:t>
            </a:r>
          </a:p>
          <a:p>
            <a:r>
              <a:rPr lang="ru-RU" sz="2800" b="1" dirty="0" smtClean="0"/>
              <a:t>очень ярко.</a:t>
            </a:r>
          </a:p>
          <a:p>
            <a:r>
              <a:rPr lang="ru-RU" sz="2800" b="1" dirty="0" smtClean="0"/>
              <a:t>	Всё было замечательно!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6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054" y="105013"/>
            <a:ext cx="839130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урока</a:t>
            </a:r>
            <a:endParaRPr lang="ru-RU" sz="3600" b="1" dirty="0">
              <a:solidFill>
                <a:srgbClr val="FFFF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прослушай рассказ, который прочтёт тебе учитель. После прочтения будь готов ответить на вопросы по тексту.</a:t>
            </a:r>
            <a:endParaRPr lang="ru-RU" sz="3000" b="1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Напиши варианты заголовка.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Составь план.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Расскажи по плану сам. Послушай товарищей.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Напиши изложение.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Проверь, ясно ли передал мысль, нет ли неоправданных повторов одних и тех же слов, все ли слова употреблены удачно.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Не забудь про грамотность.</a:t>
            </a:r>
            <a:endParaRPr lang="ru-RU" sz="3000" b="1" dirty="0">
              <a:latin typeface="Calibri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</a:pPr>
            <a:r>
              <a:rPr lang="ru-RU" sz="3000" b="1" dirty="0">
                <a:latin typeface="Times New Roman" pitchFamily="18" charset="0"/>
                <a:cs typeface="Calibri" pitchFamily="34" charset="0"/>
              </a:rPr>
              <a:t>Проверь знаки препинания.</a:t>
            </a:r>
            <a:endParaRPr lang="ru-RU" sz="3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9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85925" y="26035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 себя!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0639" y="1268760"/>
            <a:ext cx="6762722" cy="4844544"/>
          </a:xfrm>
          <a:prstGeom prst="roundRect">
            <a:avLst/>
          </a:prstGeom>
          <a:solidFill>
            <a:srgbClr val="FF89B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772816"/>
            <a:ext cx="6336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            </a:t>
            </a:r>
            <a:r>
              <a:rPr lang="ru-RU" sz="2800" b="1" dirty="0" smtClean="0"/>
              <a:t>Определи </a:t>
            </a:r>
            <a:r>
              <a:rPr lang="ru-RU" sz="2800" b="1" dirty="0"/>
              <a:t>тему текста.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/>
              <a:t>. Текст о праздновании Нового года.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Б</a:t>
            </a:r>
            <a:r>
              <a:rPr lang="ru-RU" sz="2800" dirty="0"/>
              <a:t>. Текст об изготовлении ёлочных украшений.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. Текст о путешествии Чука и Гека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29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 для работы\новый год\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85925" y="26035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 себя!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0639" y="1268760"/>
            <a:ext cx="6762722" cy="4844544"/>
          </a:xfrm>
          <a:prstGeom prst="roundRect">
            <a:avLst/>
          </a:prstGeom>
          <a:solidFill>
            <a:srgbClr val="66FF66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9652" y="1988840"/>
            <a:ext cx="62646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   </a:t>
            </a:r>
            <a:r>
              <a:rPr lang="ru-RU" sz="2800" b="1" dirty="0" smtClean="0">
                <a:solidFill>
                  <a:prstClr val="black"/>
                </a:solidFill>
              </a:rPr>
              <a:t>Какова </a:t>
            </a:r>
            <a:r>
              <a:rPr lang="ru-RU" sz="2800" b="1" dirty="0">
                <a:solidFill>
                  <a:prstClr val="black"/>
                </a:solidFill>
              </a:rPr>
              <a:t>идея произведения</a:t>
            </a:r>
            <a:r>
              <a:rPr lang="ru-RU" sz="2800" b="1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  А</a:t>
            </a:r>
            <a:r>
              <a:rPr lang="ru-RU" sz="2800" dirty="0">
                <a:solidFill>
                  <a:prstClr val="black"/>
                </a:solidFill>
              </a:rPr>
              <a:t>. Новый год – весёлый праздник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  Б</a:t>
            </a:r>
            <a:r>
              <a:rPr lang="ru-RU" sz="2800" dirty="0">
                <a:solidFill>
                  <a:prstClr val="black"/>
                </a:solidFill>
              </a:rPr>
              <a:t>. Как хорошо самим мастерить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ёлочные </a:t>
            </a:r>
            <a:r>
              <a:rPr lang="ru-RU" sz="2800" dirty="0">
                <a:solidFill>
                  <a:prstClr val="black"/>
                </a:solidFill>
              </a:rPr>
              <a:t>игрушки.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  В</a:t>
            </a:r>
            <a:r>
              <a:rPr lang="ru-RU" sz="2800" dirty="0">
                <a:solidFill>
                  <a:prstClr val="black"/>
                </a:solidFill>
              </a:rPr>
              <a:t>. Дружная семья.</a:t>
            </a:r>
          </a:p>
        </p:txBody>
      </p:sp>
    </p:spTree>
    <p:extLst>
      <p:ext uri="{BB962C8B-B14F-4D97-AF65-F5344CB8AC3E}">
        <p14:creationId xmlns:p14="http://schemas.microsoft.com/office/powerpoint/2010/main" val="5374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211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Я модница такая,  Что всем на удивление!  Люблю я бусы, блёстки,  Любые украшения.  Но на мою, поверьте,  Великую беду    Наряд мне одевают       Всего лишь      раз в году!  </vt:lpstr>
      <vt:lpstr>                  Изложение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«Ёлка»</dc:title>
  <dc:creator>Tanysha</dc:creator>
  <cp:lastModifiedBy>Acer</cp:lastModifiedBy>
  <cp:revision>42</cp:revision>
  <dcterms:created xsi:type="dcterms:W3CDTF">2015-12-01T12:34:34Z</dcterms:created>
  <dcterms:modified xsi:type="dcterms:W3CDTF">2017-12-21T15:18:24Z</dcterms:modified>
</cp:coreProperties>
</file>