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5" r:id="rId4"/>
    <p:sldId id="284" r:id="rId5"/>
    <p:sldId id="263" r:id="rId6"/>
    <p:sldId id="279" r:id="rId7"/>
    <p:sldId id="270" r:id="rId8"/>
    <p:sldId id="274" r:id="rId9"/>
    <p:sldId id="265" r:id="rId10"/>
    <p:sldId id="269" r:id="rId11"/>
    <p:sldId id="267" r:id="rId12"/>
    <p:sldId id="268" r:id="rId13"/>
    <p:sldId id="272" r:id="rId14"/>
    <p:sldId id="271" r:id="rId15"/>
    <p:sldId id="277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00099"/>
    <a:srgbClr val="0C788E"/>
    <a:srgbClr val="025198"/>
    <a:srgbClr val="E92B73"/>
    <a:srgbClr val="CC3399"/>
    <a:srgbClr val="FF7C8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02FF-2BF9-44AA-A512-CB05CF0F92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C16C5-148D-44C5-A545-36AAFBA343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6777-9317-4E7F-A0E8-C6556E1A0D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D406-21B4-4A96-B72F-164863A367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71636-CA98-4C53-8D0B-5F26A39475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86B4-4E4D-45C6-B762-A7FAC82B2E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00A43-72B6-472D-860D-4FC4B38D57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EF33-1CC4-4368-A889-DDECE74582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59C9E-BCFC-4995-B21A-63324E54CB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E083-EBB4-4911-8C90-E65FC47CB5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3722-46F2-4B2D-BE0B-3CEF9C03A2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C4A0D5-1759-4F62-9A45-BA3025D901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atyaburg.ru/razdely/krasota-prirody/vesna-vesennie-peyzazhi-foto-video" TargetMode="External"/><Relationship Id="rId7" Type="http://schemas.openxmlformats.org/officeDocument/2006/relationships/hyperlink" Target="http://www.webpark.ru/comment/33374" TargetMode="External"/><Relationship Id="rId2" Type="http://schemas.openxmlformats.org/officeDocument/2006/relationships/hyperlink" Target="http://orpheusmusic.ru/photo/antonio_vivaldi/26-0-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leo.com/spring/page/3/" TargetMode="External"/><Relationship Id="rId5" Type="http://schemas.openxmlformats.org/officeDocument/2006/relationships/hyperlink" Target="http://fototerra.ru/gallery.html?id=8087" TargetMode="External"/><Relationship Id="rId4" Type="http://schemas.openxmlformats.org/officeDocument/2006/relationships/hyperlink" Target="http://ru.freepik.com/free-photos-vectors/icic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ru-RU" sz="6000" dirty="0" smtClean="0"/>
              <a:t>Урок русского </a:t>
            </a:r>
            <a:br>
              <a:rPr lang="ru-RU" sz="6000" dirty="0" smtClean="0"/>
            </a:br>
            <a:r>
              <a:rPr lang="ru-RU" sz="6000" dirty="0" smtClean="0"/>
              <a:t>языка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                                        Учитель начальных классов</a:t>
            </a:r>
          </a:p>
          <a:p>
            <a:pPr>
              <a:buFontTx/>
              <a:buNone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                                         МОУ  «ЦО  </a:t>
            </a:r>
            <a:r>
              <a:rPr lang="ru-RU" sz="2800" dirty="0" err="1" smtClean="0">
                <a:latin typeface="Calibri" pitchFamily="34" charset="0"/>
                <a:cs typeface="Times New Roman" pitchFamily="18" charset="0"/>
              </a:rPr>
              <a:t>Тайдаковский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»</a:t>
            </a:r>
          </a:p>
          <a:p>
            <a:pPr>
              <a:buFontTx/>
              <a:buNone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lang="ru-RU" sz="2800" dirty="0" err="1" smtClean="0">
                <a:latin typeface="Calibri" pitchFamily="34" charset="0"/>
                <a:cs typeface="Times New Roman" pitchFamily="18" charset="0"/>
              </a:rPr>
              <a:t>Квачко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З.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900113" y="908050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облако</a:t>
            </a:r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900113" y="1700213"/>
            <a:ext cx="935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иней</a:t>
            </a: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900113" y="2636838"/>
            <a:ext cx="1306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природа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0113" y="3644900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прозрачный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836613"/>
            <a:ext cx="5184775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395288" y="836613"/>
            <a:ext cx="806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Чудесн…   весна пришла в наш маленьк…   городок. В голуб…     небе засветило ярк…    солнышко. На тёпл…    земле показалась зелён…  травка. Лёгк…  </a:t>
            </a:r>
            <a:r>
              <a:rPr lang="ru-RU" sz="2400" i="1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 ветерок заиграл ветками высок…   деревьев.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836613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ая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836613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ий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6013" y="1196975"/>
            <a:ext cx="719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ом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0200" y="1196975"/>
            <a:ext cx="576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ое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92950" y="1196975"/>
            <a:ext cx="1089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ой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92500" y="1557338"/>
            <a:ext cx="69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ая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flipH="1">
            <a:off x="5435600" y="1557338"/>
            <a:ext cx="649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ий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39975" y="1916113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их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381642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836613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синонимы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5600" y="4124325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антонимы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825" y="1268413"/>
            <a:ext cx="3671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Найдите имя прилагательное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2852738"/>
            <a:ext cx="3744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Придумайте словосочетания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059113" y="260350"/>
            <a:ext cx="324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Синонимы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684213" y="981075"/>
            <a:ext cx="2101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неряшливый –</a:t>
            </a:r>
          </a:p>
          <a:p>
            <a:r>
              <a:rPr lang="ru-RU" sz="2400">
                <a:latin typeface="Calibri" pitchFamily="34" charset="0"/>
              </a:rPr>
              <a:t>быстрый –</a:t>
            </a:r>
          </a:p>
          <a:p>
            <a:r>
              <a:rPr lang="ru-RU" sz="2400">
                <a:latin typeface="Calibri" pitchFamily="34" charset="0"/>
              </a:rPr>
              <a:t>ласковый – </a:t>
            </a:r>
          </a:p>
          <a:p>
            <a:r>
              <a:rPr lang="ru-RU" sz="2400">
                <a:latin typeface="Calibri" pitchFamily="34" charset="0"/>
              </a:rPr>
              <a:t>мудрый – </a:t>
            </a:r>
          </a:p>
          <a:p>
            <a:r>
              <a:rPr lang="ru-RU" sz="2400">
                <a:latin typeface="Calibri" pitchFamily="34" charset="0"/>
              </a:rPr>
              <a:t>косматый –</a:t>
            </a:r>
          </a:p>
          <a:p>
            <a:r>
              <a:rPr lang="ru-RU" sz="2400">
                <a:latin typeface="Calibri" pitchFamily="34" charset="0"/>
              </a:rPr>
              <a:t>холодный –</a:t>
            </a:r>
          </a:p>
          <a:p>
            <a:r>
              <a:rPr lang="ru-RU" sz="2400">
                <a:latin typeface="Calibri" pitchFamily="34" charset="0"/>
              </a:rPr>
              <a:t>смирный – </a:t>
            </a:r>
          </a:p>
          <a:p>
            <a:r>
              <a:rPr lang="ru-RU" sz="2400">
                <a:latin typeface="Calibri" pitchFamily="34" charset="0"/>
              </a:rPr>
              <a:t>душистый – </a:t>
            </a:r>
          </a:p>
          <a:p>
            <a:r>
              <a:rPr lang="ru-RU" sz="2400">
                <a:latin typeface="Calibri" pitchFamily="34" charset="0"/>
              </a:rPr>
              <a:t>ветхий – </a:t>
            </a:r>
          </a:p>
          <a:p>
            <a:r>
              <a:rPr lang="ru-RU" sz="2400">
                <a:latin typeface="Calibri" pitchFamily="34" charset="0"/>
              </a:rPr>
              <a:t>грустный – </a:t>
            </a:r>
          </a:p>
          <a:p>
            <a:r>
              <a:rPr lang="ru-RU" sz="2400">
                <a:latin typeface="Calibri" pitchFamily="34" charset="0"/>
              </a:rPr>
              <a:t>злой – </a:t>
            </a:r>
          </a:p>
          <a:p>
            <a:r>
              <a:rPr lang="ru-RU" sz="2400">
                <a:latin typeface="Calibri" pitchFamily="34" charset="0"/>
              </a:rPr>
              <a:t>страшный –</a:t>
            </a:r>
            <a:r>
              <a:rPr lang="ru-RU"/>
              <a:t> </a:t>
            </a:r>
          </a:p>
          <a:p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313" y="981075"/>
            <a:ext cx="2005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неопрятные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95513" y="1341438"/>
            <a:ext cx="3436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проворные, резвые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68538" y="1700213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нежные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050" y="2060575"/>
            <a:ext cx="1284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умные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8538" y="2420938"/>
            <a:ext cx="169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лохматые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39975" y="2781300"/>
            <a:ext cx="159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ледяные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8538" y="3141663"/>
            <a:ext cx="1927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спокойные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68538" y="3500438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ароматные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79613" y="3933825"/>
            <a:ext cx="1512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старые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513" y="4292600"/>
            <a:ext cx="252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печальные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9250" y="465296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жестокие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39975" y="5013325"/>
            <a:ext cx="208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ужасные</a:t>
            </a:r>
          </a:p>
        </p:txBody>
      </p:sp>
      <p:pic>
        <p:nvPicPr>
          <p:cNvPr id="13329" name="Picture 17" descr="http://content.foto.mail.ru/mail/gassar/123/i-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20613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5435600" y="4797425"/>
            <a:ext cx="370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Сосульки холодные, ледяные…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9" name="Picture 23" descr="http://fototerra.ru/image.html?id=160438&amp;size=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302433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203575" y="188913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Антонимы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11188" y="1052513"/>
            <a:ext cx="17287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зимний – </a:t>
            </a:r>
          </a:p>
          <a:p>
            <a:r>
              <a:rPr lang="ru-RU" sz="2400">
                <a:latin typeface="Calibri" pitchFamily="34" charset="0"/>
              </a:rPr>
              <a:t>чёрствый – </a:t>
            </a:r>
          </a:p>
          <a:p>
            <a:r>
              <a:rPr lang="ru-RU" sz="2400">
                <a:latin typeface="Calibri" pitchFamily="34" charset="0"/>
              </a:rPr>
              <a:t>здоровый – </a:t>
            </a:r>
          </a:p>
          <a:p>
            <a:r>
              <a:rPr lang="ru-RU" sz="2400">
                <a:latin typeface="Calibri" pitchFamily="34" charset="0"/>
              </a:rPr>
              <a:t>сытый – </a:t>
            </a:r>
          </a:p>
          <a:p>
            <a:r>
              <a:rPr lang="ru-RU" sz="2400">
                <a:latin typeface="Calibri" pitchFamily="34" charset="0"/>
              </a:rPr>
              <a:t>острый – </a:t>
            </a:r>
          </a:p>
          <a:p>
            <a:r>
              <a:rPr lang="ru-RU" sz="2400">
                <a:latin typeface="Calibri" pitchFamily="34" charset="0"/>
              </a:rPr>
              <a:t>трусливый- </a:t>
            </a:r>
          </a:p>
          <a:p>
            <a:r>
              <a:rPr lang="ru-RU" sz="2400">
                <a:latin typeface="Calibri" pitchFamily="34" charset="0"/>
              </a:rPr>
              <a:t>мягкий – </a:t>
            </a:r>
          </a:p>
          <a:p>
            <a:r>
              <a:rPr lang="ru-RU" sz="2400">
                <a:latin typeface="Calibri" pitchFamily="34" charset="0"/>
              </a:rPr>
              <a:t>зрячий – </a:t>
            </a:r>
          </a:p>
          <a:p>
            <a:r>
              <a:rPr lang="ru-RU" sz="2400">
                <a:latin typeface="Calibri" pitchFamily="34" charset="0"/>
              </a:rPr>
              <a:t>кривой – </a:t>
            </a:r>
          </a:p>
          <a:p>
            <a:r>
              <a:rPr lang="ru-RU" sz="2400">
                <a:latin typeface="Calibri" pitchFamily="34" charset="0"/>
              </a:rPr>
              <a:t>дневной – </a:t>
            </a:r>
          </a:p>
          <a:p>
            <a:r>
              <a:rPr lang="ru-RU" sz="2400">
                <a:latin typeface="Calibri" pitchFamily="34" charset="0"/>
              </a:rPr>
              <a:t>новый – </a:t>
            </a:r>
          </a:p>
          <a:p>
            <a:r>
              <a:rPr lang="ru-RU" sz="2400">
                <a:latin typeface="Calibri" pitchFamily="34" charset="0"/>
              </a:rPr>
              <a:t>длинный –</a:t>
            </a:r>
          </a:p>
          <a:p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613" y="1052513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летние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4075" y="1412875"/>
            <a:ext cx="144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свежие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4075" y="1773238"/>
            <a:ext cx="158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больные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2275" y="2133600"/>
            <a:ext cx="1749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голодные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2492375"/>
            <a:ext cx="1292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тупые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24075" y="2852738"/>
            <a:ext cx="153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храбрые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3713" y="3213100"/>
            <a:ext cx="180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твёрдые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63713" y="3573463"/>
            <a:ext cx="1401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слепые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35150" y="3933825"/>
            <a:ext cx="1335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прямые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79613" y="4292600"/>
            <a:ext cx="1581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ночные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92275" y="4724400"/>
            <a:ext cx="147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старые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1050" y="5084763"/>
            <a:ext cx="147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короткие</a:t>
            </a:r>
          </a:p>
        </p:txBody>
      </p:sp>
      <p:sp>
        <p:nvSpPr>
          <p:cNvPr id="14353" name="TextBox 19"/>
          <p:cNvSpPr txBox="1">
            <a:spLocks noChangeArrowheads="1"/>
          </p:cNvSpPr>
          <p:nvPr/>
        </p:nvSpPr>
        <p:spPr bwMode="auto">
          <a:xfrm>
            <a:off x="7164388" y="3284538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Пасмурный день</a:t>
            </a:r>
          </a:p>
        </p:txBody>
      </p:sp>
      <p:sp>
        <p:nvSpPr>
          <p:cNvPr id="14354" name="TextBox 21"/>
          <p:cNvSpPr txBox="1">
            <a:spLocks noChangeArrowheads="1"/>
          </p:cNvSpPr>
          <p:nvPr/>
        </p:nvSpPr>
        <p:spPr bwMode="auto">
          <a:xfrm>
            <a:off x="6318250" y="51165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Ясный день</a:t>
            </a:r>
          </a:p>
        </p:txBody>
      </p:sp>
      <p:pic>
        <p:nvPicPr>
          <p:cNvPr id="14363" name="Picture 27" descr="облака, солнце,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3048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547813" y="188913"/>
            <a:ext cx="6767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Придумайте словосочетания.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68313" y="1268413"/>
            <a:ext cx="1373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шампунь</a:t>
            </a:r>
          </a:p>
          <a:p>
            <a:r>
              <a:rPr lang="ru-RU" sz="2400">
                <a:latin typeface="Calibri" pitchFamily="34" charset="0"/>
              </a:rPr>
              <a:t>кенгуру</a:t>
            </a:r>
          </a:p>
          <a:p>
            <a:r>
              <a:rPr lang="ru-RU" sz="2400">
                <a:latin typeface="Calibri" pitchFamily="34" charset="0"/>
              </a:rPr>
              <a:t>кофе</a:t>
            </a:r>
          </a:p>
          <a:p>
            <a:r>
              <a:rPr lang="ru-RU" sz="2400">
                <a:latin typeface="Calibri" pitchFamily="34" charset="0"/>
              </a:rPr>
              <a:t>какао</a:t>
            </a:r>
          </a:p>
          <a:p>
            <a:r>
              <a:rPr lang="ru-RU" sz="2400">
                <a:latin typeface="Calibri" pitchFamily="34" charset="0"/>
              </a:rPr>
              <a:t>тюль</a:t>
            </a:r>
          </a:p>
          <a:p>
            <a:r>
              <a:rPr lang="ru-RU" sz="2400">
                <a:latin typeface="Calibri" pitchFamily="34" charset="0"/>
              </a:rPr>
              <a:t>рояль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4292600"/>
            <a:ext cx="8501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Чтобы правильно подобрать прилагательное, необходимо определить род 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имени существительного! Род данных имён существительных необходимо 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запомнить!!!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8175" y="1268413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м.р.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9113" y="1268413"/>
            <a:ext cx="2789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душист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ый</a:t>
            </a:r>
            <a:r>
              <a:rPr lang="ru-RU" sz="2400">
                <a:latin typeface="Calibri" pitchFamily="34" charset="0"/>
              </a:rPr>
              <a:t> шампунь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47813" y="1700213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м.р.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59113" y="1628775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огромн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ый</a:t>
            </a:r>
            <a:r>
              <a:rPr lang="ru-RU" sz="2400">
                <a:latin typeface="Calibri" pitchFamily="34" charset="0"/>
              </a:rPr>
              <a:t> кенгуру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58888" y="2060575"/>
            <a:ext cx="649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м.р.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59113" y="1989138"/>
            <a:ext cx="2598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ароматн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ый</a:t>
            </a:r>
            <a:r>
              <a:rPr lang="ru-RU" sz="2400">
                <a:latin typeface="Calibri" pitchFamily="34" charset="0"/>
              </a:rPr>
              <a:t> кофе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1913" y="2420938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ср.р.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2781300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м.р.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1913" y="3141663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м.р.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59113" y="2349500"/>
            <a:ext cx="2192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сладк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ое </a:t>
            </a:r>
            <a:r>
              <a:rPr lang="ru-RU" sz="2400">
                <a:latin typeface="Calibri" pitchFamily="34" charset="0"/>
              </a:rPr>
              <a:t>какао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59113" y="2708275"/>
            <a:ext cx="293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белоснежн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ый</a:t>
            </a:r>
            <a:r>
              <a:rPr lang="ru-RU" sz="2400">
                <a:latin typeface="Calibri" pitchFamily="34" charset="0"/>
              </a:rPr>
              <a:t> тюль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59113" y="3068638"/>
            <a:ext cx="2382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чёрн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ый</a:t>
            </a:r>
            <a:r>
              <a:rPr lang="ru-RU" sz="2400">
                <a:latin typeface="Calibri" pitchFamily="34" charset="0"/>
              </a:rPr>
              <a:t> рояль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187450" y="188913"/>
            <a:ext cx="7488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Найдите имя прилагательное.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1341438"/>
            <a:ext cx="180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1. некузяв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ая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198913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2. дюб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263683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3.некузяв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386080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5.бят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32131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4.некузяв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4868863"/>
            <a:ext cx="7775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Часть речи можно определить по форме слова!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407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3575" y="4724400"/>
            <a:ext cx="302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С весной!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763713" y="476250"/>
            <a:ext cx="547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Список использованных источников: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988" y="1052513"/>
            <a:ext cx="5761037" cy="529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Портрет Антонио </a:t>
            </a:r>
            <a:r>
              <a:rPr lang="ru-RU" sz="1400" dirty="0" err="1">
                <a:latin typeface="Calibri" pitchFamily="34" charset="0"/>
                <a:cs typeface="Arial" charset="0"/>
              </a:rPr>
              <a:t>Вивальди</a:t>
            </a:r>
            <a:r>
              <a:rPr lang="ru-RU" sz="1400" dirty="0">
                <a:latin typeface="Calibri" pitchFamily="34" charset="0"/>
                <a:cs typeface="Arial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u="sng" dirty="0">
                <a:latin typeface="Calibri" pitchFamily="34" charset="0"/>
                <a:cs typeface="Arial" charset="0"/>
                <a:hlinkClick r:id="rId2"/>
              </a:rPr>
              <a:t>http://orpheusmusic.ru/photo/antonio_vivaldi/26-0-93</a:t>
            </a:r>
            <a:endParaRPr lang="ru-RU" sz="14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Фото жёлтых подснежников: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u="sng" dirty="0">
                <a:latin typeface="Calibri" pitchFamily="34" charset="0"/>
                <a:cs typeface="Arial" charset="0"/>
                <a:hlinkClick r:id="rId3"/>
              </a:rPr>
              <a:t>http://katyaburg.ru/razdely/krasota-prirody/vesna-vesennie-peyzazhi-foto-video</a:t>
            </a:r>
            <a:endParaRPr lang="ru-RU" sz="1400" u="sng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Фото весенней природы: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u="sng" dirty="0">
                <a:latin typeface="Calibri" pitchFamily="34" charset="0"/>
                <a:cs typeface="Arial" charset="0"/>
                <a:hlinkClick r:id="rId3"/>
              </a:rPr>
              <a:t>http://katyaburg.ru/razdely/krasota-prirody/vesna-vesennie-peyzazhi-foto-video</a:t>
            </a:r>
            <a:endParaRPr lang="ru-RU" sz="14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Фото</a:t>
            </a:r>
            <a:r>
              <a:rPr lang="en-US" sz="1400" dirty="0">
                <a:latin typeface="Calibri" pitchFamily="34" charset="0"/>
                <a:cs typeface="Arial" charset="0"/>
              </a:rPr>
              <a:t> </a:t>
            </a:r>
            <a:r>
              <a:rPr lang="ru-RU" sz="1400" dirty="0">
                <a:latin typeface="Calibri" pitchFamily="34" charset="0"/>
                <a:cs typeface="Arial" charset="0"/>
              </a:rPr>
              <a:t>в воде:</a:t>
            </a:r>
            <a:endParaRPr lang="en-US" sz="1400" dirty="0"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http://katyaburg.ru/razdely/krasota-prirody/vesna-vesennie-peyzazhi-foto-video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Фото сосулек: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u="sng" dirty="0">
                <a:latin typeface="Calibri" pitchFamily="34" charset="0"/>
                <a:cs typeface="Arial" charset="0"/>
                <a:hlinkClick r:id="rId4"/>
              </a:rPr>
              <a:t>http://ru.freepik.com/free-photos-vectors/icicles</a:t>
            </a:r>
            <a:endParaRPr lang="ru-RU" sz="14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Фото «Пасмурный день»: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u="sng" dirty="0">
                <a:latin typeface="Calibri" pitchFamily="34" charset="0"/>
                <a:cs typeface="Arial" charset="0"/>
                <a:hlinkClick r:id="rId5"/>
              </a:rPr>
              <a:t>http://fototerra.ru/gallery.html?id=8087</a:t>
            </a:r>
            <a:endParaRPr lang="ru-RU" sz="14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Фото «Ясный день»: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u="sng" dirty="0">
                <a:latin typeface="Calibri" pitchFamily="34" charset="0"/>
                <a:cs typeface="Arial" charset="0"/>
                <a:hlinkClick r:id="rId6"/>
              </a:rPr>
              <a:t>http://www.artleo.com/spring/page/3/</a:t>
            </a:r>
            <a:endParaRPr lang="ru-RU" sz="1400" u="sng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Calibri" pitchFamily="34" charset="0"/>
                <a:cs typeface="Arial" charset="0"/>
              </a:rPr>
              <a:t>Фото «С весной!»: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u="sng" dirty="0">
                <a:latin typeface="Calibri" pitchFamily="34" charset="0"/>
                <a:cs typeface="Arial" charset="0"/>
                <a:hlinkClick r:id="rId7"/>
              </a:rPr>
              <a:t>http://www.webpark.ru/comment/33374</a:t>
            </a:r>
            <a:endParaRPr lang="ru-RU" sz="1400" dirty="0"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 праздник.,  по лестниц.,  о мороз., у </a:t>
            </a:r>
            <a:r>
              <a:rPr lang="ru-RU" dirty="0" err="1" smtClean="0"/>
              <a:t>снежинк</a:t>
            </a:r>
            <a:r>
              <a:rPr lang="ru-RU" dirty="0" smtClean="0"/>
              <a:t>., на </a:t>
            </a:r>
            <a:r>
              <a:rPr lang="ru-RU" dirty="0" err="1" smtClean="0"/>
              <a:t>травинк</a:t>
            </a:r>
            <a:r>
              <a:rPr lang="ru-RU" dirty="0" smtClean="0"/>
              <a:t>..</a:t>
            </a:r>
            <a:endParaRPr lang="ru-RU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900113" y="1557338"/>
            <a:ext cx="74168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Тема:</a:t>
            </a:r>
            <a:r>
              <a:rPr lang="ru-RU" sz="4000">
                <a:latin typeface="Calibri" pitchFamily="34" charset="0"/>
              </a:rPr>
              <a:t> Правописание безударных окончаний имён прилагательных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празднике (как</a:t>
            </a:r>
            <a:r>
              <a:rPr lang="ru-RU" dirty="0" smtClean="0">
                <a:solidFill>
                  <a:srgbClr val="FF0000"/>
                </a:solidFill>
              </a:rPr>
              <a:t>ом</a:t>
            </a:r>
            <a:r>
              <a:rPr lang="ru-RU" dirty="0" smtClean="0"/>
              <a:t>?) весёл</a:t>
            </a:r>
            <a:r>
              <a:rPr lang="ru-RU" dirty="0" smtClean="0">
                <a:solidFill>
                  <a:srgbClr val="FF0000"/>
                </a:solidFill>
              </a:rPr>
              <a:t>ом</a:t>
            </a:r>
            <a:r>
              <a:rPr lang="ru-RU" dirty="0" smtClean="0"/>
              <a:t>, новогодн</a:t>
            </a:r>
            <a:r>
              <a:rPr lang="ru-RU" dirty="0" smtClean="0">
                <a:solidFill>
                  <a:srgbClr val="FF0000"/>
                </a:solidFill>
              </a:rPr>
              <a:t>ем</a:t>
            </a:r>
            <a:r>
              <a:rPr lang="ru-RU" dirty="0" smtClean="0"/>
              <a:t>,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о лестнице (как</a:t>
            </a:r>
            <a:r>
              <a:rPr lang="ru-RU" dirty="0" smtClean="0">
                <a:solidFill>
                  <a:srgbClr val="FF0000"/>
                </a:solidFill>
              </a:rPr>
              <a:t>ой</a:t>
            </a:r>
            <a:r>
              <a:rPr lang="ru-RU" dirty="0" smtClean="0"/>
              <a:t>?) крут</a:t>
            </a:r>
            <a:r>
              <a:rPr lang="ru-RU" dirty="0" smtClean="0">
                <a:solidFill>
                  <a:srgbClr val="FF0000"/>
                </a:solidFill>
              </a:rPr>
              <a:t>ой</a:t>
            </a:r>
            <a:r>
              <a:rPr lang="ru-RU" dirty="0" smtClean="0"/>
              <a:t>, нов</a:t>
            </a:r>
            <a:r>
              <a:rPr lang="ru-RU" dirty="0" smtClean="0">
                <a:solidFill>
                  <a:srgbClr val="FF0000"/>
                </a:solidFill>
              </a:rPr>
              <a:t>ой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о морозе (как</a:t>
            </a:r>
            <a:r>
              <a:rPr lang="ru-RU" dirty="0" smtClean="0">
                <a:solidFill>
                  <a:srgbClr val="FF0000"/>
                </a:solidFill>
              </a:rPr>
              <a:t>ом</a:t>
            </a:r>
            <a:r>
              <a:rPr lang="ru-RU" dirty="0" smtClean="0"/>
              <a:t>?) крепк</a:t>
            </a:r>
            <a:r>
              <a:rPr lang="ru-RU" dirty="0" smtClean="0">
                <a:solidFill>
                  <a:srgbClr val="FF0000"/>
                </a:solidFill>
              </a:rPr>
              <a:t>ом</a:t>
            </a:r>
            <a:r>
              <a:rPr lang="ru-RU" dirty="0" smtClean="0"/>
              <a:t>, зимн</a:t>
            </a:r>
            <a:r>
              <a:rPr lang="ru-RU" dirty="0" smtClean="0">
                <a:solidFill>
                  <a:srgbClr val="FF0000"/>
                </a:solidFill>
              </a:rPr>
              <a:t>ем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снежинка (как</a:t>
            </a:r>
            <a:r>
              <a:rPr lang="ru-RU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?) красив</a:t>
            </a:r>
            <a:r>
              <a:rPr lang="ru-RU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, резн</a:t>
            </a:r>
            <a:r>
              <a:rPr lang="ru-RU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/>
              <a:t>а травинке (как</a:t>
            </a:r>
            <a:r>
              <a:rPr lang="ru-RU" dirty="0" smtClean="0">
                <a:solidFill>
                  <a:srgbClr val="FF0000"/>
                </a:solidFill>
              </a:rPr>
              <a:t>ой</a:t>
            </a:r>
            <a:r>
              <a:rPr lang="ru-RU" dirty="0" smtClean="0"/>
              <a:t>?) зелён</a:t>
            </a:r>
            <a:r>
              <a:rPr lang="ru-RU" dirty="0" smtClean="0">
                <a:solidFill>
                  <a:srgbClr val="FF0000"/>
                </a:solidFill>
              </a:rPr>
              <a:t>ой</a:t>
            </a:r>
            <a:r>
              <a:rPr lang="ru-RU" dirty="0" smtClean="0"/>
              <a:t>, весенн</a:t>
            </a:r>
            <a:r>
              <a:rPr lang="ru-RU" dirty="0" smtClean="0">
                <a:solidFill>
                  <a:srgbClr val="FF0000"/>
                </a:solidFill>
              </a:rPr>
              <a:t>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611188" y="836613"/>
            <a:ext cx="784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Цель урока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r>
              <a:rPr lang="ru-RU" sz="2400" dirty="0">
                <a:latin typeface="Calibri" pitchFamily="34" charset="0"/>
              </a:rPr>
              <a:t> Развитие умения выбирать </a:t>
            </a:r>
          </a:p>
          <a:p>
            <a:r>
              <a:rPr lang="ru-RU" sz="2400" dirty="0">
                <a:latin typeface="Calibri" pitchFamily="34" charset="0"/>
              </a:rPr>
              <a:t> подходящее для имени прилагательного безударное  </a:t>
            </a:r>
          </a:p>
          <a:p>
            <a:r>
              <a:rPr lang="ru-RU" sz="2400" dirty="0">
                <a:latin typeface="Calibri" pitchFamily="34" charset="0"/>
              </a:rPr>
              <a:t> окончание, пользуясь известными способами проверки </a:t>
            </a:r>
          </a:p>
          <a:p>
            <a:r>
              <a:rPr lang="ru-RU" sz="2400" dirty="0">
                <a:latin typeface="Calibri" pitchFamily="34" charset="0"/>
              </a:rPr>
              <a:t> безударных окончаний имён прилагательных.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2275" y="333375"/>
            <a:ext cx="5400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План достижения цели.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1412875"/>
            <a:ext cx="7704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1.Вспомнить, какую часть речи называют именем прилагательным.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750" y="2349500"/>
            <a:ext cx="691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2.Вспомнить способы проверки безударных окончаний имён прилагательных.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3213100"/>
            <a:ext cx="7993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3.Выполнить тренировочные упражнения по выбору безударных окончаний имён прилагательных.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750" y="4221163"/>
            <a:ext cx="3744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4. Подвести итог урока.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827088" y="981075"/>
            <a:ext cx="75612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Имя прилагательное </a:t>
            </a:r>
            <a:r>
              <a:rPr lang="ru-RU" sz="4000">
                <a:latin typeface="Calibri" pitchFamily="34" charset="0"/>
              </a:rPr>
              <a:t>– это самостоятельная часть речи, обозначающая признак предмета и отвечающая на вопросы «какой?», «какая?», «какое?», «какие?», «чей?».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611188" y="404813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Способы проверки безударных окончаний имён прилагательных.</a:t>
            </a:r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611188" y="2205038"/>
            <a:ext cx="7273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 способ.</a:t>
            </a:r>
          </a:p>
          <a:p>
            <a:r>
              <a:rPr lang="ru-RU" sz="2400">
                <a:latin typeface="Calibri" pitchFamily="34" charset="0"/>
              </a:rPr>
              <a:t>Подобрать имя прилагательное с ударным окончанием.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3789363"/>
            <a:ext cx="51133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2 способ.</a:t>
            </a:r>
          </a:p>
          <a:p>
            <a:r>
              <a:rPr lang="ru-RU" sz="2400">
                <a:latin typeface="Calibri" pitchFamily="34" charset="0"/>
              </a:rPr>
              <a:t>По ударному окончанию вопроса.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539750" y="333375"/>
            <a:ext cx="80645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smtClean="0">
                <a:solidFill>
                  <a:srgbClr val="C00000"/>
                </a:solidFill>
                <a:latin typeface="Calibri" pitchFamily="34" charset="0"/>
              </a:rPr>
              <a:t>Правило</a:t>
            </a:r>
            <a:r>
              <a:rPr lang="ru-RU" sz="400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выбора безударного окончания имени прилагательного.</a:t>
            </a: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900113" y="1700808"/>
            <a:ext cx="741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1</a:t>
            </a:r>
            <a:r>
              <a:rPr lang="ru-RU" sz="2800" dirty="0" smtClean="0">
                <a:latin typeface="Calibri" pitchFamily="34" charset="0"/>
              </a:rPr>
              <a:t>. </a:t>
            </a:r>
            <a:r>
              <a:rPr lang="ru-RU" sz="2800" dirty="0">
                <a:latin typeface="Calibri" pitchFamily="34" charset="0"/>
              </a:rPr>
              <a:t>Находим имя существительное, к которому относится имя прилагательное.</a:t>
            </a:r>
          </a:p>
          <a:p>
            <a:r>
              <a:rPr lang="ru-RU" sz="2800" dirty="0">
                <a:latin typeface="Calibri" pitchFamily="34" charset="0"/>
              </a:rPr>
              <a:t>2</a:t>
            </a:r>
            <a:r>
              <a:rPr lang="ru-RU" sz="2800" dirty="0" smtClean="0">
                <a:latin typeface="Calibri" pitchFamily="34" charset="0"/>
              </a:rPr>
              <a:t>. </a:t>
            </a:r>
            <a:r>
              <a:rPr lang="ru-RU" sz="2800" dirty="0">
                <a:latin typeface="Calibri" pitchFamily="34" charset="0"/>
              </a:rPr>
              <a:t>От существительного задаём вопрос к имени прилагательному.</a:t>
            </a:r>
          </a:p>
          <a:p>
            <a:r>
              <a:rPr lang="ru-RU" sz="2800" dirty="0">
                <a:latin typeface="Calibri" pitchFamily="34" charset="0"/>
              </a:rPr>
              <a:t>3</a:t>
            </a:r>
            <a:r>
              <a:rPr lang="ru-RU" sz="2800" dirty="0" smtClean="0">
                <a:latin typeface="Calibri" pitchFamily="34" charset="0"/>
              </a:rPr>
              <a:t>. </a:t>
            </a:r>
            <a:r>
              <a:rPr lang="ru-RU" sz="2800" dirty="0">
                <a:latin typeface="Calibri" pitchFamily="34" charset="0"/>
              </a:rPr>
              <a:t>По ударному окончанию вопроса определяем окончание имени прилагательного.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527</Words>
  <Application>Microsoft Office PowerPoint</Application>
  <PresentationFormat>Экран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Урок русского  языка</vt:lpstr>
      <vt:lpstr>Словарная работа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Home</cp:lastModifiedBy>
  <cp:revision>689</cp:revision>
  <dcterms:created xsi:type="dcterms:W3CDTF">2010-05-23T14:28:12Z</dcterms:created>
  <dcterms:modified xsi:type="dcterms:W3CDTF">2019-02-10T17:06:33Z</dcterms:modified>
</cp:coreProperties>
</file>