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Этимология 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2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3944761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«Гоголь-моголь» -</a:t>
            </a:r>
            <a:r>
              <a:rPr lang="ru-RU" dirty="0"/>
              <a:t>  </a:t>
            </a:r>
            <a:r>
              <a:rPr lang="ru-RU" i="1" dirty="0"/>
              <a:t>кушанье из сырых взбитых яиц с добавлением сахара.</a:t>
            </a: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Попало </a:t>
            </a:r>
            <a:r>
              <a:rPr lang="ru-RU" dirty="0"/>
              <a:t>из польского как калька </a:t>
            </a:r>
            <a:r>
              <a:rPr lang="ru-RU" dirty="0" err="1"/>
              <a:t>kogel-mogel</a:t>
            </a:r>
            <a:r>
              <a:rPr lang="ru-RU" dirty="0"/>
              <a:t>, а восходит к немецкому </a:t>
            </a:r>
            <a:r>
              <a:rPr lang="ru-RU" dirty="0" err="1"/>
              <a:t>Kuddel-muddel</a:t>
            </a:r>
            <a:r>
              <a:rPr lang="ru-RU" dirty="0"/>
              <a:t> – «мешанина».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161" y="2132856"/>
            <a:ext cx="3332452" cy="402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6"/>
            <a:ext cx="7570748" cy="14686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u="sng" dirty="0" smtClean="0"/>
              <a:t>«Копейк</a:t>
            </a:r>
            <a:r>
              <a:rPr lang="ru-RU" sz="3000" dirty="0" smtClean="0"/>
              <a:t>а»</a:t>
            </a:r>
            <a:r>
              <a:rPr lang="ru-RU" sz="3000" dirty="0"/>
              <a:t> образовалось от слова </a:t>
            </a:r>
            <a:r>
              <a:rPr lang="ru-RU" sz="3000" i="1" u="sng" dirty="0" smtClean="0"/>
              <a:t>копьё</a:t>
            </a:r>
            <a:r>
              <a:rPr lang="ru-RU" sz="3000" i="1" dirty="0" smtClean="0"/>
              <a:t>.</a:t>
            </a:r>
            <a:r>
              <a:rPr lang="ru-RU" sz="3000" i="1" dirty="0"/>
              <a:t> </a:t>
            </a:r>
            <a:endParaRPr lang="ru-RU" sz="3000" i="1" dirty="0" smtClean="0"/>
          </a:p>
          <a:p>
            <a:pPr marL="0" indent="0" algn="just">
              <a:buNone/>
            </a:pPr>
            <a:r>
              <a:rPr lang="ru-RU" sz="3000" dirty="0" smtClean="0"/>
              <a:t>На монетах </a:t>
            </a:r>
            <a:r>
              <a:rPr lang="ru-RU" sz="3000" dirty="0"/>
              <a:t>изображался всадник с копьём, они так и назывались – «копейные деньги».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05918"/>
            <a:ext cx="5796136" cy="28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/>
              <a:t>Иногда мы можем сомневаться в том, как пишется то или иное слово. Но при детальном и внимательном рассмотрении, при изучении его морфемного состава можем с лёгкостью найти слово, которое поможет нам правильно написать то, которое вызвало затруднение. Для этого и нужен этимологический анализ слова.</a:t>
            </a:r>
          </a:p>
          <a:p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Этимологический 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/>
              <a:t>Давайте откроем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«Школьный этимологический словарь </a:t>
            </a:r>
          </a:p>
          <a:p>
            <a:pPr marL="0" indent="0" algn="ctr">
              <a:buNone/>
            </a:pPr>
            <a:r>
              <a:rPr lang="ru-RU" sz="3000" dirty="0"/>
              <a:t>р</a:t>
            </a:r>
            <a:r>
              <a:rPr lang="ru-RU" sz="3000" dirty="0" smtClean="0"/>
              <a:t>усского языка» и </a:t>
            </a:r>
            <a:r>
              <a:rPr lang="ru-RU" sz="3000" dirty="0"/>
              <a:t>ознакомимся с такими словами как: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200" b="1" i="1" u="sng" dirty="0" smtClean="0"/>
              <a:t>работа</a:t>
            </a:r>
            <a:r>
              <a:rPr lang="ru-RU" sz="3200" b="1" i="1" u="sng" dirty="0"/>
              <a:t>, апельсин, заяц, щёголь, </a:t>
            </a:r>
            <a:r>
              <a:rPr lang="ru-RU" sz="3200" b="1" i="1" u="sng" dirty="0" smtClean="0"/>
              <a:t>юбка</a:t>
            </a:r>
          </a:p>
          <a:p>
            <a:pPr marL="0" indent="0" algn="ctr">
              <a:buNone/>
            </a:pPr>
            <a:r>
              <a:rPr lang="ru-RU" sz="3000" dirty="0" smtClean="0"/>
              <a:t>Давайте запишем </a:t>
            </a:r>
            <a:r>
              <a:rPr lang="ru-RU" sz="3000" dirty="0"/>
              <a:t>этимологические справки к этим словам в тетрадях.</a:t>
            </a:r>
          </a:p>
          <a:p>
            <a:pPr marL="0" indent="0" algn="ctr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6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А теперь</a:t>
            </a:r>
            <a:r>
              <a:rPr lang="ru-RU" sz="4000" dirty="0" smtClean="0"/>
              <a:t> предлагаю воспользоваться </a:t>
            </a:r>
            <a:r>
              <a:rPr lang="ru-RU" sz="4000" dirty="0" smtClean="0"/>
              <a:t>учебником </a:t>
            </a:r>
            <a:r>
              <a:rPr lang="ru-RU" sz="4000" dirty="0"/>
              <a:t>и </a:t>
            </a:r>
            <a:r>
              <a:rPr lang="ru-RU" sz="4000" dirty="0" smtClean="0"/>
              <a:t>выполнить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/>
              <a:t>у</a:t>
            </a:r>
            <a:r>
              <a:rPr lang="ru-RU" sz="4000" dirty="0" smtClean="0"/>
              <a:t>пражнения на закрепление знаний.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6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48347"/>
            <a:ext cx="8280920" cy="387781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Скажите</a:t>
            </a:r>
            <a:r>
              <a:rPr lang="ru-RU" sz="2800" dirty="0"/>
              <a:t>, пожалуйста, что изучает этимология?</a:t>
            </a:r>
          </a:p>
          <a:p>
            <a:pPr algn="just"/>
            <a:r>
              <a:rPr lang="ru-RU" sz="2800" dirty="0" smtClean="0"/>
              <a:t> Как </a:t>
            </a:r>
            <a:r>
              <a:rPr lang="ru-RU" sz="2800" dirty="0"/>
              <a:t>пользоваться этимологическим словарем?</a:t>
            </a:r>
          </a:p>
          <a:p>
            <a:pPr algn="just"/>
            <a:r>
              <a:rPr lang="ru-RU" sz="2800" dirty="0" smtClean="0"/>
              <a:t> Почему </a:t>
            </a:r>
            <a:r>
              <a:rPr lang="ru-RU" sz="2800" dirty="0"/>
              <a:t>этот раздел науки изучается в разделе «Словообразование»?</a:t>
            </a:r>
          </a:p>
          <a:p>
            <a:pPr algn="just"/>
            <a:r>
              <a:rPr lang="ru-RU" sz="2800" dirty="0" smtClean="0"/>
              <a:t> Образование </a:t>
            </a:r>
            <a:r>
              <a:rPr lang="ru-RU" sz="2800" dirty="0"/>
              <a:t>каких слов, из рассмотренных на уроке, вас удивило?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5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Н</a:t>
            </a:r>
            <a:r>
              <a:rPr lang="ru-RU" sz="2800" dirty="0" smtClean="0"/>
              <a:t>аука </a:t>
            </a:r>
            <a:r>
              <a:rPr lang="ru-RU" sz="2800" dirty="0"/>
              <a:t>этимология и этимологические словари являются нашими хорошими помощниками. Они помогают узнать первоначальное значение слова, его первоначальный морфемный состав, выявить его родственные связи, понять  его написание. </a:t>
            </a:r>
            <a:r>
              <a:rPr lang="ru-RU" sz="2800" dirty="0" smtClean="0"/>
              <a:t>Надеюсь, </a:t>
            </a:r>
            <a:r>
              <a:rPr lang="ru-RU" sz="2800" dirty="0"/>
              <a:t>что теперь вы будете часто обращаться за помощью к этимологическим </a:t>
            </a:r>
            <a:r>
              <a:rPr lang="ru-RU" sz="2800" dirty="0" smtClean="0"/>
              <a:t>словарям, а тайны</a:t>
            </a:r>
            <a:r>
              <a:rPr lang="ru-RU" sz="2800" dirty="0"/>
              <a:t>, которые таят в себе слова, станут доступными </a:t>
            </a:r>
            <a:r>
              <a:rPr lang="ru-RU" sz="2800" dirty="0" smtClean="0"/>
              <a:t>и вам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0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200" dirty="0"/>
              <a:t>г</a:t>
            </a:r>
            <a:r>
              <a:rPr lang="ru-RU" sz="3200" dirty="0" smtClean="0"/>
              <a:t>р. </a:t>
            </a:r>
            <a:r>
              <a:rPr lang="en-US" sz="3200" dirty="0"/>
              <a:t>e</a:t>
            </a:r>
            <a:r>
              <a:rPr lang="en-US" sz="3200" dirty="0" smtClean="0"/>
              <a:t>tymon –</a:t>
            </a:r>
            <a:r>
              <a:rPr lang="ru-RU" sz="3200" dirty="0" smtClean="0"/>
              <a:t>истина, основное значение слова </a:t>
            </a:r>
          </a:p>
          <a:p>
            <a:pPr marL="0" indent="0" algn="ctr">
              <a:buNone/>
            </a:pPr>
            <a:r>
              <a:rPr lang="ru-RU" sz="3200" dirty="0" smtClean="0"/>
              <a:t>+</a:t>
            </a:r>
          </a:p>
          <a:p>
            <a:pPr marL="0" indent="0" algn="ctr">
              <a:buNone/>
            </a:pPr>
            <a:r>
              <a:rPr lang="en-US" sz="3200" dirty="0" smtClean="0"/>
              <a:t>logos</a:t>
            </a:r>
            <a:r>
              <a:rPr lang="ru-RU" sz="3200" dirty="0" smtClean="0"/>
              <a:t> – учение</a:t>
            </a:r>
            <a:r>
              <a:rPr lang="ru-RU" sz="4000" dirty="0" smtClean="0"/>
              <a:t> 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– это наука о происхождении слова.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Этимология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7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833193" cy="387781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200" dirty="0" smtClean="0"/>
              <a:t>Что такое </a:t>
            </a:r>
            <a:r>
              <a:rPr lang="ru-RU" sz="4200" dirty="0" err="1" smtClean="0"/>
              <a:t>морфемика</a:t>
            </a:r>
            <a:r>
              <a:rPr lang="ru-RU" sz="4200" dirty="0" smtClean="0"/>
              <a:t>?</a:t>
            </a:r>
          </a:p>
          <a:p>
            <a:r>
              <a:rPr lang="ru-RU" sz="4200" dirty="0" smtClean="0"/>
              <a:t> Что такое словообразование?</a:t>
            </a:r>
          </a:p>
          <a:p>
            <a:r>
              <a:rPr lang="ru-RU" sz="4200" dirty="0" smtClean="0"/>
              <a:t> Какие морфемы участвуют в образовании новых слов?</a:t>
            </a:r>
            <a:endParaRPr lang="ru-RU" sz="4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6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600" dirty="0"/>
              <a:t>У  слов,  как  и  у  людей,  есть  своя  история,  своя  судьба.  Они  могут  иметь  родственников, богатую родословную, и наоборот, быть круглыми сиротами. Слово может рассказать нам о своей национальности, о своих родителях, о своем происхождении. Изучением истории лексики  и  происхождения  слов  занимается  интереснейшая  наука  –  этимология. </a:t>
            </a:r>
            <a:endParaRPr lang="ru-RU" sz="2600" dirty="0" smtClean="0"/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Сведения</a:t>
            </a:r>
            <a:r>
              <a:rPr lang="ru-RU" sz="2600" dirty="0"/>
              <a:t>, полученные этой наукой, отображаются в этимологическом словаре</a:t>
            </a:r>
            <a:r>
              <a:rPr lang="ru-RU" sz="26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0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Этимологический словарь 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sz="3200" dirty="0" smtClean="0"/>
              <a:t>– </a:t>
            </a:r>
            <a:r>
              <a:rPr lang="ru-RU" sz="3200" dirty="0"/>
              <a:t>это лингвистический словарь, который содержит информацию по истории слова или морфемы, а также об их фонетических и смысловых изменениях в процессе развития языков.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90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116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«Ошеломить» - </a:t>
            </a:r>
            <a:r>
              <a:rPr lang="ru-RU" sz="2800" dirty="0" smtClean="0"/>
              <a:t>крайне </a:t>
            </a:r>
            <a:r>
              <a:rPr lang="ru-RU" sz="2800" dirty="0" smtClean="0"/>
              <a:t>удивить, озадачить</a:t>
            </a:r>
          </a:p>
          <a:p>
            <a:pPr marL="0" indent="0">
              <a:buNone/>
            </a:pPr>
            <a:r>
              <a:rPr lang="ru-RU" sz="2800" i="1" u="sng" dirty="0" smtClean="0"/>
              <a:t>Шелом</a:t>
            </a:r>
            <a:r>
              <a:rPr lang="ru-RU" sz="2800" dirty="0" smtClean="0"/>
              <a:t> (обух на </a:t>
            </a:r>
            <a:r>
              <a:rPr lang="ru-RU" sz="2800" dirty="0" smtClean="0"/>
              <a:t>топоре). Дословно</a:t>
            </a:r>
            <a:r>
              <a:rPr lang="ru-RU" sz="2800" dirty="0" smtClean="0"/>
              <a:t>: </a:t>
            </a:r>
            <a:r>
              <a:rPr lang="ru-RU" sz="2800" dirty="0" smtClean="0"/>
              <a:t>«</a:t>
            </a:r>
            <a:r>
              <a:rPr lang="ru-RU" sz="2800" dirty="0" smtClean="0"/>
              <a:t>ударить обухом по голове»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49" y="3861048"/>
            <a:ext cx="59436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3944761" cy="38778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«Авоська» - плетёная </a:t>
            </a:r>
            <a:r>
              <a:rPr lang="ru-RU" dirty="0"/>
              <a:t>веревочная </a:t>
            </a:r>
            <a:r>
              <a:rPr lang="ru-RU" dirty="0" smtClean="0"/>
              <a:t>сумка. </a:t>
            </a:r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i="1" u="sng" dirty="0"/>
              <a:t>авось</a:t>
            </a:r>
            <a:r>
              <a:rPr lang="ru-RU" dirty="0"/>
              <a:t> добавили суффикс </a:t>
            </a:r>
            <a:endParaRPr lang="ru-RU" dirty="0" smtClean="0"/>
          </a:p>
          <a:p>
            <a:pPr marL="0" indent="0">
              <a:buNone/>
            </a:pPr>
            <a:r>
              <a:rPr lang="ru-RU" i="1" u="sng" dirty="0" smtClean="0"/>
              <a:t>-</a:t>
            </a:r>
            <a:r>
              <a:rPr lang="ru-RU" i="1" u="sng" dirty="0"/>
              <a:t>к-</a:t>
            </a:r>
            <a:r>
              <a:rPr lang="ru-RU" dirty="0"/>
              <a:t>, обозначающий предмет. И </a:t>
            </a:r>
            <a:r>
              <a:rPr lang="ru-RU" dirty="0" smtClean="0"/>
              <a:t>он </a:t>
            </a:r>
            <a:r>
              <a:rPr lang="ru-RU" dirty="0"/>
              <a:t>стал обозначать сумку, в которую – авось что-нибудь подвернётся! – можно положить продукты.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204864"/>
            <a:ext cx="3331366" cy="391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05201" cy="16127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«Белиберда» - вздор, бессмыслица, чепуха</a:t>
            </a:r>
          </a:p>
          <a:p>
            <a:pPr marL="0" indent="0" algn="just">
              <a:buNone/>
            </a:pPr>
            <a:r>
              <a:rPr lang="ru-RU" sz="2800" dirty="0" smtClean="0"/>
              <a:t>Образовано </a:t>
            </a:r>
            <a:r>
              <a:rPr lang="ru-RU" sz="2800" dirty="0"/>
              <a:t>как подражание непонятной татарской речи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01008"/>
            <a:ext cx="4464496" cy="308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3728737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«Варежка»</a:t>
            </a:r>
            <a:r>
              <a:rPr lang="ru-RU" sz="3000" i="1" dirty="0" smtClean="0"/>
              <a:t> </a:t>
            </a:r>
            <a:r>
              <a:rPr lang="ru-RU" sz="3000" dirty="0" smtClean="0"/>
              <a:t>– вязаная рукавица с одним большим пальцем</a:t>
            </a:r>
          </a:p>
          <a:p>
            <a:pPr marL="0" indent="0">
              <a:buNone/>
            </a:pPr>
            <a:r>
              <a:rPr lang="ru-RU" sz="3000" dirty="0"/>
              <a:t>П</a:t>
            </a:r>
            <a:r>
              <a:rPr lang="ru-RU" sz="3000" dirty="0" smtClean="0"/>
              <a:t>роизошло </a:t>
            </a:r>
            <a:r>
              <a:rPr lang="ru-RU" sz="3000" dirty="0"/>
              <a:t>от слова </a:t>
            </a:r>
            <a:r>
              <a:rPr lang="ru-RU" sz="3000" i="1" u="sng" dirty="0"/>
              <a:t>«вар», </a:t>
            </a:r>
            <a:r>
              <a:rPr lang="ru-RU" sz="3000" dirty="0"/>
              <a:t>т.е. «защита».</a:t>
            </a:r>
          </a:p>
          <a:p>
            <a:pPr marL="0" indent="0">
              <a:buNone/>
            </a:pP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слов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132856"/>
            <a:ext cx="338437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95</TotalTime>
  <Words>385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Твердый переплет</vt:lpstr>
      <vt:lpstr>Этимология слов</vt:lpstr>
      <vt:lpstr>Этимология</vt:lpstr>
      <vt:lpstr>Актуализация знаний</vt:lpstr>
      <vt:lpstr>Презентация PowerPoint</vt:lpstr>
      <vt:lpstr>Презентация PowerPoint</vt:lpstr>
      <vt:lpstr>Образование слов</vt:lpstr>
      <vt:lpstr>Образование слов</vt:lpstr>
      <vt:lpstr>Образование слов</vt:lpstr>
      <vt:lpstr>Образование слов</vt:lpstr>
      <vt:lpstr>Образование слов</vt:lpstr>
      <vt:lpstr>Образование слов</vt:lpstr>
      <vt:lpstr>Этимологический анализ</vt:lpstr>
      <vt:lpstr>Закрепление материала</vt:lpstr>
      <vt:lpstr>Закрепление материала</vt:lpstr>
      <vt:lpstr>Подведение итогов</vt:lpstr>
      <vt:lpstr>Подведение итогов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Этимология слов</dc:title>
  <dc:creator>Lenovo</dc:creator>
  <cp:lastModifiedBy>Lenovo</cp:lastModifiedBy>
  <cp:revision>10</cp:revision>
  <dcterms:created xsi:type="dcterms:W3CDTF">2020-11-20T04:12:30Z</dcterms:created>
  <dcterms:modified xsi:type="dcterms:W3CDTF">2020-12-13T17:24:22Z</dcterms:modified>
</cp:coreProperties>
</file>