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60" r:id="rId6"/>
    <p:sldId id="261" r:id="rId7"/>
    <p:sldId id="263" r:id="rId8"/>
    <p:sldId id="301" r:id="rId9"/>
    <p:sldId id="264" r:id="rId10"/>
    <p:sldId id="299" r:id="rId11"/>
    <p:sldId id="267" r:id="rId12"/>
    <p:sldId id="266" r:id="rId13"/>
    <p:sldId id="269" r:id="rId14"/>
    <p:sldId id="271" r:id="rId15"/>
    <p:sldId id="272" r:id="rId16"/>
    <p:sldId id="273" r:id="rId17"/>
    <p:sldId id="275" r:id="rId18"/>
    <p:sldId id="277" r:id="rId19"/>
    <p:sldId id="279" r:id="rId20"/>
    <p:sldId id="281" r:id="rId21"/>
    <p:sldId id="283" r:id="rId22"/>
    <p:sldId id="285" r:id="rId23"/>
    <p:sldId id="287" r:id="rId24"/>
    <p:sldId id="290" r:id="rId25"/>
    <p:sldId id="291" r:id="rId26"/>
    <p:sldId id="293" r:id="rId27"/>
    <p:sldId id="295" r:id="rId28"/>
    <p:sldId id="29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365104"/>
            <a:ext cx="2984376" cy="1273696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Учитель: </a:t>
            </a:r>
            <a:r>
              <a:rPr lang="ru-RU" sz="2200" dirty="0" err="1" smtClean="0"/>
              <a:t>Аширова</a:t>
            </a:r>
            <a:r>
              <a:rPr lang="ru-RU" sz="2200" dirty="0" smtClean="0"/>
              <a:t> Л.П. </a:t>
            </a:r>
            <a:r>
              <a:rPr lang="ru-RU" sz="1700" dirty="0" smtClean="0"/>
              <a:t>МБОУСОШ п. Таёжный</a:t>
            </a:r>
          </a:p>
          <a:p>
            <a:r>
              <a:rPr lang="ru-RU" sz="1700" dirty="0" smtClean="0"/>
              <a:t>Советский район </a:t>
            </a:r>
            <a:r>
              <a:rPr lang="ru-RU" sz="1700" dirty="0" err="1" smtClean="0"/>
              <a:t>ХМАО-Югра</a:t>
            </a:r>
            <a:endParaRPr lang="ru-RU" sz="1700" dirty="0" smtClean="0"/>
          </a:p>
          <a:p>
            <a:r>
              <a:rPr lang="ru-RU" sz="1700" dirty="0" smtClean="0"/>
              <a:t>Сентябрь 2014 г. </a:t>
            </a:r>
            <a:endParaRPr lang="ru-RU" sz="1700" dirty="0"/>
          </a:p>
        </p:txBody>
      </p:sp>
      <p:pic>
        <p:nvPicPr>
          <p:cNvPr id="1026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700809"/>
            <a:ext cx="6480720" cy="1899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Урок русского языка в 3 классе 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«Корень слова.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Понятие о чередовании согласных  звуков в корне»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221088"/>
            <a:ext cx="4464496" cy="15624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начальных классов </a:t>
            </a:r>
            <a:endParaRPr lang="ru-RU" dirty="0" smtClean="0"/>
          </a:p>
          <a:p>
            <a:pPr algn="ctr"/>
            <a:r>
              <a:rPr lang="ru-RU" dirty="0" smtClean="0"/>
              <a:t>Ермохина Людмила Андреевна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З Х У</a:t>
            </a:r>
            <a:endParaRPr lang="ru-RU" sz="8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9" y="1268760"/>
          <a:ext cx="8733657" cy="6371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219"/>
                <a:gridCol w="3065446"/>
                <a:gridCol w="2756992"/>
              </a:tblGrid>
              <a:tr h="178755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знаем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хотим узнать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узнали и что ещё хотелось узнать</a:t>
                      </a:r>
                      <a:endParaRPr lang="ru-RU" sz="2800" dirty="0"/>
                    </a:p>
                  </a:txBody>
                  <a:tcPr/>
                </a:tc>
              </a:tr>
              <a:tr h="10725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Что такое корень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Новые знания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о корне и однокоренных словах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25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Что такое однокоренные 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53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3.Как находить в слове корень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6000" dirty="0" smtClean="0"/>
              <a:t>Речка   речной   </a:t>
            </a:r>
          </a:p>
          <a:p>
            <a:pPr>
              <a:buNone/>
            </a:pPr>
            <a:r>
              <a:rPr lang="ru-RU" sz="6000" dirty="0" smtClean="0"/>
              <a:t>                      речь </a:t>
            </a:r>
          </a:p>
          <a:p>
            <a:pPr>
              <a:buNone/>
            </a:pPr>
            <a:r>
              <a:rPr lang="ru-RU" sz="6000" dirty="0" smtClean="0"/>
              <a:t>         река      речушка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6000" dirty="0" smtClean="0"/>
              <a:t>Ре</a:t>
            </a:r>
            <a:r>
              <a:rPr lang="ru-RU" sz="6000" dirty="0" smtClean="0">
                <a:solidFill>
                  <a:srgbClr val="FF0000"/>
                </a:solidFill>
              </a:rPr>
              <a:t>ч</a:t>
            </a:r>
            <a:r>
              <a:rPr lang="ru-RU" sz="6000" dirty="0" smtClean="0"/>
              <a:t>ка   ре</a:t>
            </a:r>
            <a:r>
              <a:rPr lang="ru-RU" sz="6000" dirty="0" smtClean="0">
                <a:solidFill>
                  <a:srgbClr val="FF0000"/>
                </a:solidFill>
              </a:rPr>
              <a:t>ч</a:t>
            </a:r>
            <a:r>
              <a:rPr lang="ru-RU" sz="6000" dirty="0" smtClean="0"/>
              <a:t>ной   </a:t>
            </a:r>
          </a:p>
          <a:p>
            <a:pPr>
              <a:buNone/>
            </a:pPr>
            <a:r>
              <a:rPr lang="ru-RU" sz="6000" dirty="0" smtClean="0"/>
              <a:t>                       </a:t>
            </a:r>
          </a:p>
          <a:p>
            <a:pPr>
              <a:buNone/>
            </a:pPr>
            <a:r>
              <a:rPr lang="ru-RU" sz="6000" dirty="0" smtClean="0"/>
              <a:t>         ре</a:t>
            </a:r>
            <a:r>
              <a:rPr lang="ru-RU" sz="6000" dirty="0" smtClean="0">
                <a:solidFill>
                  <a:srgbClr val="FF0000"/>
                </a:solidFill>
              </a:rPr>
              <a:t>к</a:t>
            </a:r>
            <a:r>
              <a:rPr lang="ru-RU" sz="6000" dirty="0" smtClean="0"/>
              <a:t>а      ре</a:t>
            </a:r>
            <a:r>
              <a:rPr lang="ru-RU" sz="6000" dirty="0" smtClean="0">
                <a:solidFill>
                  <a:srgbClr val="FF0000"/>
                </a:solidFill>
              </a:rPr>
              <a:t>ч</a:t>
            </a:r>
            <a:r>
              <a:rPr lang="ru-RU" sz="6000" dirty="0" smtClean="0"/>
              <a:t>ушка</a:t>
            </a:r>
          </a:p>
        </p:txBody>
      </p:sp>
      <p:sp>
        <p:nvSpPr>
          <p:cNvPr id="6" name="Арка 5"/>
          <p:cNvSpPr/>
          <p:nvPr/>
        </p:nvSpPr>
        <p:spPr>
          <a:xfrm>
            <a:off x="1115616" y="1628800"/>
            <a:ext cx="914400" cy="288032"/>
          </a:xfrm>
          <a:prstGeom prst="blockArc">
            <a:avLst>
              <a:gd name="adj1" fmla="val 10701198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3419872" y="1781200"/>
            <a:ext cx="936104" cy="288032"/>
          </a:xfrm>
          <a:prstGeom prst="blockArc">
            <a:avLst>
              <a:gd name="adj1" fmla="val 10701198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2051720" y="3789040"/>
            <a:ext cx="1008112" cy="648072"/>
          </a:xfrm>
          <a:prstGeom prst="blockArc">
            <a:avLst>
              <a:gd name="adj1" fmla="val 10285163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4716016" y="3861048"/>
            <a:ext cx="936104" cy="576064"/>
          </a:xfrm>
          <a:prstGeom prst="blockArc">
            <a:avLst>
              <a:gd name="adj1" fmla="val 10701198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       Уха,    </a:t>
            </a:r>
          </a:p>
          <a:p>
            <a:pPr>
              <a:buNone/>
            </a:pPr>
            <a:r>
              <a:rPr lang="ru-RU" sz="5400" dirty="0" smtClean="0"/>
              <a:t>          ухо,   </a:t>
            </a:r>
          </a:p>
          <a:p>
            <a:pPr>
              <a:buNone/>
            </a:pPr>
            <a:r>
              <a:rPr lang="ru-RU" sz="5400" dirty="0" smtClean="0"/>
              <a:t>                ушной,    </a:t>
            </a:r>
          </a:p>
          <a:p>
            <a:pPr>
              <a:buNone/>
            </a:pPr>
            <a:r>
              <a:rPr lang="ru-RU" sz="5400" dirty="0" smtClean="0"/>
              <a:t>                          ушко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       </a:t>
            </a:r>
          </a:p>
          <a:p>
            <a:pPr>
              <a:buNone/>
            </a:pPr>
            <a:r>
              <a:rPr lang="ru-RU" sz="5400" dirty="0" smtClean="0"/>
              <a:t>          у</a:t>
            </a:r>
            <a:r>
              <a:rPr lang="ru-RU" sz="5400" dirty="0" smtClean="0">
                <a:solidFill>
                  <a:srgbClr val="FF0000"/>
                </a:solidFill>
              </a:rPr>
              <a:t>х</a:t>
            </a:r>
            <a:r>
              <a:rPr lang="ru-RU" sz="5400" dirty="0" smtClean="0"/>
              <a:t>о,  </a:t>
            </a:r>
          </a:p>
          <a:p>
            <a:pPr>
              <a:buNone/>
            </a:pPr>
            <a:r>
              <a:rPr lang="ru-RU" sz="5400" dirty="0" smtClean="0"/>
              <a:t>                у</a:t>
            </a:r>
            <a:r>
              <a:rPr lang="ru-RU" sz="5400" dirty="0" smtClean="0">
                <a:solidFill>
                  <a:srgbClr val="FF0000"/>
                </a:solidFill>
              </a:rPr>
              <a:t>ш</a:t>
            </a:r>
            <a:r>
              <a:rPr lang="ru-RU" sz="5400" dirty="0" smtClean="0"/>
              <a:t>ной,    </a:t>
            </a:r>
          </a:p>
          <a:p>
            <a:pPr>
              <a:buNone/>
            </a:pPr>
            <a:r>
              <a:rPr lang="ru-RU" sz="5400" dirty="0" smtClean="0"/>
              <a:t>                          у</a:t>
            </a:r>
            <a:r>
              <a:rPr lang="ru-RU" sz="5400" dirty="0" smtClean="0">
                <a:solidFill>
                  <a:srgbClr val="FF0000"/>
                </a:solidFill>
              </a:rPr>
              <a:t>ш</a:t>
            </a:r>
            <a:r>
              <a:rPr lang="ru-RU" sz="5400" dirty="0" smtClean="0"/>
              <a:t>ко</a:t>
            </a:r>
            <a:endParaRPr lang="ru-RU" sz="5400" dirty="0"/>
          </a:p>
        </p:txBody>
      </p:sp>
      <p:sp>
        <p:nvSpPr>
          <p:cNvPr id="6" name="Арка 5"/>
          <p:cNvSpPr/>
          <p:nvPr/>
        </p:nvSpPr>
        <p:spPr>
          <a:xfrm>
            <a:off x="2123728" y="2564904"/>
            <a:ext cx="648072" cy="576064"/>
          </a:xfrm>
          <a:prstGeom prst="blockArc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2915816" y="3645024"/>
            <a:ext cx="936104" cy="504056"/>
          </a:xfrm>
          <a:prstGeom prst="blockArc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4499992" y="4653136"/>
            <a:ext cx="936104" cy="432048"/>
          </a:xfrm>
          <a:prstGeom prst="blockArc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   вода  </a:t>
            </a:r>
          </a:p>
          <a:p>
            <a:pPr>
              <a:buNone/>
            </a:pPr>
            <a:r>
              <a:rPr lang="ru-RU" sz="5400" dirty="0" smtClean="0"/>
              <a:t>        водитель    вожу </a:t>
            </a:r>
          </a:p>
          <a:p>
            <a:pPr>
              <a:buNone/>
            </a:pPr>
            <a:r>
              <a:rPr lang="ru-RU" sz="5400" dirty="0" smtClean="0"/>
              <a:t>                       уводил</a:t>
            </a:r>
          </a:p>
          <a:p>
            <a:pPr>
              <a:buNone/>
            </a:pPr>
            <a:r>
              <a:rPr lang="ru-RU" sz="5400" dirty="0" smtClean="0"/>
              <a:t>         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    </a:t>
            </a:r>
          </a:p>
          <a:p>
            <a:pPr>
              <a:buNone/>
            </a:pPr>
            <a:r>
              <a:rPr lang="ru-RU" sz="5400" dirty="0" smtClean="0"/>
              <a:t>        во</a:t>
            </a:r>
            <a:r>
              <a:rPr lang="ru-RU" sz="5400" dirty="0" smtClean="0">
                <a:solidFill>
                  <a:srgbClr val="C00000"/>
                </a:solidFill>
              </a:rPr>
              <a:t>д</a:t>
            </a:r>
            <a:r>
              <a:rPr lang="ru-RU" sz="5400" dirty="0" smtClean="0"/>
              <a:t>итель    во</a:t>
            </a:r>
            <a:r>
              <a:rPr lang="ru-RU" sz="5400" dirty="0" smtClean="0">
                <a:solidFill>
                  <a:srgbClr val="C00000"/>
                </a:solidFill>
              </a:rPr>
              <a:t>ж</a:t>
            </a:r>
            <a:r>
              <a:rPr lang="ru-RU" sz="5400" dirty="0" smtClean="0"/>
              <a:t>у </a:t>
            </a:r>
          </a:p>
          <a:p>
            <a:pPr>
              <a:buNone/>
            </a:pPr>
            <a:r>
              <a:rPr lang="ru-RU" sz="5400" dirty="0" smtClean="0"/>
              <a:t>                       уво</a:t>
            </a:r>
            <a:r>
              <a:rPr lang="ru-RU" sz="5400" dirty="0" smtClean="0">
                <a:solidFill>
                  <a:srgbClr val="C00000"/>
                </a:solidFill>
              </a:rPr>
              <a:t>д</a:t>
            </a:r>
            <a:r>
              <a:rPr lang="ru-RU" sz="5400" dirty="0" smtClean="0"/>
              <a:t>ил</a:t>
            </a:r>
          </a:p>
          <a:p>
            <a:pPr>
              <a:buNone/>
            </a:pPr>
            <a:r>
              <a:rPr lang="ru-RU" sz="5400" dirty="0" smtClean="0"/>
              <a:t>          </a:t>
            </a:r>
            <a:endParaRPr lang="ru-RU" sz="5400" dirty="0"/>
          </a:p>
        </p:txBody>
      </p:sp>
      <p:sp>
        <p:nvSpPr>
          <p:cNvPr id="6" name="Арка 5"/>
          <p:cNvSpPr/>
          <p:nvPr/>
        </p:nvSpPr>
        <p:spPr>
          <a:xfrm>
            <a:off x="1763688" y="2564904"/>
            <a:ext cx="1008112" cy="576064"/>
          </a:xfrm>
          <a:prstGeom prst="blockArc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5076056" y="2564904"/>
            <a:ext cx="1080120" cy="360040"/>
          </a:xfrm>
          <a:prstGeom prst="blockArc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4499992" y="3573016"/>
            <a:ext cx="792088" cy="360040"/>
          </a:xfrm>
          <a:prstGeom prst="blockArc">
            <a:avLst>
              <a:gd name="adj1" fmla="val 10252885"/>
              <a:gd name="adj2" fmla="val 0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Определяем основной урок вопроса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                      </a:t>
            </a:r>
          </a:p>
          <a:p>
            <a:pPr>
              <a:buNone/>
            </a:pPr>
            <a:r>
              <a:rPr lang="ru-RU" sz="6000" dirty="0" smtClean="0"/>
              <a:t>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1916832"/>
            <a:ext cx="7416824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Почему в однокоренных словах  разные буквы?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Открываем новые знания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                      </a:t>
            </a:r>
          </a:p>
          <a:p>
            <a:pPr>
              <a:buNone/>
            </a:pPr>
            <a:r>
              <a:rPr lang="ru-RU" sz="6000" dirty="0" smtClean="0"/>
              <a:t>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1916832"/>
            <a:ext cx="7776864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Закон языка: </a:t>
            </a:r>
          </a:p>
          <a:p>
            <a:pPr algn="ctr"/>
            <a:r>
              <a:rPr lang="ru-RU" sz="4400" dirty="0" smtClean="0"/>
              <a:t>В корне однокоренных слов может происходить  чередование согласных звуков.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             </a:t>
            </a:r>
            <a:endParaRPr lang="ru-RU" sz="5400" dirty="0"/>
          </a:p>
        </p:txBody>
      </p:sp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27784" y="620688"/>
            <a:ext cx="6264696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Применяем новые знания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060848"/>
            <a:ext cx="6336704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1 группа – упр. 41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41</a:t>
            </a:r>
          </a:p>
          <a:p>
            <a:endParaRPr lang="ru-RU" sz="3600" dirty="0" smtClean="0"/>
          </a:p>
          <a:p>
            <a:r>
              <a:rPr lang="ru-RU" sz="3600" dirty="0" smtClean="0"/>
              <a:t> 2 группа – </a:t>
            </a:r>
            <a:r>
              <a:rPr lang="ru-RU" sz="3600" dirty="0" err="1" smtClean="0"/>
              <a:t>упр</a:t>
            </a:r>
            <a:r>
              <a:rPr lang="ru-RU" sz="3600" dirty="0" smtClean="0"/>
              <a:t> 42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42</a:t>
            </a:r>
          </a:p>
          <a:p>
            <a:endParaRPr lang="ru-RU" sz="3600" dirty="0" smtClean="0"/>
          </a:p>
          <a:p>
            <a:r>
              <a:rPr lang="ru-RU" sz="3600" dirty="0" smtClean="0"/>
              <a:t> 3 группа – </a:t>
            </a:r>
            <a:r>
              <a:rPr lang="ru-RU" sz="3600" dirty="0" err="1" smtClean="0"/>
              <a:t>упр</a:t>
            </a:r>
            <a:r>
              <a:rPr lang="ru-RU" sz="3600" dirty="0" smtClean="0"/>
              <a:t> 45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45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Desktop\ле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12968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Какие  звуки чередуются?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   </a:t>
            </a:r>
            <a:endParaRPr lang="ru-RU" sz="5400" dirty="0"/>
          </a:p>
        </p:txBody>
      </p:sp>
      <p:pic>
        <p:nvPicPr>
          <p:cNvPr id="6" name="Picture 4" descr="Звонкие 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15617" y="1484783"/>
            <a:ext cx="4176464" cy="2016225"/>
          </a:xfrm>
          <a:prstGeom prst="rect">
            <a:avLst/>
          </a:prstGeom>
          <a:noFill/>
        </p:spPr>
      </p:pic>
      <p:pic>
        <p:nvPicPr>
          <p:cNvPr id="10" name="Picture 4" descr="Глухие 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860032" y="3068960"/>
            <a:ext cx="403244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Какие  звуки чередуются?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    </a:t>
            </a:r>
            <a:endParaRPr lang="ru-RU" sz="5400" dirty="0"/>
          </a:p>
        </p:txBody>
      </p:sp>
      <p:pic>
        <p:nvPicPr>
          <p:cNvPr id="7" name="Picture 4" descr="Звонкие 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99593" y="2492896"/>
            <a:ext cx="5256584" cy="237626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940152" y="2996952"/>
            <a:ext cx="1512168" cy="20162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З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8856983" cy="691276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Игра «Быстрый листопад»</a:t>
            </a:r>
            <a:br>
              <a:rPr lang="ru-RU" dirty="0" smtClean="0"/>
            </a:br>
            <a:r>
              <a:rPr lang="ru-RU" dirty="0" smtClean="0"/>
              <a:t>(+    или  - )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1. Корни в однокоренных словах пишутся всегда одинаково.</a:t>
            </a:r>
          </a:p>
          <a:p>
            <a:pPr>
              <a:buNone/>
            </a:pPr>
            <a:r>
              <a:rPr lang="ru-RU" sz="2800" dirty="0" smtClean="0"/>
              <a:t>2. В корне однокоренных слов может происходить чередование  2-х или 3-х звуков.</a:t>
            </a:r>
          </a:p>
          <a:p>
            <a:pPr>
              <a:buNone/>
            </a:pPr>
            <a:r>
              <a:rPr lang="ru-RU" sz="2800" dirty="0" smtClean="0"/>
              <a:t>3. Бывает чередование  звуков  </a:t>
            </a:r>
            <a:r>
              <a:rPr lang="ru-RU" sz="4400" dirty="0" smtClean="0">
                <a:solidFill>
                  <a:srgbClr val="0070C0"/>
                </a:solidFill>
              </a:rPr>
              <a:t>Г/ Ж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dirty="0" smtClean="0"/>
              <a:t>4. Бывает чередование  звуков </a:t>
            </a:r>
            <a:r>
              <a:rPr lang="ru-RU" sz="4400" dirty="0" smtClean="0">
                <a:solidFill>
                  <a:schemeClr val="accent1"/>
                </a:solidFill>
              </a:rPr>
              <a:t>А/У</a:t>
            </a:r>
          </a:p>
          <a:p>
            <a:pPr>
              <a:buNone/>
            </a:pPr>
            <a:r>
              <a:rPr lang="ru-RU" sz="2800" dirty="0" smtClean="0"/>
              <a:t>5. В корне однокоренных слов  один согласный звук может чередоваться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365104"/>
            <a:ext cx="2984376" cy="1273696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Учитель: </a:t>
            </a:r>
            <a:r>
              <a:rPr lang="ru-RU" sz="2200" dirty="0" err="1" smtClean="0"/>
              <a:t>Аширова</a:t>
            </a:r>
            <a:r>
              <a:rPr lang="ru-RU" sz="2200" dirty="0" smtClean="0"/>
              <a:t> Л.П. </a:t>
            </a:r>
            <a:r>
              <a:rPr lang="ru-RU" sz="1700" dirty="0" smtClean="0"/>
              <a:t>МБОУСОШ п. Таёжный</a:t>
            </a:r>
          </a:p>
          <a:p>
            <a:r>
              <a:rPr lang="ru-RU" sz="1700" dirty="0" smtClean="0"/>
              <a:t>Советский район </a:t>
            </a:r>
            <a:r>
              <a:rPr lang="ru-RU" sz="1700" dirty="0" err="1" smtClean="0"/>
              <a:t>ХМАО-Югра</a:t>
            </a:r>
            <a:endParaRPr lang="ru-RU" sz="1700" dirty="0" smtClean="0"/>
          </a:p>
          <a:p>
            <a:r>
              <a:rPr lang="ru-RU" sz="1700" dirty="0" smtClean="0"/>
              <a:t>Сентябрь 2014 г. </a:t>
            </a:r>
            <a:endParaRPr lang="ru-RU" sz="1700" dirty="0"/>
          </a:p>
        </p:txBody>
      </p:sp>
      <p:pic>
        <p:nvPicPr>
          <p:cNvPr id="1026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36713"/>
            <a:ext cx="7632848" cy="1152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Проверьте   себя и оцените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204864"/>
            <a:ext cx="7992888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 –, </a:t>
            </a:r>
            <a:r>
              <a:rPr lang="ru-RU" sz="7200" dirty="0" smtClean="0">
                <a:solidFill>
                  <a:srgbClr val="0070C0"/>
                </a:solidFill>
              </a:rPr>
              <a:t>2 +, 3 +, </a:t>
            </a:r>
            <a:r>
              <a:rPr lang="ru-RU" sz="7200" dirty="0" smtClean="0"/>
              <a:t>4 –, </a:t>
            </a:r>
            <a:r>
              <a:rPr lang="ru-RU" sz="7200" dirty="0" smtClean="0">
                <a:solidFill>
                  <a:srgbClr val="0070C0"/>
                </a:solidFill>
              </a:rPr>
              <a:t>5 + </a:t>
            </a:r>
          </a:p>
          <a:p>
            <a:pPr algn="ctr"/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789040"/>
            <a:ext cx="6696744" cy="18466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Критерии оценивания</a:t>
            </a:r>
          </a:p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5 </a:t>
            </a:r>
            <a:r>
              <a:rPr lang="ru-RU" sz="3200" dirty="0" smtClean="0"/>
              <a:t>- без ошибок       </a:t>
            </a:r>
            <a:r>
              <a:rPr lang="ru-RU" sz="3200" dirty="0" smtClean="0">
                <a:solidFill>
                  <a:srgbClr val="FF0000"/>
                </a:solidFill>
              </a:rPr>
              <a:t> 4 </a:t>
            </a:r>
            <a:r>
              <a:rPr lang="ru-RU" sz="3200" dirty="0" smtClean="0"/>
              <a:t>– 1 ошибка   </a:t>
            </a:r>
          </a:p>
          <a:p>
            <a:pPr marL="342900" indent="-342900"/>
            <a:r>
              <a:rPr lang="ru-RU" sz="3200" dirty="0" smtClean="0"/>
              <a:t>                    </a:t>
            </a:r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sz="3200" dirty="0" smtClean="0"/>
              <a:t> – 2 ошибки </a:t>
            </a:r>
          </a:p>
          <a:p>
            <a:pPr marL="342900" indent="-342900"/>
            <a:r>
              <a:rPr lang="ru-RU" sz="3200" dirty="0" smtClean="0"/>
              <a:t>                   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 -  больше 2-х ошибок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З Х У</a:t>
            </a:r>
            <a:endParaRPr lang="ru-RU" sz="8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645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8755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знаем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хотим узнать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узнали и что ещё хочется узнать</a:t>
                      </a:r>
                      <a:endParaRPr lang="ru-RU" sz="2800" dirty="0"/>
                    </a:p>
                  </a:txBody>
                  <a:tcPr/>
                </a:tc>
              </a:tr>
              <a:tr h="10725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Что такое корень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Новые сведения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о корне и однокоренных словах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14625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Что такое однокоренные 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</a:tr>
              <a:tr h="100753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3.Как находить в слове корень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Ключевое слово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Ч</a:t>
            </a:r>
            <a:r>
              <a:rPr lang="ru-RU" sz="3600" dirty="0" smtClean="0"/>
              <a:t>                        </a:t>
            </a:r>
            <a:r>
              <a:rPr lang="ru-RU" sz="3600" dirty="0" smtClean="0">
                <a:solidFill>
                  <a:srgbClr val="00B0F0"/>
                </a:solidFill>
              </a:rPr>
              <a:t>Р</a:t>
            </a:r>
          </a:p>
          <a:p>
            <a:r>
              <a:rPr lang="ru-RU" sz="3600" dirty="0" smtClean="0"/>
              <a:t>           </a:t>
            </a:r>
            <a:r>
              <a:rPr lang="ru-RU" sz="3600" dirty="0" smtClean="0">
                <a:solidFill>
                  <a:srgbClr val="7030A0"/>
                </a:solidFill>
              </a:rPr>
              <a:t>О</a:t>
            </a:r>
            <a:r>
              <a:rPr lang="ru-RU" sz="3600" dirty="0" smtClean="0"/>
              <a:t>                                         </a:t>
            </a:r>
            <a:r>
              <a:rPr lang="ru-RU" sz="3600" dirty="0" smtClean="0">
                <a:solidFill>
                  <a:srgbClr val="7030A0"/>
                </a:solidFill>
              </a:rPr>
              <a:t>А</a:t>
            </a:r>
          </a:p>
          <a:p>
            <a:r>
              <a:rPr lang="ru-RU" sz="3600" dirty="0" smtClean="0">
                <a:solidFill>
                  <a:schemeClr val="accent6"/>
                </a:solidFill>
              </a:rPr>
              <a:t>                                   Е                              </a:t>
            </a:r>
            <a:r>
              <a:rPr lang="ru-RU" sz="3600" dirty="0" smtClean="0"/>
              <a:t>Н</a:t>
            </a:r>
          </a:p>
          <a:p>
            <a:r>
              <a:rPr lang="ru-RU" sz="3600" dirty="0" smtClean="0"/>
              <a:t>  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Е</a:t>
            </a:r>
            <a:r>
              <a:rPr lang="ru-RU" sz="3600" dirty="0" smtClean="0"/>
              <a:t>                                           </a:t>
            </a:r>
            <a:r>
              <a:rPr lang="ru-RU" sz="3600" dirty="0" err="1" smtClean="0">
                <a:solidFill>
                  <a:srgbClr val="00B050"/>
                </a:solidFill>
              </a:rPr>
              <a:t>д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dirty="0" smtClean="0"/>
              <a:t>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В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09120"/>
            <a:ext cx="1989212" cy="1885578"/>
          </a:xfrm>
          <a:prstGeom prst="rect">
            <a:avLst/>
          </a:prstGeom>
          <a:noFill/>
        </p:spPr>
      </p:pic>
      <p:pic>
        <p:nvPicPr>
          <p:cNvPr id="7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700808"/>
            <a:ext cx="1709564" cy="1175814"/>
          </a:xfrm>
          <a:prstGeom prst="rect">
            <a:avLst/>
          </a:prstGeom>
          <a:noFill/>
        </p:spPr>
      </p:pic>
      <p:pic>
        <p:nvPicPr>
          <p:cNvPr id="8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301208"/>
            <a:ext cx="2016224" cy="1245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Ключевое слово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Ч Е Р Е Д О В А Н И 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09120"/>
            <a:ext cx="1989212" cy="1885578"/>
          </a:xfrm>
          <a:prstGeom prst="rect">
            <a:avLst/>
          </a:prstGeom>
          <a:noFill/>
        </p:spPr>
      </p:pic>
      <p:pic>
        <p:nvPicPr>
          <p:cNvPr id="7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700808"/>
            <a:ext cx="1709564" cy="1175814"/>
          </a:xfrm>
          <a:prstGeom prst="rect">
            <a:avLst/>
          </a:prstGeom>
          <a:noFill/>
        </p:spPr>
      </p:pic>
      <p:pic>
        <p:nvPicPr>
          <p:cNvPr id="8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301208"/>
            <a:ext cx="2016224" cy="1245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                   Задание на дом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                      </a:t>
            </a:r>
          </a:p>
          <a:p>
            <a:pPr>
              <a:buNone/>
            </a:pPr>
            <a:r>
              <a:rPr lang="ru-RU" sz="6000" dirty="0" smtClean="0"/>
              <a:t>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2060848"/>
            <a:ext cx="7416824" cy="34563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 выбору:</a:t>
            </a:r>
          </a:p>
          <a:p>
            <a:pPr marL="742950" indent="-742950" algn="ctr"/>
            <a:r>
              <a:rPr lang="ru-RU" sz="4400" dirty="0" smtClean="0"/>
              <a:t>1) </a:t>
            </a:r>
            <a:r>
              <a:rPr lang="ru-RU" sz="4400" dirty="0" err="1" smtClean="0"/>
              <a:t>Стр</a:t>
            </a:r>
            <a:r>
              <a:rPr lang="ru-RU" sz="4400" dirty="0" smtClean="0"/>
              <a:t> 44  </a:t>
            </a:r>
            <a:r>
              <a:rPr lang="ru-RU" sz="4400" dirty="0" err="1" smtClean="0"/>
              <a:t>упр</a:t>
            </a:r>
            <a:r>
              <a:rPr lang="ru-RU" sz="4400" dirty="0" smtClean="0"/>
              <a:t> 44 или </a:t>
            </a:r>
          </a:p>
          <a:p>
            <a:pPr marL="742950" indent="-742950" algn="ctr"/>
            <a:r>
              <a:rPr lang="ru-RU" sz="4400" dirty="0" smtClean="0"/>
              <a:t>2) составить и записать </a:t>
            </a:r>
            <a:r>
              <a:rPr lang="ru-RU" sz="4400" dirty="0" err="1" smtClean="0">
                <a:solidFill>
                  <a:srgbClr val="C00000"/>
                </a:solidFill>
              </a:rPr>
              <a:t>синквейн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 marL="742950" indent="-742950" algn="ctr"/>
            <a:r>
              <a:rPr lang="ru-RU" sz="4400" dirty="0" smtClean="0"/>
              <a:t>по теме урока </a:t>
            </a:r>
            <a:endParaRPr lang="ru-RU" sz="4400" dirty="0"/>
          </a:p>
        </p:txBody>
      </p:sp>
      <p:pic>
        <p:nvPicPr>
          <p:cNvPr id="1026" name="Picture 2" descr="C:\Users\Людмила\Desktop\дом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27784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 О Л О Д Ц Ы 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Людмил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9694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Девиз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   Одна  пчёлка немного   мёду натаскает.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4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140968"/>
            <a:ext cx="1989212" cy="2232248"/>
          </a:xfrm>
          <a:prstGeom prst="rect">
            <a:avLst/>
          </a:prstGeom>
          <a:noFill/>
        </p:spPr>
      </p:pic>
      <p:pic>
        <p:nvPicPr>
          <p:cNvPr id="1026" name="Picture 2" descr="C:\Users\Людмила\Desktop\пчёл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356992"/>
            <a:ext cx="4032448" cy="2808312"/>
          </a:xfrm>
          <a:prstGeom prst="rect">
            <a:avLst/>
          </a:prstGeom>
          <a:noFill/>
        </p:spPr>
      </p:pic>
      <p:pic>
        <p:nvPicPr>
          <p:cNvPr id="7" name="Picture 3" descr="C:\Users\Людмила\Desktop\берё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53136"/>
            <a:ext cx="2232248" cy="1885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загадку</a:t>
            </a:r>
            <a:endParaRPr lang="ru-RU" dirty="0"/>
          </a:p>
        </p:txBody>
      </p:sp>
      <p:pic>
        <p:nvPicPr>
          <p:cNvPr id="3074" name="Picture 2" descr="C:\Users\Людмила\Desktop\дерев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99592" y="1628800"/>
            <a:ext cx="3600400" cy="3744415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Весной – веселит, </a:t>
            </a:r>
          </a:p>
          <a:p>
            <a:pPr>
              <a:buNone/>
            </a:pPr>
            <a:r>
              <a:rPr lang="ru-RU" sz="3200" dirty="0" smtClean="0"/>
              <a:t>     летом – холодит,</a:t>
            </a:r>
          </a:p>
          <a:p>
            <a:pPr>
              <a:buNone/>
            </a:pPr>
            <a:r>
              <a:rPr lang="ru-RU" sz="3200" dirty="0" smtClean="0"/>
              <a:t>     осенью – питает,</a:t>
            </a:r>
          </a:p>
          <a:p>
            <a:pPr>
              <a:buNone/>
            </a:pPr>
            <a:r>
              <a:rPr lang="ru-RU" sz="3200" dirty="0" smtClean="0"/>
              <a:t>     зимой - согревает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788024" y="6356350"/>
            <a:ext cx="1231776" cy="365125"/>
          </a:xfrm>
        </p:spPr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/>
        </p:nvSpPr>
        <p:spPr>
          <a:xfrm>
            <a:off x="769214" y="3356893"/>
            <a:ext cx="7293532" cy="198332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r>
              <a:rPr lang="ru-RU" sz="4400" b="1" i="1" dirty="0" smtClean="0"/>
              <a:t>            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776156" y="2060691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776157" y="2305881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737389" y="3068960"/>
            <a:ext cx="70567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776157" y="3330922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704149" y="3890057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744324" y="4656927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740153" y="4933316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Прямоугольник 15"/>
          <p:cNvSpPr/>
          <p:nvPr/>
        </p:nvSpPr>
        <p:spPr>
          <a:xfrm>
            <a:off x="2369627" y="258344"/>
            <a:ext cx="3797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chemeClr val="accent6">
                    <a:lumMod val="75000"/>
                  </a:schemeClr>
                </a:solidFill>
              </a:rPr>
              <a:t>Чистописание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6830" y="1581964"/>
            <a:ext cx="8255338" cy="10858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i="1" dirty="0" err="1" smtClean="0"/>
              <a:t>Рр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Рр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Рр</a:t>
            </a:r>
            <a:r>
              <a:rPr lang="ru-RU" sz="4800" b="1" i="1" dirty="0" smtClean="0"/>
              <a:t>    </a:t>
            </a:r>
            <a:r>
              <a:rPr lang="ru-RU" sz="4800" b="1" i="1" dirty="0" err="1" smtClean="0"/>
              <a:t>ро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ро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ро</a:t>
            </a:r>
            <a:r>
              <a:rPr lang="ru-RU" sz="4800" b="1" i="1" dirty="0" smtClean="0"/>
              <a:t>     </a:t>
            </a:r>
            <a:r>
              <a:rPr lang="ru-RU" sz="4800" b="1" i="1" dirty="0" err="1" smtClean="0"/>
              <a:t>рл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рл</a:t>
            </a:r>
            <a:r>
              <a:rPr lang="ru-RU" sz="4800" b="1" i="1" dirty="0" smtClean="0"/>
              <a:t> </a:t>
            </a:r>
            <a:r>
              <a:rPr lang="ru-RU" sz="4800" b="1" i="1" dirty="0" err="1" smtClean="0"/>
              <a:t>рл</a:t>
            </a:r>
            <a:r>
              <a:rPr lang="ru-RU" sz="4800" b="1" i="1" dirty="0" smtClean="0"/>
              <a:t> </a:t>
            </a:r>
            <a:endParaRPr lang="ru-RU" sz="4800" i="1" dirty="0"/>
          </a:p>
        </p:txBody>
      </p:sp>
      <p:pic>
        <p:nvPicPr>
          <p:cNvPr id="1026" name="Picture 2" descr="C:\Users\Людмила\Desktop\kniga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56992"/>
            <a:ext cx="4032448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914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юдмила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3131840" cy="3816423"/>
          </a:xfrm>
          <a:prstGeom prst="rect">
            <a:avLst/>
          </a:prstGeom>
          <a:noFill/>
        </p:spPr>
      </p:pic>
      <p:pic>
        <p:nvPicPr>
          <p:cNvPr id="1027" name="Picture 3" descr="C:\Users\Людмил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836712"/>
            <a:ext cx="3177133" cy="4968552"/>
          </a:xfrm>
          <a:prstGeom prst="rect">
            <a:avLst/>
          </a:prstGeom>
          <a:noFill/>
        </p:spPr>
      </p:pic>
      <p:pic>
        <p:nvPicPr>
          <p:cNvPr id="1028" name="Picture 4" descr="C:\Users\Людмила\Desktop\ряби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8640"/>
            <a:ext cx="3419872" cy="4111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Людмила\Desktop\для Наташи\лист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856983" cy="655272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сина,   б</a:t>
            </a:r>
            <a:r>
              <a:rPr lang="ru-RU" sz="5400" dirty="0" smtClean="0">
                <a:solidFill>
                  <a:srgbClr val="C00000"/>
                </a:solidFill>
              </a:rPr>
              <a:t>е</a:t>
            </a:r>
            <a:r>
              <a:rPr lang="ru-RU" sz="5400" dirty="0" smtClean="0"/>
              <a:t>рёза,     р</a:t>
            </a:r>
            <a:r>
              <a:rPr lang="ru-RU" sz="5400" dirty="0" smtClean="0">
                <a:solidFill>
                  <a:srgbClr val="C00000"/>
                </a:solidFill>
              </a:rPr>
              <a:t>я</a:t>
            </a:r>
            <a:r>
              <a:rPr lang="ru-RU" sz="5400" dirty="0" smtClean="0"/>
              <a:t>бина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З Х У</a:t>
            </a:r>
            <a:endParaRPr lang="ru-RU" sz="8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645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8755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знаем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хотим узнать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узнали и что ещё хотелось узнать</a:t>
                      </a:r>
                      <a:endParaRPr lang="ru-RU" sz="2800" dirty="0"/>
                    </a:p>
                  </a:txBody>
                  <a:tcPr/>
                </a:tc>
              </a:tr>
              <a:tr h="1072532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2544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53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З Х У</a:t>
            </a:r>
            <a:endParaRPr lang="ru-RU" sz="8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645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8755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знаем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хотим узнать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sz="2800" dirty="0" smtClean="0"/>
                        <a:t>что мы узнали и что ещё хотелось узнать</a:t>
                      </a:r>
                      <a:endParaRPr lang="ru-RU" sz="2800" dirty="0"/>
                    </a:p>
                  </a:txBody>
                  <a:tcPr/>
                </a:tc>
              </a:tr>
              <a:tr h="10725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Что такое корень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25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Что такое однокоренные 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53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3.Как находить в слове корень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528</Words>
  <Application>Microsoft Office PowerPoint</Application>
  <PresentationFormat>Экран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Урок русского языка в 3 классе  «Корень слова.  Понятие о чередовании согласных  звуков в корне»</vt:lpstr>
      <vt:lpstr>Слайд 2</vt:lpstr>
      <vt:lpstr>Девиз урока</vt:lpstr>
      <vt:lpstr>Отгадайте загадку</vt:lpstr>
      <vt:lpstr>Слайд 5</vt:lpstr>
      <vt:lpstr>Слайд 6</vt:lpstr>
      <vt:lpstr>Слайд 7</vt:lpstr>
      <vt:lpstr>З Х У</vt:lpstr>
      <vt:lpstr>З Х У</vt:lpstr>
      <vt:lpstr>З Х У</vt:lpstr>
      <vt:lpstr>Слайд 11</vt:lpstr>
      <vt:lpstr>Слайд 12</vt:lpstr>
      <vt:lpstr>Слайд 13</vt:lpstr>
      <vt:lpstr>Слайд 14</vt:lpstr>
      <vt:lpstr>Слайд 15</vt:lpstr>
      <vt:lpstr>Слайд 16</vt:lpstr>
      <vt:lpstr>Определяем основной урок вопроса</vt:lpstr>
      <vt:lpstr>Открываем новые знания</vt:lpstr>
      <vt:lpstr>Слайд 19</vt:lpstr>
      <vt:lpstr>Какие  звуки чередуются? </vt:lpstr>
      <vt:lpstr>Какие  звуки чередуются? </vt:lpstr>
      <vt:lpstr>Игра «Быстрый листопад» (+    или  - ) </vt:lpstr>
      <vt:lpstr>Проверьте   себя и оцените</vt:lpstr>
      <vt:lpstr>З Х У</vt:lpstr>
      <vt:lpstr>Ключевое слово урока</vt:lpstr>
      <vt:lpstr>Ключевое слово урока</vt:lpstr>
      <vt:lpstr>                             Задание на дом</vt:lpstr>
      <vt:lpstr>М О Л О Д Ц 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Люда</cp:lastModifiedBy>
  <cp:revision>25</cp:revision>
  <dcterms:created xsi:type="dcterms:W3CDTF">2014-09-16T20:11:02Z</dcterms:created>
  <dcterms:modified xsi:type="dcterms:W3CDTF">2016-09-20T07:32:01Z</dcterms:modified>
</cp:coreProperties>
</file>