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4" r:id="rId3"/>
    <p:sldId id="257" r:id="rId4"/>
    <p:sldId id="265" r:id="rId5"/>
    <p:sldId id="258" r:id="rId6"/>
    <p:sldId id="259" r:id="rId7"/>
    <p:sldId id="266" r:id="rId8"/>
    <p:sldId id="260" r:id="rId9"/>
    <p:sldId id="261" r:id="rId10"/>
    <p:sldId id="262" r:id="rId11"/>
    <p:sldId id="267" r:id="rId12"/>
    <p:sldId id="26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05.02.2017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05.02.2017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05.02.2017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3429142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dirty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dirty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>Местоимения</a:t>
            </a:r>
            <a:r>
              <a:rPr lang="en-US" sz="8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200" i="1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класс</a:t>
            </a:r>
            <a:endParaRPr lang="ru-RU" sz="8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850064"/>
            <a:ext cx="7795592" cy="1752600"/>
          </a:xfrm>
        </p:spPr>
        <p:txBody>
          <a:bodyPr/>
          <a:lstStyle/>
          <a:p>
            <a:endParaRPr lang="en-US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041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Замени местоимением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(устная работа):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3688" y="1844824"/>
            <a:ext cx="2089033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Segoe Script" panose="020B0504020000000003" pitchFamily="34" charset="0"/>
              </a:rPr>
              <a:t>Медведь</a:t>
            </a:r>
          </a:p>
          <a:p>
            <a:r>
              <a:rPr lang="ru-RU" sz="3600" b="1" dirty="0" smtClean="0">
                <a:latin typeface="Segoe Script" panose="020B0504020000000003" pitchFamily="34" charset="0"/>
              </a:rPr>
              <a:t>Лиса</a:t>
            </a:r>
          </a:p>
          <a:p>
            <a:r>
              <a:rPr lang="ru-RU" sz="3600" b="1" dirty="0" smtClean="0">
                <a:latin typeface="Segoe Script" panose="020B0504020000000003" pitchFamily="34" charset="0"/>
              </a:rPr>
              <a:t>Заяц</a:t>
            </a:r>
          </a:p>
          <a:p>
            <a:r>
              <a:rPr lang="ru-RU" sz="3600" b="1" dirty="0" smtClean="0">
                <a:latin typeface="Segoe Script" panose="020B0504020000000003" pitchFamily="34" charset="0"/>
              </a:rPr>
              <a:t>Мышь</a:t>
            </a:r>
          </a:p>
          <a:p>
            <a:r>
              <a:rPr lang="ru-RU" sz="3600" b="1" dirty="0" smtClean="0">
                <a:latin typeface="Segoe Script" panose="020B0504020000000003" pitchFamily="34" charset="0"/>
              </a:rPr>
              <a:t>Солнце</a:t>
            </a:r>
          </a:p>
          <a:p>
            <a:r>
              <a:rPr lang="ru-RU" sz="3600" b="1" dirty="0" smtClean="0">
                <a:latin typeface="Segoe Script" panose="020B0504020000000003" pitchFamily="34" charset="0"/>
              </a:rPr>
              <a:t>Ветер</a:t>
            </a:r>
          </a:p>
          <a:p>
            <a:r>
              <a:rPr lang="ru-RU" sz="3600" b="1" dirty="0" smtClean="0">
                <a:latin typeface="Segoe Script" panose="020B0504020000000003" pitchFamily="34" charset="0"/>
              </a:rPr>
              <a:t>Облако</a:t>
            </a: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256280" y="1719554"/>
            <a:ext cx="6254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он</a:t>
            </a:r>
            <a:endParaRPr lang="ru-RU" sz="4000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419872" y="2924944"/>
            <a:ext cx="6254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>
                <a:solidFill>
                  <a:srgbClr val="C00000"/>
                </a:solidFill>
                <a:latin typeface="Monotype Corsiva" panose="03010101010201010101" pitchFamily="66" charset="0"/>
              </a:rPr>
              <a:t>он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943534" y="4509120"/>
            <a:ext cx="62549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>
                <a:solidFill>
                  <a:srgbClr val="C00000"/>
                </a:solidFill>
                <a:latin typeface="Monotype Corsiva" panose="03010101010201010101" pitchFamily="66" charset="0"/>
              </a:rPr>
              <a:t>он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943534" y="2249777"/>
            <a:ext cx="8402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она</a:t>
            </a:r>
            <a:endParaRPr lang="ru-RU" sz="4000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79606" y="3429000"/>
            <a:ext cx="84029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>
                <a:solidFill>
                  <a:srgbClr val="C00000"/>
                </a:solidFill>
                <a:latin typeface="Monotype Corsiva" panose="03010101010201010101" pitchFamily="66" charset="0"/>
              </a:rPr>
              <a:t>она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051898" y="3972093"/>
            <a:ext cx="8306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оно</a:t>
            </a:r>
            <a:endParaRPr lang="ru-RU" sz="4000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943534" y="5013176"/>
            <a:ext cx="830677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4000" dirty="0">
                <a:solidFill>
                  <a:srgbClr val="C00000"/>
                </a:solidFill>
                <a:latin typeface="Monotype Corsiva" panose="03010101010201010101" pitchFamily="66" charset="0"/>
              </a:rPr>
              <a:t>оно</a:t>
            </a:r>
          </a:p>
        </p:txBody>
      </p:sp>
    </p:spTree>
    <p:extLst>
      <p:ext uri="{BB962C8B-B14F-4D97-AF65-F5344CB8AC3E}">
        <p14:creationId xmlns:p14="http://schemas.microsoft.com/office/powerpoint/2010/main" val="788584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Подведём итог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С какими словами вы сегодня    познакомились?</a:t>
            </a:r>
          </a:p>
          <a:p>
            <a:pPr>
              <a:buFont typeface="Wingdings" pitchFamily="2" charset="2"/>
              <a:buChar char="§"/>
            </a:pPr>
            <a:r>
              <a:rPr lang="ru-RU" sz="3600" smtClean="0">
                <a:latin typeface="Times New Roman" pitchFamily="18" charset="0"/>
                <a:cs typeface="Times New Roman" pitchFamily="18" charset="0"/>
              </a:rPr>
              <a:t>Какое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отношение они имеют к предметам?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240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086716" y="404664"/>
            <a:ext cx="6661748" cy="276998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endParaRPr lang="ru-RU" sz="5400" b="1" cap="none" spc="0" dirty="0" smtClean="0">
              <a:ln/>
              <a:solidFill>
                <a:schemeClr val="accent3"/>
              </a:solidFill>
              <a:effectLst/>
            </a:endParaRPr>
          </a:p>
          <a:p>
            <a:pPr algn="ctr"/>
            <a:r>
              <a:rPr lang="ru-RU" sz="60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Работа</a:t>
            </a:r>
            <a:r>
              <a:rPr lang="ru-RU" sz="6000" b="1" cap="none" spc="0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 окончена!</a:t>
            </a:r>
          </a:p>
          <a:p>
            <a:pPr algn="ctr"/>
            <a:r>
              <a:rPr lang="ru-RU" sz="60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6000" b="1" cap="none" spc="0" dirty="0">
              <a:ln/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Объект 2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6944" y="4221088"/>
            <a:ext cx="2632989" cy="2004814"/>
          </a:xfrm>
        </p:spPr>
      </p:pic>
    </p:spTree>
    <p:extLst>
      <p:ext uri="{BB962C8B-B14F-4D97-AF65-F5344CB8AC3E}">
        <p14:creationId xmlns:p14="http://schemas.microsoft.com/office/powerpoint/2010/main" val="2326620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Запиши слова в столбик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какой?             </a:t>
            </a: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то делает?</a:t>
            </a:r>
          </a:p>
          <a:p>
            <a:pPr marL="82296" indent="0">
              <a:buNone/>
            </a:pPr>
            <a:r>
              <a:rPr lang="ru-RU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                 какая?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Медведь      …           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pPr marL="82296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собака           …                         …</a:t>
            </a:r>
          </a:p>
          <a:p>
            <a:pPr marL="82296" indent="0">
              <a:buNone/>
            </a:pPr>
            <a:endParaRPr lang="ru-RU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Что обозначают эти слова?</a:t>
            </a:r>
          </a:p>
          <a:p>
            <a:pPr marL="82296" indent="0"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Подбери к ним признаки и действия, запиши.</a:t>
            </a:r>
          </a:p>
          <a:p>
            <a:pPr marL="82296" indent="0"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Укажи части речи над словами </a:t>
            </a:r>
            <a:r>
              <a:rPr lang="ru-RU" b="1" i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(сущ., прил., гл.).</a:t>
            </a:r>
          </a:p>
          <a:p>
            <a:pPr marL="82296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1332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-315416"/>
            <a:ext cx="7704856" cy="5184576"/>
          </a:xfrm>
        </p:spPr>
        <p:txBody>
          <a:bodyPr>
            <a:normAutofit fontScale="90000"/>
          </a:bodyPr>
          <a:lstStyle/>
          <a:p>
            <a:pPr algn="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Добавь пропущенные слова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усатый, полосатый</a:t>
            </a:r>
            <a:b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Лапки греет на солнышке.</a:t>
            </a:r>
            <a:b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глазами хитрыми</a:t>
            </a:r>
            <a:b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 следит за мышкой.</a:t>
            </a:r>
            <a:b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Язычком … красненьким</a:t>
            </a:r>
            <a:b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Облизал свой носик,</a:t>
            </a:r>
            <a:b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Лапочкой-подушечкой</a:t>
            </a:r>
            <a:b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Умывает ротик.</a:t>
            </a:r>
            <a:b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Какие слова пропущены?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Поставь к ним вопросы.</a:t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слово обозначает предмет?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484784"/>
            <a:ext cx="3384376" cy="3096344"/>
          </a:xfrm>
        </p:spPr>
      </p:pic>
    </p:spTree>
    <p:extLst>
      <p:ext uri="{BB962C8B-B14F-4D97-AF65-F5344CB8AC3E}">
        <p14:creationId xmlns:p14="http://schemas.microsoft.com/office/powerpoint/2010/main" val="1446788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Проверь себя: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900" b="1" u="sng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Он</a:t>
            </a:r>
            <a:r>
              <a:rPr lang="ru-RU" sz="2900" u="sng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900" u="sng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усатый, полосатый</a:t>
            </a:r>
            <a:br>
              <a:rPr lang="ru-RU" sz="2900" u="sng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900" u="sng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Лапки греет на солнышке.</a:t>
            </a:r>
            <a:br>
              <a:rPr lang="ru-RU" sz="2900" u="sng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900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И глазами </a:t>
            </a:r>
            <a:r>
              <a:rPr lang="ru-RU" sz="29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хитрыми</a:t>
            </a:r>
            <a:r>
              <a:rPr lang="ru-RU" sz="2900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2900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900" b="1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он</a:t>
            </a:r>
            <a:r>
              <a:rPr lang="ru-RU" sz="2900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900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следит за мышкой.</a:t>
            </a:r>
            <a:br>
              <a:rPr lang="ru-RU" sz="2900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900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Язычком</a:t>
            </a:r>
            <a:r>
              <a:rPr lang="ru-RU" sz="2900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900" b="1" dirty="0" smtClean="0">
                <a:solidFill>
                  <a:srgbClr val="C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он</a:t>
            </a:r>
            <a:r>
              <a:rPr lang="ru-RU" sz="2900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900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красненьким</a:t>
            </a:r>
            <a:br>
              <a:rPr lang="ru-RU" sz="2900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900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Облизал свой носик,</a:t>
            </a:r>
            <a:br>
              <a:rPr lang="ru-RU" sz="2900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900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Лапочкой-подушечкой</a:t>
            </a:r>
            <a:br>
              <a:rPr lang="ru-RU" sz="2900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r>
              <a:rPr lang="ru-RU" sz="2900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Умывает ротик</a:t>
            </a:r>
            <a:r>
              <a:rPr lang="ru-RU" sz="2900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.</a:t>
            </a:r>
          </a:p>
          <a:p>
            <a:pPr marL="82296" indent="0">
              <a:buNone/>
            </a:pPr>
            <a:endParaRPr lang="ru-RU" sz="2900" b="1" dirty="0" smtClean="0">
              <a:solidFill>
                <a:srgbClr val="4F271C">
                  <a:satMod val="130000"/>
                </a:srgb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marL="82296" indent="0">
              <a:buNone/>
            </a:pPr>
            <a:r>
              <a:rPr lang="ru-RU" sz="2900" b="1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Спиши подчёркнутые строки из стихотворения. </a:t>
            </a:r>
          </a:p>
          <a:p>
            <a:pPr marL="82296" indent="0">
              <a:buNone/>
            </a:pPr>
            <a:r>
              <a:rPr lang="ru-RU" sz="2900" b="1" dirty="0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Подчеркни слово, которое вставил.</a:t>
            </a:r>
            <a:r>
              <a:rPr lang="ru-RU" sz="2900" b="1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2900" b="1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4018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14625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Вывод: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слово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не обозначает предмет, но указывает на него.</a:t>
            </a:r>
            <a:br>
              <a:rPr lang="ru-RU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Это местоимение.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47664" y="2924944"/>
            <a:ext cx="6950044" cy="37087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9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 этому слову относятся </a:t>
            </a:r>
          </a:p>
          <a:p>
            <a:r>
              <a:rPr lang="ru-RU" sz="39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ещё местоимения: </a:t>
            </a:r>
          </a:p>
          <a:p>
            <a:r>
              <a:rPr lang="ru-RU" sz="39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я, мы, ты, вы, она, оно, они.</a:t>
            </a:r>
          </a:p>
          <a:p>
            <a:endParaRPr lang="ru-RU" sz="40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9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 русском языке сокращённо </a:t>
            </a:r>
          </a:p>
          <a:p>
            <a:r>
              <a:rPr lang="ru-RU" sz="39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9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естоимение обозначают </a:t>
            </a:r>
            <a:r>
              <a:rPr lang="ru-RU" sz="39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м.</a:t>
            </a:r>
            <a:endParaRPr lang="ru-RU" sz="39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22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8352928" cy="114300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Поиграем?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Назови лишнее слово и запиши его.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59632" y="1372126"/>
            <a:ext cx="741682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Мальчики, девочки, мы, ученики, учителя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2032919"/>
            <a:ext cx="62132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Анна Петровна, лётчик, вы, генерал.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1640" y="2708920"/>
            <a:ext cx="523932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Миша, я, Света, библиотекарь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31640" y="3429000"/>
            <a:ext cx="51201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Кукла, черновик, ребёнок, ты.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Объект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2836" y="4437112"/>
            <a:ext cx="1876425" cy="1428750"/>
          </a:xfrm>
        </p:spPr>
      </p:pic>
    </p:spTree>
    <p:extLst>
      <p:ext uri="{BB962C8B-B14F-4D97-AF65-F5344CB8AC3E}">
        <p14:creationId xmlns:p14="http://schemas.microsoft.com/office/powerpoint/2010/main" val="4115170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Проверь себя: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ru-RU" sz="5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Мы, вы, я, ты.</a:t>
            </a:r>
          </a:p>
          <a:p>
            <a:pPr marL="82296" indent="0">
              <a:buNone/>
            </a:pP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82296" indent="0"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Укажи часть речи над словами.</a:t>
            </a:r>
          </a:p>
          <a:p>
            <a:pPr marL="82296" indent="0"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Составь и запиши своё предложение с местоимением. </a:t>
            </a:r>
          </a:p>
          <a:p>
            <a:pPr marL="82296" indent="0">
              <a:buNone/>
            </a:pP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Обозначь в нём новую часть речи.</a:t>
            </a:r>
            <a:endParaRPr lang="ru-RU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63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Соедини по смыслу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(устная работа):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07704" y="1988840"/>
            <a:ext cx="716863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Segoe Script" panose="020B0504020000000003" pitchFamily="34" charset="0"/>
              </a:rPr>
              <a:t>Он</a:t>
            </a:r>
          </a:p>
          <a:p>
            <a:endParaRPr lang="ru-RU" b="1" dirty="0">
              <a:latin typeface="Segoe Script" panose="020B0504020000000003" pitchFamily="34" charset="0"/>
            </a:endParaRPr>
          </a:p>
          <a:p>
            <a:endParaRPr lang="ru-RU" b="1" dirty="0" smtClean="0">
              <a:latin typeface="Segoe Script" panose="020B0504020000000003" pitchFamily="34" charset="0"/>
            </a:endParaRPr>
          </a:p>
          <a:p>
            <a:endParaRPr lang="ru-RU" b="1" dirty="0" smtClean="0">
              <a:latin typeface="Segoe Script" panose="020B0504020000000003" pitchFamily="34" charset="0"/>
            </a:endParaRPr>
          </a:p>
          <a:p>
            <a:r>
              <a:rPr lang="ru-RU" b="1" dirty="0" smtClean="0">
                <a:latin typeface="Segoe Script" panose="020B0504020000000003" pitchFamily="34" charset="0"/>
              </a:rPr>
              <a:t>Она</a:t>
            </a:r>
          </a:p>
          <a:p>
            <a:endParaRPr lang="ru-RU" b="1" dirty="0">
              <a:latin typeface="Segoe Script" panose="020B0504020000000003" pitchFamily="34" charset="0"/>
            </a:endParaRPr>
          </a:p>
          <a:p>
            <a:endParaRPr lang="ru-RU" b="1" dirty="0" smtClean="0">
              <a:latin typeface="Segoe Script" panose="020B0504020000000003" pitchFamily="34" charset="0"/>
            </a:endParaRPr>
          </a:p>
          <a:p>
            <a:endParaRPr lang="ru-RU" b="1" dirty="0">
              <a:latin typeface="Segoe Script" panose="020B0504020000000003" pitchFamily="34" charset="0"/>
            </a:endParaRPr>
          </a:p>
          <a:p>
            <a:r>
              <a:rPr lang="ru-RU" b="1" dirty="0" smtClean="0">
                <a:latin typeface="Segoe Script" panose="020B0504020000000003" pitchFamily="34" charset="0"/>
              </a:rPr>
              <a:t>Оно</a:t>
            </a:r>
            <a:endParaRPr lang="ru-RU" b="1" dirty="0">
              <a:latin typeface="Segoe Script" panose="020B05040200000000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0152" y="1988840"/>
            <a:ext cx="1752403" cy="29546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latin typeface="Segoe Script" panose="020B0504020000000003" pitchFamily="34" charset="0"/>
              </a:rPr>
              <a:t>Девочка</a:t>
            </a:r>
          </a:p>
          <a:p>
            <a:r>
              <a:rPr lang="ru-RU" sz="2800" b="1" dirty="0" smtClean="0">
                <a:latin typeface="Segoe Script" panose="020B0504020000000003" pitchFamily="34" charset="0"/>
              </a:rPr>
              <a:t>Мяч</a:t>
            </a:r>
          </a:p>
          <a:p>
            <a:r>
              <a:rPr lang="ru-RU" sz="2800" b="1" dirty="0" smtClean="0">
                <a:latin typeface="Segoe Script" panose="020B0504020000000003" pitchFamily="34" charset="0"/>
              </a:rPr>
              <a:t>Кукла</a:t>
            </a:r>
          </a:p>
          <a:p>
            <a:r>
              <a:rPr lang="ru-RU" sz="2800" b="1" dirty="0" smtClean="0">
                <a:latin typeface="Segoe Script" panose="020B0504020000000003" pitchFamily="34" charset="0"/>
              </a:rPr>
              <a:t>Яблоко</a:t>
            </a:r>
          </a:p>
          <a:p>
            <a:r>
              <a:rPr lang="ru-RU" sz="2800" b="1" dirty="0" smtClean="0">
                <a:latin typeface="Segoe Script" panose="020B0504020000000003" pitchFamily="34" charset="0"/>
              </a:rPr>
              <a:t>Гриб</a:t>
            </a:r>
          </a:p>
          <a:p>
            <a:r>
              <a:rPr lang="ru-RU" sz="2800" b="1" dirty="0" smtClean="0">
                <a:latin typeface="Segoe Script" panose="020B0504020000000003" pitchFamily="34" charset="0"/>
              </a:rPr>
              <a:t>Окно</a:t>
            </a:r>
          </a:p>
          <a:p>
            <a:endParaRPr lang="ru-RU" dirty="0"/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2699792" y="2204864"/>
            <a:ext cx="324036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699792" y="2276872"/>
            <a:ext cx="3240360" cy="158417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2843808" y="2276873"/>
            <a:ext cx="3096344" cy="864095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2843808" y="3068960"/>
            <a:ext cx="3096344" cy="212541"/>
          </a:xfrm>
          <a:prstGeom prst="straightConnector1">
            <a:avLst/>
          </a:prstGeom>
          <a:ln>
            <a:solidFill>
              <a:schemeClr val="accent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5" idx="1"/>
          </p:cNvCxnSpPr>
          <p:nvPr/>
        </p:nvCxnSpPr>
        <p:spPr>
          <a:xfrm flipV="1">
            <a:off x="2699792" y="3466168"/>
            <a:ext cx="3240360" cy="89893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2699792" y="4365104"/>
            <a:ext cx="3240360" cy="144016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Объект 2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3508" y="4797152"/>
            <a:ext cx="1876425" cy="1428750"/>
          </a:xfrm>
        </p:spPr>
      </p:pic>
    </p:spTree>
    <p:extLst>
      <p:ext uri="{BB962C8B-B14F-4D97-AF65-F5344CB8AC3E}">
        <p14:creationId xmlns:p14="http://schemas.microsoft.com/office/powerpoint/2010/main" val="2423653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4638"/>
            <a:ext cx="828092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ставь пропущенные слова, 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спиши первое предложение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75656" y="1556792"/>
            <a:ext cx="676875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Monotype Corsiva" panose="03010101010201010101" pitchFamily="66" charset="0"/>
              </a:rPr>
              <a:t>На арену вышел слон,</a:t>
            </a:r>
          </a:p>
          <a:p>
            <a:r>
              <a:rPr lang="ru-RU" sz="4000" dirty="0" smtClean="0">
                <a:latin typeface="Monotype Corsiva" panose="03010101010201010101" pitchFamily="66" charset="0"/>
              </a:rPr>
              <a:t>К нам пришёл с подарком …</a:t>
            </a:r>
          </a:p>
          <a:p>
            <a:r>
              <a:rPr lang="ru-RU" sz="4000" dirty="0" smtClean="0">
                <a:latin typeface="Monotype Corsiva" panose="03010101010201010101" pitchFamily="66" charset="0"/>
              </a:rPr>
              <a:t>… прин</a:t>
            </a:r>
            <a:r>
              <a:rPr lang="ru-RU" sz="4000" dirty="0">
                <a:latin typeface="Monotype Corsiva" panose="03010101010201010101" pitchFamily="66" charset="0"/>
              </a:rPr>
              <a:t>ё</a:t>
            </a:r>
            <a:r>
              <a:rPr lang="ru-RU" sz="4000" dirty="0" smtClean="0">
                <a:latin typeface="Monotype Corsiva" panose="03010101010201010101" pitchFamily="66" charset="0"/>
              </a:rPr>
              <a:t>с друзьям цветок</a:t>
            </a:r>
          </a:p>
          <a:p>
            <a:r>
              <a:rPr lang="ru-RU" sz="4000" dirty="0" smtClean="0">
                <a:latin typeface="Monotype Corsiva" panose="03010101010201010101" pitchFamily="66" charset="0"/>
              </a:rPr>
              <a:t>Красный, словно огонёк.</a:t>
            </a:r>
          </a:p>
          <a:p>
            <a:endParaRPr lang="ru-RU" sz="4000" dirty="0">
              <a:latin typeface="Monotype Corsiva" panose="03010101010201010101" pitchFamily="66" charset="0"/>
            </a:endParaRPr>
          </a:p>
          <a:p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Подчеркни </a:t>
            </a: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местоимение </a:t>
            </a:r>
            <a:endParaRPr lang="ru-RU" sz="32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дной чертой, глаголы –</a:t>
            </a:r>
          </a:p>
          <a:p>
            <a:r>
              <a:rPr lang="ru-RU" sz="32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2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вумя чертами.</a:t>
            </a:r>
            <a:endParaRPr lang="ru-RU" sz="32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588224" y="2276872"/>
            <a:ext cx="8803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ОН  </a:t>
            </a:r>
            <a:r>
              <a:rPr lang="ru-RU" sz="2800" b="1" dirty="0" smtClean="0">
                <a:latin typeface="Monotype Corsiva" panose="03010101010201010101" pitchFamily="66" charset="0"/>
              </a:rPr>
              <a:t>.</a:t>
            </a:r>
            <a:endParaRPr lang="ru-RU" sz="2800" b="1" dirty="0">
              <a:solidFill>
                <a:srgbClr val="C00000"/>
              </a:solidFill>
              <a:latin typeface="Monotype Corsiva" panose="03010101010201010101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5656" y="2785738"/>
            <a:ext cx="6751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C00000"/>
                </a:solidFill>
                <a:latin typeface="Monotype Corsiva" panose="03010101010201010101" pitchFamily="66" charset="0"/>
              </a:rPr>
              <a:t>О</a:t>
            </a:r>
            <a:r>
              <a:rPr lang="ru-RU" sz="3600" b="1" dirty="0">
                <a:solidFill>
                  <a:srgbClr val="C00000"/>
                </a:solidFill>
                <a:latin typeface="Monotype Corsiva" panose="03010101010201010101" pitchFamily="66" charset="0"/>
              </a:rPr>
              <a:t>н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3861048"/>
            <a:ext cx="2540000" cy="2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78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196</TotalTime>
  <Words>238</Words>
  <Application>Microsoft Office PowerPoint</Application>
  <PresentationFormat>Экран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     Местоимения 1 класс</vt:lpstr>
      <vt:lpstr>Запиши слова в столбик</vt:lpstr>
      <vt:lpstr>    Добавь пропущенные слова … усатый, полосатый Лапки греет на солнышке. И глазами хитрыми … следит за мышкой. Язычком … красненьким Облизал свой носик, Лапочкой-подушечкой Умывает ротик.  Какие слова пропущены? Поставь к ним вопросы. Это слово обозначает предмет?</vt:lpstr>
      <vt:lpstr>Проверь себя:</vt:lpstr>
      <vt:lpstr> Вывод: слово он не обозначает предмет, но указывает на него. Это местоимение. </vt:lpstr>
      <vt:lpstr>Поиграем?  Назови лишнее слово и запиши его.</vt:lpstr>
      <vt:lpstr>Проверь себя:</vt:lpstr>
      <vt:lpstr>Соедини по смыслу (устная работа):</vt:lpstr>
      <vt:lpstr>Вставь пропущенные слова,  спиши первое предложение:</vt:lpstr>
      <vt:lpstr>Замени местоимением  (устная работа):</vt:lpstr>
      <vt:lpstr>Подведём итог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Местоимения</dc:title>
  <dc:creator>Admin</dc:creator>
  <cp:lastModifiedBy>User</cp:lastModifiedBy>
  <cp:revision>24</cp:revision>
  <dcterms:created xsi:type="dcterms:W3CDTF">2014-02-12T07:51:15Z</dcterms:created>
  <dcterms:modified xsi:type="dcterms:W3CDTF">2017-02-05T07:26:49Z</dcterms:modified>
</cp:coreProperties>
</file>