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0" r:id="rId11"/>
    <p:sldId id="272" r:id="rId12"/>
    <p:sldId id="268" r:id="rId13"/>
    <p:sldId id="269" r:id="rId14"/>
    <p:sldId id="276" r:id="rId15"/>
    <p:sldId id="273" r:id="rId16"/>
    <p:sldId id="274" r:id="rId17"/>
    <p:sldId id="264" r:id="rId18"/>
    <p:sldId id="271" r:id="rId19"/>
    <p:sldId id="26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BC9"/>
    <a:srgbClr val="A7398F"/>
    <a:srgbClr val="E8BADE"/>
    <a:srgbClr val="CCC6CB"/>
    <a:srgbClr val="E4AED8"/>
    <a:srgbClr val="E3ABD7"/>
    <a:srgbClr val="DE9E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15C5EF-973E-443A-8156-52D24D44E652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6DC71D-3BB5-4C6C-A20D-E52649C520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ru/imgres?imgurl=http://nibiryukov.narod.ru/nb_pinacoteca/nb_pinacoteca_painting/nb_pinacoteca_tropinin_portrait_of_the_writer_and_historian_n_m_karamzin.jpg&amp;imgrefurl=http://nibiryukov.narod.ru/nb_pinacoteca/nbr_pinacoteca_philosophers_k.htm&amp;usg=___iyg23iKVMJpui2ij-iYzfQvEdc=&amp;h=1185&amp;w=890&amp;sz=264&amp;hl=ru&amp;start=3&amp;um=1&amp;itbs=1&amp;tbnid=CXPgI4T4oVrN8M:&amp;tbnh=150&amp;tbnw=113&amp;prev=/images?q=%D0%BA%D0%B0%D1%80%D0%B0%D0%BC%D0%B7%D0%B8%D0%BD+%D0%BF%D0%BE%D1%80%D1%82%D1%80%D0%B5%D1%82&amp;um=1&amp;hl=ru&amp;lr=&amp;newwindow=1&amp;sa=X&amp;tbs=isch: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imgres?imgurl=http://selfire.com/wp-content/uploads/2008/04/kuprin.jpg&amp;imgrefurl=http://selfire.com/category/books/&amp;h=491&amp;w=402&amp;sz=48&amp;tbnid=XeDFBfUmMapdaM:&amp;tbnh=130&amp;tbnw=106&amp;prev=/images?q=%D0%BA%D1%83%D0%BF%D1%80%D0%B8%D0%BD+%D0%BF%D0%BE%D1%80%D1%82%D1%80%D0%B5%D1%82&amp;hl=ru&amp;usg=__uBb9l4eEeRuK7URYLzNHJmlsbj8=&amp;ei=WKG4S__uE9iUOMDcuaEL&amp;sa=X&amp;oi=image_result&amp;resnum=5&amp;ct=image&amp;ved=0CBEQ9QEw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hyperlink" Target="http://www.google.ru/imgres?imgurl=http://www.hrono.ru/img/pisateli/push_kipren.jpg&amp;imgrefurl=http://www.hrono.ru/biograf/bio_p/pushkin-as.php&amp;h=400&amp;w=328&amp;sz=14&amp;tbnid=1h-TowRxfQE9zM:&amp;tbnh=124&amp;tbnw=102&amp;prev=/images?q=%D0%BF%D1%83%D1%88%D0%BA%D0%B8%D0%BD+%D0%BF%D0%BE%D1%80%D1%82%D1%80%D0%B5%D1%82&amp;hl=ru&amp;usg=__3pZpCaRu6hFtIONXl1nYJjHXYTY=&amp;ei=eri4S5vGL5-iOJrkyKEL&amp;sa=X&amp;oi=image_result&amp;resnum=4&amp;ct=image&amp;ved=0CAwQ9QEw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ru/imgres?imgurl=http://photofile.ru/photo/rymin/3210890/68487504.jpg&amp;imgrefurl=http://www.liveinternet.ru/showjournal.php?journalid=2014676&amp;tagid=7357&amp;usg=__ZmiMiugWjsr8TjjY8uKio3Bbk2Q=&amp;h=600&amp;w=409&amp;sz=50&amp;hl=ru&amp;start=2&amp;um=1&amp;itbs=1&amp;tbnid=8DxrNYE8ZNl_7M:&amp;tbnh=135&amp;tbnw=92&amp;prev=/images?q=%D0%93%D0%B0%D0%B3%D0%B0%D1%80%D0%B8%D0%BD+%D0%BF%D0%BE%D1%80%D1%82%D1%80%D0%B5%D1%82&amp;um=1&amp;hl=ru&amp;lr=&amp;newwindow=1&amp;sa=X&amp;tbs=isch:1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&amp;Kcy;&amp;acy;&amp;rcy;&amp;tcy;&amp;icy;&amp;ncy;&amp;kcy;&amp;icy; &amp;gcy;&amp;iecy;&amp;rcy;&amp;bcy; &amp;gcy;&amp;icy;&amp;mcy;&amp;ncy; &amp;fcy;&amp;lcy;&amp;acy;&amp;g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2520280" cy="2980415"/>
          </a:xfrm>
          <a:prstGeom prst="rect">
            <a:avLst/>
          </a:prstGeom>
          <a:noFill/>
        </p:spPr>
      </p:pic>
      <p:pic>
        <p:nvPicPr>
          <p:cNvPr id="23564" name="Picture 12" descr="&amp;YAcy;&amp;gcy;&amp;ocy;&amp;dcy;&amp;ycy; &amp;gcy;&amp;ocy;&amp;dcy;&amp;zhcy;&amp;icy; &amp;dcy;&amp;iecy;&amp;ncy;&amp;softcy; &amp;gcy;&amp;ocy;&amp;scy;&amp;ucy;&amp;dcy;&amp;acy;&amp;rcy;&amp;scy;&amp;tcy;&amp;vcy;&amp;iecy;&amp;ncy;&amp;ncy;&amp;ocy;&amp;gcy;&amp;ocy; &amp;fcy;&amp;lcy;&amp;acy;&amp;gcy;&amp;acy; &amp;rcy;&amp;ocy;&amp;scy;&amp;scy;&amp;icy;&amp;icy; &amp;pcy;&amp;rcy;&amp;iecy;&amp;zcy;&amp;iecy;&amp;ncy;&amp;tcy;&amp;acy;&amp;tscy;&amp;icy;&amp;yacy; &amp;KHcy;&amp;ucy;&amp;dcy;&amp;ie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6768752" cy="5514976"/>
          </a:xfrm>
          <a:prstGeom prst="rect">
            <a:avLst/>
          </a:prstGeom>
          <a:noFill/>
        </p:spPr>
      </p:pic>
      <p:pic>
        <p:nvPicPr>
          <p:cNvPr id="23568" name="Picture 16" descr="&amp;Gcy;&amp;icy;&amp;mcy;&amp;ncy; &amp;rcy;&amp;ocy;&amp;scy;&amp;scy;&amp;icy;&amp;icy; &amp;ncy;&amp;ocy;&amp;tcy;&amp;ycy;. . &amp;Fcy;&amp;ocy;&amp;tcy;&amp;ocy;&amp;khcy;&amp;ocy;&amp;scy;&amp;tcy;&amp;icy;&amp;ncy;&amp;gcy; - &amp;fcy;&amp;ocy;&amp;tcy;&amp;ocy;&amp;gcy;&amp;rcy;&amp;acy;&amp;fcy;&amp;icy;&amp;icy;, &amp;kcy;&amp;acy;&amp;rcy;&amp;tcy;&amp;icy;&amp;ncy;&amp;kcy;&amp;icy;, &amp;icy;&amp;zcy;&amp;ocy;&amp;bcy;&amp;rcy;&amp;acy;&amp;zhcy;&amp;iecy;&amp;ncy;&amp;icy;&amp;ya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2736304" cy="2236444"/>
          </a:xfrm>
          <a:prstGeom prst="rect">
            <a:avLst/>
          </a:prstGeom>
          <a:noFill/>
        </p:spPr>
      </p:pic>
      <p:pic>
        <p:nvPicPr>
          <p:cNvPr id="23570" name="Picture 18" descr="&amp;Vcy; &amp;tcy;&amp;rcy;&amp;iecy;&amp;khcy; &amp;ncy;&amp;acy;&amp;tscy;&amp;icy;&amp;ocy;&amp;ncy;&amp;acy;&amp;lcy;&amp;softcy;&amp;ncy;&amp;ycy;&amp;khcy; &amp;rcy;&amp;iecy;&amp;scy;&amp;pcy;&amp;ucy;&amp;bcy;&amp;lcy;&amp;icy;&amp;kcy;&amp;acy;&amp;khcy; &amp;vcy;&amp;ycy;&amp;yacy;&amp;vcy;&amp;icy;&amp;lcy;&amp;icy; &amp;pcy;&amp;rcy;&amp;ocy;&amp;bcy;&amp;lcy;&amp;iecy;&amp;mcy;&amp;ycy; &amp;vcy; &amp;icy;&amp;zcy;&amp;ucy;&amp;chcy;&amp;iecy;&amp;ncy;&amp;icy;&amp;icy; &amp;rcy;&amp;ucy;&amp;scy;&amp;scy;&amp;kcy;&amp;ocy;&amp;gcy;&amp;ocy; &amp;yacy;&amp;zcy;&amp;y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789040"/>
            <a:ext cx="3258589" cy="2376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03848" y="26064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Символы России</a:t>
            </a:r>
            <a:endParaRPr lang="ru-RU" sz="3200" b="1" u="sng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irMamok.ru * &amp;Gcy;&amp;lcy;&amp;acy;&amp;vcy;&amp;ncy;&amp;acy;&amp;yacy; &amp;scy;&amp;tcy;&amp;rcy;&amp;acy;&amp;ncy;&amp;icy;&amp;tscy;&amp;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3049749" cy="216024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 rot="10800000" flipV="1">
            <a:off x="5255568" y="1617186"/>
            <a:ext cx="3888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7" descr="&amp;Pcy;&amp;rcy;&amp;iecy;&amp;zcy;&amp;iecy;&amp;ncy;&amp;tcy;&amp;acy;&amp;tscy;&amp;icy;&amp;yacy; &amp;yacy;&amp;scy;&amp;iecy;&amp;lcy;&amp;softcy;&amp;ncy;&amp;ocy;&amp;jcy; &amp;gcy;&amp;rcy;&amp;ucy;&amp;pcy;&amp;pcy;&amp;ycy; &amp;kcy;&amp;acy;&amp;rcy;&amp;acy;&amp;pcy;&amp;ucy;&amp;z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2988766" cy="19845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9632" y="134076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</a:t>
            </a:r>
            <a:r>
              <a:rPr lang="ru-RU" sz="2800" dirty="0" smtClean="0"/>
              <a:t>Салют</a:t>
            </a:r>
            <a:r>
              <a:rPr lang="ru-RU" sz="2800" dirty="0" smtClean="0"/>
              <a:t>,  </a:t>
            </a:r>
            <a:r>
              <a:rPr lang="ru-RU" sz="2800" dirty="0" err="1" smtClean="0"/>
              <a:t>феерверк</a:t>
            </a:r>
            <a:r>
              <a:rPr lang="ru-RU" sz="2800" dirty="0" smtClean="0"/>
              <a:t>   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Детский сад в с. Зилаир  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Дети  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55168" y="548680"/>
            <a:ext cx="7488832" cy="86409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dirty="0" smtClean="0"/>
              <a:t>ЧТО БУДЕТ ДЕЛАТЬ?    ЧТО  СДЕЛАЮТ? </a:t>
            </a:r>
            <a:br>
              <a:rPr lang="ru-RU" sz="3100" dirty="0" smtClean="0"/>
            </a:br>
            <a:r>
              <a:rPr lang="ru-RU" sz="3100" dirty="0" smtClean="0"/>
              <a:t>ЧТО СДЕЛАЕТ?  ЧТО БУДУТ ДЕЛАТЬ? 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122" name="Picture 2" descr="http://cs625225.vk.me/v625225394/29d27/mZ8lSl8Vs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564904"/>
            <a:ext cx="295438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612521.vk.me/u253156394/docs/848b631d2b0d/222.jpg?extra=gzQcvCewjJTAMbi9w34jfWyiCLnlyQA_bWtoyyBbzPZXPWewc96NBrltQuDLAMSpcDqiN8zyOy0mUUusDMEo0z0mFQ6Arcvk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48883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620688"/>
            <a:ext cx="2664296" cy="914400"/>
          </a:xfrm>
          <a:prstGeom prst="rect">
            <a:avLst/>
          </a:prstGeom>
          <a:solidFill>
            <a:srgbClr val="A7398F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НАСТОЯЩЕЕ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ВРЕМЯ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620688"/>
            <a:ext cx="2520280" cy="914400"/>
          </a:xfrm>
          <a:prstGeom prst="rect">
            <a:avLst/>
          </a:prstGeom>
          <a:solidFill>
            <a:srgbClr val="A7398F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БУДУЩЕЕ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ВРЕМЯ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20688"/>
            <a:ext cx="2808312" cy="914400"/>
          </a:xfrm>
          <a:prstGeom prst="rect">
            <a:avLst/>
          </a:prstGeom>
          <a:solidFill>
            <a:srgbClr val="A7398F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ПРОШЕДШЕЕ</a:t>
            </a:r>
            <a:r>
              <a:rPr lang="ru-RU" sz="2400" dirty="0" smtClean="0">
                <a:solidFill>
                  <a:schemeClr val="tx1"/>
                </a:solidFill>
              </a:rPr>
              <a:t>  ВРЕМЯ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772816"/>
            <a:ext cx="2664296" cy="1296144"/>
          </a:xfrm>
          <a:prstGeom prst="roundRect">
            <a:avLst/>
          </a:prstGeom>
          <a:solidFill>
            <a:srgbClr val="CCC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не сдержал, честь потерял.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1772816"/>
            <a:ext cx="3096344" cy="2304256"/>
          </a:xfrm>
          <a:prstGeom prst="roundRect">
            <a:avLst>
              <a:gd name="adj" fmla="val 17193"/>
            </a:avLst>
          </a:prstGeom>
          <a:solidFill>
            <a:srgbClr val="CCC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Ласточка день начинает, а соловей кончает 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строит, а война разрушает.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1772816"/>
            <a:ext cx="2664296" cy="2808312"/>
          </a:xfrm>
          <a:prstGeom prst="roundRect">
            <a:avLst/>
          </a:prstGeom>
          <a:solidFill>
            <a:srgbClr val="CCC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Дождик вымочит, а солнышко высушит.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Поспешишь – людей насмешишь.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869160"/>
            <a:ext cx="6480720" cy="1008112"/>
          </a:xfrm>
          <a:prstGeom prst="roundRect">
            <a:avLst/>
          </a:prstGeom>
          <a:solidFill>
            <a:srgbClr val="CCC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Красоту  уносят  годы, доброту не унесут.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 дело, гуляй смело.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31640" y="425569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Слова: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веселился, сушит, читала, гонит, едет, зазеленеет, арестует, ела, работал, обедает, рухнет, дружит, аттестует, аплодировал, несет, ябедничает, тронется, вспыхнет.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2708920"/>
          <a:ext cx="7056785" cy="3600400"/>
        </p:xfrm>
        <a:graphic>
          <a:graphicData uri="http://schemas.openxmlformats.org/drawingml/2006/table">
            <a:tbl>
              <a:tblPr/>
              <a:tblGrid>
                <a:gridCol w="2352016"/>
                <a:gridCol w="2352016"/>
                <a:gridCol w="2352753"/>
              </a:tblGrid>
              <a:tr h="360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еселился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итала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аботал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плодировал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ушит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бедает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ружит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бедничает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азеленеет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рестует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спыхнет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ронется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ухнет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ттестует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20688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«Да будет же честь и слава нашему языку, который…</a:t>
            </a:r>
            <a:r>
              <a:rPr lang="ru-RU" sz="3200" b="1" i="1" dirty="0" smtClean="0">
                <a:solidFill>
                  <a:srgbClr val="C00000"/>
                </a:solidFill>
              </a:rPr>
              <a:t>течет</a:t>
            </a:r>
            <a:r>
              <a:rPr lang="ru-RU" sz="3200" b="1" i="1" dirty="0" smtClean="0">
                <a:solidFill>
                  <a:srgbClr val="A7398F"/>
                </a:solidFill>
              </a:rPr>
              <a:t> </a:t>
            </a:r>
            <a:r>
              <a:rPr lang="ru-RU" sz="3200" b="1" i="1" dirty="0" smtClean="0"/>
              <a:t>как гордая, величавая река - </a:t>
            </a:r>
            <a:r>
              <a:rPr lang="ru-RU" sz="3200" b="1" i="1" dirty="0" smtClean="0">
                <a:solidFill>
                  <a:srgbClr val="C00000"/>
                </a:solidFill>
              </a:rPr>
              <a:t>шумит, гремит </a:t>
            </a:r>
            <a:r>
              <a:rPr lang="ru-RU" sz="3200" b="1" i="1" dirty="0" smtClean="0"/>
              <a:t>и вдруг, если надобно</a:t>
            </a:r>
            <a:r>
              <a:rPr lang="ru-RU" sz="3200" b="1" i="1" dirty="0" smtClean="0">
                <a:solidFill>
                  <a:srgbClr val="C00000"/>
                </a:solidFill>
              </a:rPr>
              <a:t>, смягчается</a:t>
            </a:r>
            <a:r>
              <a:rPr lang="ru-RU" sz="3200" b="1" i="1" dirty="0" smtClean="0">
                <a:solidFill>
                  <a:srgbClr val="FF0000"/>
                </a:solidFill>
              </a:rPr>
              <a:t>,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журчит</a:t>
            </a:r>
            <a:r>
              <a:rPr lang="ru-RU" sz="3200" b="1" i="1" dirty="0" smtClean="0"/>
              <a:t> нежным ручейком и сладко </a:t>
            </a:r>
            <a:r>
              <a:rPr lang="ru-RU" sz="3200" b="1" i="1" dirty="0" smtClean="0">
                <a:solidFill>
                  <a:srgbClr val="C00000"/>
                </a:solidFill>
              </a:rPr>
              <a:t>вливается </a:t>
            </a:r>
            <a:r>
              <a:rPr lang="ru-RU" sz="3200" b="1" i="1" dirty="0" smtClean="0"/>
              <a:t>в душу! »</a:t>
            </a:r>
            <a:endParaRPr lang="ru-RU" sz="3200" dirty="0"/>
          </a:p>
        </p:txBody>
      </p:sp>
      <p:pic>
        <p:nvPicPr>
          <p:cNvPr id="5" name="Picture 5" descr="nb_pinacoteca_tropinin_portrait_of_the_writer_and_historian_n_m_karamz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270125" cy="3013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4077072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i="1" dirty="0" smtClean="0"/>
              <a:t>Карамзин  Н.М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632848" cy="60486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КАК РАБОТАТЬ В ГРУППЕ</a:t>
            </a:r>
            <a:endParaRPr lang="ru-RU" sz="4500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Будь добросовестным по отношению к товарищам, работай в полную меру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сил.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Слушайте каждого члена группы внимательно, не перебивая.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Говорите коротко, ясно, чтобы все могли высказаться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Поддерживайте друг друга, несмотря на интеллектуальные разногласия.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Отвергая предложенную идею, делайте это вежливо и не забывайте предлагать альтернативу.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Если никто не может  начать говорить, начинайте по часовой стрелке от капитана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Капитана  выбирайте того, кто сможет распределить нагрузку, уладить разногласия, выбрать лучшее решение вместе со всеми.</a:t>
            </a:r>
          </a:p>
          <a:p>
            <a:pPr lvl="0"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Выступать от имени группы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почетно.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268760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00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НЕНИЕ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04664"/>
            <a:ext cx="431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 smtClean="0"/>
              <a:t>/</a:t>
            </a: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87624" y="980728"/>
            <a:ext cx="7704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 ……….  сочинение.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 ………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сочинение.</a:t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 ……….  сочинение.</a:t>
            </a: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  .. .……….  сочинение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052736"/>
            <a:ext cx="194421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44824"/>
            <a:ext cx="18722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пишет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492896"/>
            <a:ext cx="187220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напишет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212976"/>
            <a:ext cx="25202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писать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548680"/>
            <a:ext cx="68407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 (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сделал?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оглянулся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(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сделал?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увидел,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(делают?)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машут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мне руками. Даже важный Глагол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 сделал?)</a:t>
            </a:r>
            <a:r>
              <a:rPr kumimoji="0" lang="ru-RU" sz="3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выглянул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окна замка. Я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 сделал?)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помахал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всем сразу и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 сделал?) 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побежал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Кузей»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92888" cy="14401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</a:t>
            </a:r>
            <a:r>
              <a:rPr lang="ru-RU" sz="5400" dirty="0" smtClean="0"/>
              <a:t>Тема: «Времена глагола»</a:t>
            </a:r>
            <a:endParaRPr lang="ru-RU" sz="5400" dirty="0"/>
          </a:p>
        </p:txBody>
      </p:sp>
      <p:pic>
        <p:nvPicPr>
          <p:cNvPr id="4100" name="Picture 4" descr="&amp;Tcy;&amp;iecy;&amp;mcy;&amp;acy;: &quot;&amp;Pcy;&amp;rcy;&amp;acy;&amp;vcy;&amp;ocy;&amp;pcy;&amp;icy;&amp;scy;&amp;acy;&amp;ncy;&amp;icy;&amp;iecy; &amp;bcy;&amp;iecy;&amp;zcy;&amp;ucy;&amp;dcy;&amp;acy;&amp;rcy;&amp;ncy;&amp;ycy;&amp;khcy; &amp;lcy;&amp;icy;&amp;chcy;&amp;ncy;&amp;ycy;&amp;khcy; &amp;ocy;&amp;kcy;&amp;ocy;&amp;ncy;&amp;chcy;&amp;acy;&amp;ncy;&amp;icy;&amp;jcy; &amp;gcy;&amp;lcy;&amp;acy;&amp;gcy;&amp;ocy;&amp;lcy;&amp;ocy;&amp;v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435048" cy="43645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052736"/>
            <a:ext cx="3960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«Язык-это история народа. Язык- это путь культуры… Поэтому изучение и сбережение русского языка…является необходимостью.»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085184"/>
            <a:ext cx="199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Куприн А.И.</a:t>
            </a:r>
            <a:endParaRPr lang="ru-RU" sz="2800" dirty="0"/>
          </a:p>
        </p:txBody>
      </p:sp>
      <p:pic>
        <p:nvPicPr>
          <p:cNvPr id="6" name="Picture 5" descr="kupr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863850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260648"/>
            <a:ext cx="7848872" cy="1512168"/>
          </a:xfrm>
          <a:prstGeom prst="roundRect">
            <a:avLst/>
          </a:prstGeom>
          <a:solidFill>
            <a:srgbClr val="E8BADE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276872"/>
            <a:ext cx="7848872" cy="1512168"/>
          </a:xfrm>
          <a:prstGeom prst="roundRect">
            <a:avLst/>
          </a:prstGeom>
          <a:solidFill>
            <a:srgbClr val="E8BADE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cs typeface="AngsanaUPC" pitchFamily="18" charset="-34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4293096"/>
            <a:ext cx="7056784" cy="1440160"/>
          </a:xfrm>
          <a:prstGeom prst="roundRect">
            <a:avLst/>
          </a:prstGeom>
          <a:solidFill>
            <a:srgbClr val="E8BADE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3573" y="620688"/>
            <a:ext cx="792877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Cordia New" pitchFamily="34" charset="-34"/>
              </a:rPr>
              <a:t>ПРОШЕДШЕЕ  ВРЕМЯ</a:t>
            </a:r>
            <a:endParaRPr lang="ru-RU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Cordia New" pitchFamily="34" charset="-3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8253" y="2564904"/>
            <a:ext cx="767870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НАСТОЯЩЕЕ  ВРЕМЯ</a:t>
            </a:r>
            <a:endParaRPr lang="ru-RU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2750" y="4509120"/>
            <a:ext cx="664156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БУДУЩЕЕ  ВРЕМЯ</a:t>
            </a:r>
            <a:endParaRPr lang="ru-RU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59832" y="332656"/>
            <a:ext cx="3655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Чистописание</a:t>
            </a:r>
            <a:endParaRPr lang="ru-RU" sz="4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4987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8244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79" y="4005064"/>
            <a:ext cx="20773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18282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05064"/>
            <a:ext cx="2016224" cy="9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4365104"/>
            <a:ext cx="3549799" cy="2304256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6372200" y="3645024"/>
            <a:ext cx="1296144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Г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20888"/>
            <a:ext cx="1296144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Л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980728"/>
            <a:ext cx="1187624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Л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76672"/>
            <a:ext cx="1224136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А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492896"/>
            <a:ext cx="1224136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О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581128"/>
            <a:ext cx="1080120" cy="172819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Г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111 C -0.21997 -0.15657 -0.44636 -0.3018 -0.5342 -0.36587 C -0.62205 -0.42993 -0.52014 -0.39177 -0.51858 -0.3957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622 -0.0037 -0.35226 -0.0074 " pathEditMode="relative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6615 C 0.00018 0.06638 0.07205 0.06522 0.14393 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104 L 0.2323 -0.5349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4783E-7 L 0.22448 -0.23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1249 C 0.06302 0.01272 0.36146 -0.10384 0.66007 -0.2201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Старославянский  язык</a:t>
            </a:r>
            <a:endParaRPr lang="ru-RU" u="sng" dirty="0"/>
          </a:p>
        </p:txBody>
      </p:sp>
      <p:pic>
        <p:nvPicPr>
          <p:cNvPr id="2052" name="Picture 4" descr="Last receipts in eBdb search engine from category &quot;&amp;Icy;&amp;ncy;&amp;ocy;&amp;scy;&amp;tcy;&amp;rcy;&amp;acy;&amp;ncy;&amp;ncy;&amp;ycy;&amp;iecy; &amp;yacy;&amp;zcy;&amp;y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376264" cy="2592288"/>
          </a:xfrm>
          <a:prstGeom prst="rect">
            <a:avLst/>
          </a:prstGeom>
          <a:noFill/>
        </p:spPr>
      </p:pic>
      <p:pic>
        <p:nvPicPr>
          <p:cNvPr id="2056" name="Picture 8" descr="&amp;Acy;&amp;zcy;&amp;bcy;&amp;ucy;&amp;kcy;&amp;acy; &amp;Gcy;&amp;lcy;&amp;acy;&amp;gcy;&amp;ocy;&amp;l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3"/>
            <a:ext cx="2588109" cy="2304256"/>
          </a:xfrm>
          <a:prstGeom prst="rect">
            <a:avLst/>
          </a:prstGeom>
          <a:noFill/>
        </p:spPr>
      </p:pic>
      <p:pic>
        <p:nvPicPr>
          <p:cNvPr id="12292" name="Picture 4" descr="&amp;scy;&amp;tcy;&amp;acy;&amp;rcy;&amp;ocy;&amp;scy;&amp;lcy;&amp;acy;&amp;vcy;&amp;yacy;&amp;ncy;&amp;scy;&amp;kcy;&amp;icy;&amp;jcy; &amp;acy;&amp;lcy;&amp;fcy;&amp;acy;&amp;vcy;&amp;icy;&amp;tcy; Archives - Russian Wikipedia Ch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12776"/>
            <a:ext cx="511163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4824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народный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984776" cy="4248472"/>
          </a:xfrm>
          <a:prstGeom prst="rect">
            <a:avLst/>
          </a:prstGeom>
          <a:noFill/>
        </p:spPr>
      </p:pic>
      <p:pic>
        <p:nvPicPr>
          <p:cNvPr id="11266" name="Picture 2" descr="&amp;Tcy;&amp;iecy;&amp;acy;&amp;tcy;&amp;rcy;&amp;ycy; &amp;Scy;&amp;acy;&amp;ncy;&amp;kcy;&amp;tcy;-&amp;Pcy;&amp;iecy;&amp;tcy;&amp;iecy;&amp;rcy;&amp;bcy;&amp;ucy;&amp;rcy;&amp;gcy;&amp;acy; - &amp;Kcy;&amp;icy;&amp;ncy;&amp;ocy;-&amp;Tcy;&amp;iecy;&amp;acy;&amp;tcy;&amp;r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154302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908720"/>
            <a:ext cx="79563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Диктуют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Излагают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Упражняются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980728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диктант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2276872"/>
            <a:ext cx="30243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изложение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717032"/>
            <a:ext cx="3347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851920" y="1340768"/>
            <a:ext cx="2016224" cy="21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923928" y="2636912"/>
            <a:ext cx="1634480" cy="21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04048" y="4005064"/>
            <a:ext cx="504056" cy="217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Ocy;&amp;tcy;&amp;mcy;&amp;iecy;&amp;ncy;&amp;ycy; &amp;vcy;&amp;icy;&amp;zcy; &amp;kcy; &amp;Ocy;&amp;lcy;&amp;icy;&amp;mcy;&amp;pcy;&amp;icy;&amp;acy;&amp;dcy;&amp;iecy; &amp;vcy; &amp;Scy;&amp;ocy;&amp;chcy;&amp;icy;, &amp;vcy;&amp;iecy;&amp;rcy;&amp;ocy;&amp;yacy;&amp;tcy;&amp;ncy;&amp;ocy;, &amp;ncy;&amp;iecy; &amp;bcy;&amp;ucy;&amp;dcy;&amp;iecy;&amp;tcy; newsroom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7"/>
            <a:ext cx="2318698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9096" y="4221088"/>
            <a:ext cx="3564904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СОЧИНЯЮТ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293096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Acy;&amp;ncy;&amp;acy;&amp;lcy;&amp;icy;&amp;zcy; &amp;scy;&amp;lcy;&amp;ocy;&amp;vcy;&amp;acy; &amp;pcy;&amp;iecy;&amp;ncy;&amp;softcy;: &amp;acy;&amp;scy;&amp;scy;&amp;ocy;&amp;tscy;&amp;icy;&amp;acy;&amp;tscy;&amp;icy;&amp;icy; &amp;scy;&amp;ocy; &amp;scy;&amp;lcy;&amp;ocy;&amp;vcy;&amp;ocy;&amp;mcy; &amp;pcy;&amp;iecy;&amp;ncy;&amp;softcy;, &amp;scy;&amp;icy;&amp;ncy;&amp;ocy;&amp;ncy;&amp;icy;&amp;mcy;&amp;ycy; &amp;icy; &amp;acy;&amp;ncy;&amp;tcy;&amp;ocy;&amp;ncy;&amp;icy;&amp;mcy;&amp;ycy;. . &amp;Mcy;&amp;ocy;&amp;rcy;&amp;fcy;&amp;ocy;&amp;lcy;&amp;ocy;&amp;gcy;&amp;icy;&amp;chcy;&amp;iecy;&amp;scy;&amp;kcy;&amp;icy;&amp;jcy; &amp;rcy;&amp;acy;&amp;zcy;&amp;bcy;&amp;ocy;&amp;rcy; &amp;scy;&amp;lcy;&amp;ocy;&amp;vcy;&amp;acy; &amp;pcy;&amp;iecy;&amp;ncy;&amp;softcy;, &amp;scy;&amp;kcy;&amp;lcy;&amp;ocy;&amp;ncy;&amp;iecy;&amp;ncy;&amp;icy;&amp;iecy; &amp;scy;&amp;lcy;&amp;ocy;&amp;vcy;&amp;acy; &amp;pcy;&amp;iecy;&amp;ncy;&amp;softcy;.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2808312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268760"/>
            <a:ext cx="8627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П</a:t>
            </a:r>
            <a:endParaRPr lang="ru-RU" sz="8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635896" y="1196752"/>
            <a:ext cx="648072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2348880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Н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2204864"/>
            <a:ext cx="510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,</a:t>
            </a:r>
            <a:endParaRPr lang="ru-RU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2204864"/>
            <a:ext cx="146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ИЕ</a:t>
            </a:r>
            <a:endParaRPr lang="ru-RU" sz="8000" dirty="0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5040052" y="4329100"/>
            <a:ext cx="144016" cy="936104"/>
          </a:xfrm>
          <a:prstGeom prst="downArrow">
            <a:avLst/>
          </a:prstGeom>
          <a:solidFill>
            <a:srgbClr val="A7398F">
              <a:alpha val="99000"/>
            </a:srgb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>ЧТО ДЕЛАЛ?    ЧТО СДЕЛАЛ</a:t>
            </a:r>
            <a:r>
              <a:rPr lang="ru-RU" sz="4400" u="sng" dirty="0" smtClean="0"/>
              <a:t>? </a:t>
            </a:r>
            <a:br>
              <a:rPr lang="ru-RU" sz="4400" u="sng" dirty="0" smtClean="0"/>
            </a:br>
            <a:r>
              <a:rPr lang="ru-RU" sz="3600" u="sng" dirty="0" smtClean="0"/>
              <a:t>ЧТО СДЕЛАЛИ?   ЧТО ДЕЛАЛИ? </a:t>
            </a:r>
            <a:endParaRPr lang="ru-RU" sz="3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6752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А.С. Пушкин  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Петр </a:t>
            </a:r>
            <a:r>
              <a:rPr lang="en-US" sz="2800" dirty="0" smtClean="0"/>
              <a:t>I  </a:t>
            </a:r>
            <a:r>
              <a:rPr lang="ru-RU" sz="2800" dirty="0" smtClean="0"/>
              <a:t>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Олимпийские игры в Сочи 2014 …</a:t>
            </a:r>
          </a:p>
          <a:p>
            <a:pPr>
              <a:buFont typeface="Wingdings" pitchFamily="2" charset="2"/>
              <a:buNone/>
            </a:pPr>
            <a:endParaRPr lang="ru-RU" sz="2800" dirty="0" smtClean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9675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Ю.А. Гагарин  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Солдаты   войны  …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ФОК   в  с. Зилаир …</a:t>
            </a:r>
            <a:endParaRPr lang="ru-RU" sz="2800" dirty="0"/>
          </a:p>
        </p:txBody>
      </p:sp>
      <p:pic>
        <p:nvPicPr>
          <p:cNvPr id="6" name="Picture 5" descr="push_kipr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1709738" cy="2085975"/>
          </a:xfrm>
          <a:prstGeom prst="rect">
            <a:avLst/>
          </a:prstGeom>
          <a:noFill/>
        </p:spPr>
      </p:pic>
      <p:pic>
        <p:nvPicPr>
          <p:cNvPr id="7" name="Picture 17" descr="nattier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1511300" cy="2089150"/>
          </a:xfrm>
          <a:prstGeom prst="rect">
            <a:avLst/>
          </a:prstGeom>
          <a:noFill/>
        </p:spPr>
      </p:pic>
      <p:pic>
        <p:nvPicPr>
          <p:cNvPr id="8" name="Picture 13" descr="684875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581128"/>
            <a:ext cx="1422400" cy="2087562"/>
          </a:xfrm>
          <a:prstGeom prst="rect">
            <a:avLst/>
          </a:prstGeom>
          <a:noFill/>
        </p:spPr>
      </p:pic>
      <p:pic>
        <p:nvPicPr>
          <p:cNvPr id="1026" name="Picture 2" descr="&amp;Mcy;&amp;acy;&amp;rcy;&amp;kcy;&amp;icy; &amp;Rcy;&amp;ocy;&amp;scy;&amp;scy;&amp;icy;&amp;icy; Stamp-up - Part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924944"/>
            <a:ext cx="2376264" cy="1532691"/>
          </a:xfrm>
          <a:prstGeom prst="rect">
            <a:avLst/>
          </a:prstGeom>
          <a:noFill/>
        </p:spPr>
      </p:pic>
      <p:pic>
        <p:nvPicPr>
          <p:cNvPr id="1028" name="Picture 4" descr="&amp;Pcy;&amp;ocy;&amp;dcy; &amp;Kcy;&amp;acy;&amp;lcy;&amp;icy;&amp;ncy;&amp;icy;&amp;ncy;&amp;gcy;&amp;rcy;&amp;acy;&amp;dcy;&amp;ocy;&amp;mcy; &amp;ocy;&amp;bcy;&amp;ncy;&amp;acy;&amp;rcy;&amp;ucy;&amp;zhcy;&amp;iecy;&amp;ncy;&amp;ocy; &amp;zcy;&amp;acy;&amp;khcy;&amp;ocy;&amp;rcy;&amp;ocy;&amp;ncy;&amp;iecy;&amp;ncy;&amp;icy;&amp;iecy; &amp;bcy;&amp;ocy;&amp;lcy;&amp;iecy;&amp;iecy; 40 &amp;scy;&amp;ocy;&amp;vcy;&amp;iecy;&amp;tcy;&amp;scy;&amp;kcy;&amp;icy;&amp;khcy; 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924944"/>
            <a:ext cx="2481174" cy="1512168"/>
          </a:xfrm>
          <a:prstGeom prst="rect">
            <a:avLst/>
          </a:prstGeom>
          <a:noFill/>
        </p:spPr>
      </p:pic>
      <p:pic>
        <p:nvPicPr>
          <p:cNvPr id="10" name="Picture 4" descr="http://cs625225.vk.me/v625225394/29ecf/LNXKKQiGlS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250104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427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Старославянский  язык</vt:lpstr>
      <vt:lpstr>"Глагол"   Московский  народный театр</vt:lpstr>
      <vt:lpstr>Слайд 7</vt:lpstr>
      <vt:lpstr>Слайд 8</vt:lpstr>
      <vt:lpstr>ЧТО ДЕЛАЛ?    ЧТО СДЕЛАЛ?  ЧТО СДЕЛАЛИ?   ЧТО ДЕЛАЛИ? </vt:lpstr>
      <vt:lpstr>     ЧТО БУДЕТ ДЕЛАТЬ?    ЧТО  СДЕЛАЮТ?  ЧТО СДЕЛАЕТ?  ЧТО БУДУТ ДЕЛАТЬ?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Тема: «Времена глагола»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Биус</dc:creator>
  <cp:lastModifiedBy>user</cp:lastModifiedBy>
  <cp:revision>92</cp:revision>
  <dcterms:created xsi:type="dcterms:W3CDTF">2015-04-16T16:45:16Z</dcterms:created>
  <dcterms:modified xsi:type="dcterms:W3CDTF">2015-04-21T13:39:10Z</dcterms:modified>
</cp:coreProperties>
</file>