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24" r:id="rId2"/>
    <p:sldId id="325" r:id="rId3"/>
    <p:sldId id="309" r:id="rId4"/>
    <p:sldId id="310" r:id="rId5"/>
    <p:sldId id="258" r:id="rId6"/>
    <p:sldId id="263" r:id="rId7"/>
    <p:sldId id="281" r:id="rId8"/>
    <p:sldId id="304" r:id="rId9"/>
    <p:sldId id="291" r:id="rId10"/>
    <p:sldId id="290" r:id="rId11"/>
    <p:sldId id="307" r:id="rId12"/>
    <p:sldId id="276" r:id="rId13"/>
    <p:sldId id="314" r:id="rId14"/>
  </p:sldIdLst>
  <p:sldSz cx="9144000" cy="6858000" type="screen4x3"/>
  <p:notesSz cx="6858000" cy="9144000"/>
  <p:defaultTextStyle>
    <a:defPPr>
      <a:defRPr lang="en-GB"/>
    </a:defPPr>
    <a:lvl1pPr marL="0" lvl="0" indent="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1pPr>
    <a:lvl2pPr marL="742950" lvl="1" indent="-28575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2pPr>
    <a:lvl3pPr marL="1143000" lvl="2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3pPr>
    <a:lvl4pPr marL="1600200" lvl="3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4pPr>
    <a:lvl5pPr marL="2057400" lvl="4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5pPr>
    <a:lvl6pPr marL="2286000" lvl="5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6pPr>
    <a:lvl7pPr marL="2743200" lvl="6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7pPr>
    <a:lvl8pPr marL="3200400" lvl="7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8pPr>
    <a:lvl9pPr marL="3657600" lvl="8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54" d="100"/>
          <a:sy n="54" d="100"/>
        </p:scale>
        <p:origin x="-1133" y="-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7651" name="Auto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7652" name="Auto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7653" name="Auto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7654" name="Auto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7655" name="AutoShape 6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7656" name="AutoShape 7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7657" name="AutoShape 8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7658" name="Text Box 9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59100" cy="4445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t" anchorCtr="0" compatLnSpc="1"/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200">
                <a:solidFill>
                  <a:srgbClr val="000000"/>
                </a:solidFill>
                <a:ea typeface="+mn-ea"/>
                <a:cs typeface="Lucida Sans Unicode" panose="020B0602030504020204" charset="0"/>
              </a:defRPr>
            </a:lvl1pPr>
          </a:lstStyle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Lucida Sans Unicode" panose="020B0602030504020204" charset="0"/>
            </a:endParaRPr>
          </a:p>
        </p:txBody>
      </p:sp>
      <p:sp>
        <p:nvSpPr>
          <p:cNvPr id="27660" name="Rectangle 11"/>
          <p:cNvSpPr>
            <a:spLocks noGrp="1" noRot="1" noChangeAspect="1"/>
          </p:cNvSpPr>
          <p:nvPr>
            <p:ph type="sldImg"/>
          </p:nvPr>
        </p:nvSpPr>
        <p:spPr>
          <a:xfrm>
            <a:off x="1143000" y="666750"/>
            <a:ext cx="4559300" cy="3443288"/>
          </a:xfrm>
          <a:prstGeom prst="rect">
            <a:avLst/>
          </a:prstGeom>
          <a:noFill/>
          <a:ln w="126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60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62" name="Text Box 13"/>
          <p:cNvSpPr txBox="1"/>
          <p:nvPr/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59100" cy="4445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b" anchorCtr="0" compatLnSpc="1"/>
          <a:lstStyle/>
          <a:p>
            <a:pPr lvl="0" algn="r" defTabSz="449580" eaLnBrk="1" hangingPunct="1">
              <a:buClrTx/>
              <a:buFont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sz="1200" dirty="0">
                <a:solidFill>
                  <a:srgbClr val="000000"/>
                </a:solidFill>
                <a:cs typeface="Lucida Sans Unicode" panose="020B0602030504020204" charset="0"/>
              </a:rPr>
              <a:pPr lvl="0" algn="r" defTabSz="449580" eaLnBrk="1" hangingPunct="1">
                <a:buClrTx/>
                <a:buFont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sz="1200" dirty="0">
              <a:solidFill>
                <a:srgbClr val="000000"/>
              </a:solidFill>
              <a:ea typeface="Lucida Sans Unicode" panose="020B0602030504020204" charset="0"/>
              <a:cs typeface="Lucida Sans Unicode" panose="020B060203050402020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7222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sz="1200" dirty="0">
                <a:solidFill>
                  <a:srgbClr val="000000"/>
                </a:solidFill>
                <a:cs typeface="Lucida Sans Unicode" panose="020B0602030504020204" charset="0"/>
              </a:rPr>
              <a:pPr lvl="0" algn="r" defTabSz="449580" eaLnBrk="1" hangingPunct="1">
                <a:buClrTx/>
                <a:buFontTx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5</a:t>
            </a:fld>
            <a:endParaRPr lang="ru-RU" altLang="x-none" sz="1200" dirty="0">
              <a:solidFill>
                <a:srgbClr val="000000"/>
              </a:solidFill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296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>
              <a:alpha val="100000"/>
            </a:srgbClr>
          </a:solidFill>
          <a:ln/>
        </p:spPr>
      </p:sp>
      <p:sp>
        <p:nvSpPr>
          <p:cNvPr id="29700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lIns="90000" tIns="46800" rIns="90000" bIns="46800" anchor="ctr" anchorCtr="0"/>
          <a:lstStyle/>
          <a:p>
            <a:pPr lvl="0"/>
            <a:endParaRPr lang="ru-RU" altLang="x-none" dirty="0"/>
          </a:p>
        </p:txBody>
      </p:sp>
    </p:spTree>
    <p:extLst>
      <p:ext uri="{BB962C8B-B14F-4D97-AF65-F5344CB8AC3E}">
        <p14:creationId xmlns="" xmlns:p14="http://schemas.microsoft.com/office/powerpoint/2010/main" val="2588458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sz="1200" dirty="0">
                <a:solidFill>
                  <a:srgbClr val="000000"/>
                </a:solidFill>
                <a:cs typeface="Lucida Sans Unicode" panose="020B0602030504020204" charset="0"/>
              </a:rPr>
              <a:pPr lvl="0" algn="r" defTabSz="449580" eaLnBrk="1" hangingPunct="1">
                <a:buClrTx/>
                <a:buFontTx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6</a:t>
            </a:fld>
            <a:endParaRPr lang="ru-RU" altLang="x-none" sz="1200" dirty="0">
              <a:solidFill>
                <a:srgbClr val="000000"/>
              </a:solidFill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30723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>
              <a:alpha val="100000"/>
            </a:srgbClr>
          </a:solidFill>
          <a:ln/>
        </p:spPr>
      </p:sp>
      <p:sp>
        <p:nvSpPr>
          <p:cNvPr id="30724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lIns="90000" tIns="46800" rIns="90000" bIns="46800" anchor="ctr" anchorCtr="0"/>
          <a:lstStyle/>
          <a:p>
            <a:pPr lvl="0"/>
            <a:endParaRPr lang="ru-RU" altLang="x-none" dirty="0"/>
          </a:p>
        </p:txBody>
      </p:sp>
    </p:spTree>
    <p:extLst>
      <p:ext uri="{BB962C8B-B14F-4D97-AF65-F5344CB8AC3E}">
        <p14:creationId xmlns="" xmlns:p14="http://schemas.microsoft.com/office/powerpoint/2010/main" val="39950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sz="1200" dirty="0">
                <a:solidFill>
                  <a:srgbClr val="000000"/>
                </a:solidFill>
                <a:cs typeface="Lucida Sans Unicode" panose="020B0602030504020204" charset="0"/>
              </a:rPr>
              <a:pPr lvl="0" algn="r" defTabSz="449580" eaLnBrk="1" hangingPunct="1">
                <a:buClrTx/>
                <a:buFontTx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8</a:t>
            </a:fld>
            <a:endParaRPr lang="ru-RU" altLang="x-none" sz="1200" dirty="0">
              <a:solidFill>
                <a:srgbClr val="000000"/>
              </a:solidFill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31747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>
              <a:alpha val="100000"/>
            </a:srgbClr>
          </a:solidFill>
          <a:ln/>
        </p:spPr>
      </p:sp>
      <p:sp>
        <p:nvSpPr>
          <p:cNvPr id="31748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lIns="90000" tIns="46800" rIns="90000" bIns="46800" anchor="ctr" anchorCtr="0"/>
          <a:lstStyle/>
          <a:p>
            <a:pPr lvl="0"/>
            <a:endParaRPr lang="ru-RU" altLang="x-none" dirty="0"/>
          </a:p>
        </p:txBody>
      </p:sp>
    </p:spTree>
    <p:extLst>
      <p:ext uri="{BB962C8B-B14F-4D97-AF65-F5344CB8AC3E}">
        <p14:creationId xmlns="" xmlns:p14="http://schemas.microsoft.com/office/powerpoint/2010/main" val="41150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sz="1200" dirty="0">
                <a:solidFill>
                  <a:srgbClr val="000000"/>
                </a:solidFill>
                <a:cs typeface="Lucida Sans Unicode" panose="020B0602030504020204" charset="0"/>
              </a:rPr>
              <a:pPr lvl="0" algn="r" defTabSz="449580" eaLnBrk="1" hangingPunct="1">
                <a:buClrTx/>
                <a:buFontTx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9</a:t>
            </a:fld>
            <a:endParaRPr lang="ru-RU" altLang="x-none" sz="1200" dirty="0">
              <a:solidFill>
                <a:srgbClr val="000000"/>
              </a:solidFill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32771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>
              <a:alpha val="100000"/>
            </a:srgbClr>
          </a:solidFill>
          <a:ln/>
        </p:spPr>
      </p:sp>
      <p:sp>
        <p:nvSpPr>
          <p:cNvPr id="32772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lIns="90000" tIns="46800" rIns="90000" bIns="46800" anchor="ctr" anchorCtr="0"/>
          <a:lstStyle/>
          <a:p>
            <a:pPr lvl="0"/>
            <a:endParaRPr lang="ru-RU" altLang="x-none" dirty="0"/>
          </a:p>
        </p:txBody>
      </p:sp>
    </p:spTree>
    <p:extLst>
      <p:ext uri="{BB962C8B-B14F-4D97-AF65-F5344CB8AC3E}">
        <p14:creationId xmlns="" xmlns:p14="http://schemas.microsoft.com/office/powerpoint/2010/main" val="1592927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49580" eaLnBrk="1" hangingPunct="1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sz="1200" dirty="0">
                <a:solidFill>
                  <a:srgbClr val="000000"/>
                </a:solidFill>
                <a:cs typeface="Lucida Sans Unicode" panose="020B0602030504020204" charset="0"/>
              </a:rPr>
              <a:pPr lvl="0" algn="r" defTabSz="449580" eaLnBrk="1" hangingPunct="1">
                <a:buClrTx/>
                <a:buFontTx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12</a:t>
            </a:fld>
            <a:endParaRPr lang="ru-RU" altLang="x-none" sz="1200" dirty="0">
              <a:solidFill>
                <a:srgbClr val="000000"/>
              </a:solidFill>
              <a:ea typeface="Lucida Sans Unicode" panose="020B0602030504020204" charset="0"/>
              <a:cs typeface="Lucida Sans Unicode" panose="020B0602030504020204" charset="0"/>
            </a:endParaRPr>
          </a:p>
        </p:txBody>
      </p:sp>
      <p:sp>
        <p:nvSpPr>
          <p:cNvPr id="3481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>
              <a:alpha val="100000"/>
            </a:srgbClr>
          </a:solidFill>
          <a:ln/>
        </p:spPr>
      </p:sp>
      <p:sp>
        <p:nvSpPr>
          <p:cNvPr id="34820" name="Rectangl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lIns="90000" tIns="46800" rIns="90000" bIns="46800" anchor="ctr" anchorCtr="0"/>
          <a:lstStyle/>
          <a:p>
            <a:pPr lvl="0"/>
            <a:endParaRPr lang="ru-RU" altLang="x-none" dirty="0"/>
          </a:p>
        </p:txBody>
      </p:sp>
    </p:spTree>
    <p:extLst>
      <p:ext uri="{BB962C8B-B14F-4D97-AF65-F5344CB8AC3E}">
        <p14:creationId xmlns="" xmlns:p14="http://schemas.microsoft.com/office/powerpoint/2010/main" val="208548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54225" cy="5984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0275" cy="5984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ий 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0000" tIns="46800" rIns="90000" bIns="4680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6900" cy="14335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ctr" anchorCtr="0"/>
          <a:lstStyle/>
          <a:p>
            <a:pPr lvl="0"/>
            <a:r>
              <a:rPr dirty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/>
          <a:lstStyle/>
          <a:p>
            <a:pPr lvl="0"/>
            <a:r>
              <a:rPr dirty="0"/>
              <a:t>Для правки структуры щелкните мышью</a:t>
            </a:r>
          </a:p>
          <a:p>
            <a:pPr lvl="1"/>
            <a:r>
              <a:rPr dirty="0"/>
              <a:t>Второй уровень структуры</a:t>
            </a:r>
          </a:p>
          <a:p>
            <a:pPr lvl="2"/>
            <a:r>
              <a:rPr dirty="0"/>
              <a:t>Третий уровень структуры</a:t>
            </a:r>
          </a:p>
          <a:p>
            <a:pPr lvl="3"/>
            <a:r>
              <a:rPr dirty="0"/>
              <a:t>Четвёртый уровень структуры</a:t>
            </a:r>
          </a:p>
          <a:p>
            <a:pPr lvl="4"/>
            <a:r>
              <a:rPr dirty="0"/>
              <a:t>Пятый уровень структуры</a:t>
            </a:r>
          </a:p>
          <a:p>
            <a:pPr lvl="4"/>
            <a:r>
              <a:rPr dirty="0"/>
              <a:t>Шестой уровень структуры</a:t>
            </a:r>
          </a:p>
          <a:p>
            <a:pPr lvl="4"/>
            <a:r>
              <a:rPr dirty="0"/>
              <a:t>Седьмой уровень структуры</a:t>
            </a:r>
          </a:p>
        </p:txBody>
      </p:sp>
      <p:sp>
        <p:nvSpPr>
          <p:cNvPr id="1028" name="Text Box 3"/>
          <p:cNvSpPr txBox="1"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>
              <a:latin typeface="Arial" panose="020B0604020202020204" pitchFamily="34" charset="0"/>
            </a:endParaRPr>
          </a:p>
        </p:txBody>
      </p:sp>
      <p:sp>
        <p:nvSpPr>
          <p:cNvPr id="1029" name="Text Box 4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 hangingPunct="1">
              <a:buNone/>
            </a:pPr>
            <a:endParaRPr lang="ru-RU" altLang="x-none" dirty="0">
              <a:latin typeface="Arial" panose="020B0604020202020204" pitchFamily="34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t" anchorCtr="0" compatLnSpc="1"/>
          <a:lstStyle>
            <a:lvl1pPr>
              <a:buFontTx/>
              <a:defRPr>
                <a:solidFill>
                  <a:srgbClr val="000000"/>
                </a:solidFill>
              </a:defRPr>
            </a:lvl1pPr>
          </a:lstStyle>
          <a:p>
            <a:pPr lvl="0" defTabSz="449580" eaLnBrk="1" hangingPunct="1">
              <a:buClrTx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>
                <a:latin typeface="Arial" panose="020B0604020202020204" pitchFamily="34" charset="0"/>
              </a:rPr>
              <a:pPr lvl="0" defTabSz="449580" eaLnBrk="1" hangingPunct="1">
                <a:buClrTx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Microsoft YaHei" panose="020B0503020204020204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Microsoft YaHei" panose="020B0503020204020204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Microsoft YaHei" panose="020B0503020204020204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Microsoft YaHei" panose="020B0503020204020204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Microsoft YaHei" panose="020B0503020204020204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Microsoft YaHei" panose="020B0503020204020204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Microsoft YaHei" panose="020B0503020204020204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Microsoft YaHei" panose="020B0503020204020204" charset="-122"/>
        </a:defRPr>
      </a:lvl9pPr>
    </p:titleStyle>
    <p:bodyStyle>
      <a:lvl1pPr marL="342900" indent="-342900" algn="l" defTabSz="44958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58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58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58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58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30" y="1196753"/>
            <a:ext cx="9027795" cy="2403698"/>
          </a:xfrm>
        </p:spPr>
        <p:txBody>
          <a:bodyPr/>
          <a:lstStyle/>
          <a:p>
            <a:r>
              <a:rPr lang="ru-RU" altLang="en-US" dirty="0" smtClean="0"/>
              <a:t>12.12.</a:t>
            </a:r>
            <a:br>
              <a:rPr lang="ru-RU" altLang="en-US" dirty="0" smtClean="0"/>
            </a:br>
            <a:r>
              <a:rPr lang="ru-RU" altLang="en-US" dirty="0" smtClean="0"/>
              <a:t>Русский язык</a:t>
            </a:r>
            <a:br>
              <a:rPr lang="ru-RU" altLang="en-US" dirty="0" smtClean="0"/>
            </a:br>
            <a:r>
              <a:rPr lang="ru-RU" altLang="en-US" dirty="0" smtClean="0"/>
              <a:t>6 класс</a:t>
            </a:r>
            <a:r>
              <a:rPr lang="ru-RU" altLang="en-US" dirty="0"/>
              <a:t/>
            </a:r>
            <a:br>
              <a:rPr lang="ru-RU" altLang="en-US" dirty="0"/>
            </a:br>
            <a:r>
              <a:rPr lang="ru-RU" altLang="en-US" dirty="0"/>
              <a:t/>
            </a:r>
            <a:br>
              <a:rPr lang="ru-RU" altLang="en-US" dirty="0"/>
            </a:br>
            <a:endParaRPr lang="ru-RU" alt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952328"/>
          </a:xfrm>
        </p:spPr>
        <p:txBody>
          <a:bodyPr/>
          <a:lstStyle/>
          <a:p>
            <a:r>
              <a:rPr lang="ru-RU" altLang="en-US" dirty="0" smtClean="0"/>
              <a:t>Тема. Профессионализмы</a:t>
            </a:r>
          </a:p>
          <a:p>
            <a:endParaRPr lang="ru-RU" altLang="en-US" dirty="0" smtClean="0"/>
          </a:p>
          <a:p>
            <a:r>
              <a:rPr lang="ru-RU" altLang="en-US" dirty="0" err="1" smtClean="0"/>
              <a:t>Онлайн-урок</a:t>
            </a:r>
            <a:r>
              <a:rPr lang="ru-RU" altLang="en-US" dirty="0" smtClean="0"/>
              <a:t> по расписанию </a:t>
            </a:r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6900" cy="728662"/>
          </a:xfrm>
          <a:ln/>
        </p:spPr>
        <p:txBody>
          <a:bodyPr vert="horz" wrap="square" lIns="90000" tIns="46800" rIns="90000" bIns="46800" anchor="ctr" anchorCtr="0"/>
          <a:lstStyle/>
          <a:p>
            <a:r>
              <a:rPr lang="ru-RU" altLang="x-none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«Найди пару»</a:t>
            </a:r>
            <a:endParaRPr lang="ru-RU" altLang="x-none" sz="40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63" y="1071563"/>
            <a:ext cx="7572375" cy="3443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Слова, соответствующие наукам: </a:t>
            </a:r>
          </a:p>
          <a:p>
            <a:pPr marL="0" marR="0" lvl="0" indent="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суффикс,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морфема			география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		инфекция	 					биология 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вирусы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клава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           		информатика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глобус, моря           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русский язык  </a:t>
            </a:r>
          </a:p>
          <a:p>
            <a:pPr marL="0" marR="0" lvl="0" indent="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4958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4357688"/>
            <a:ext cx="3286125" cy="214312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Прямая со стрелкой 3"/>
          <p:cNvCxnSpPr/>
          <p:nvPr/>
        </p:nvCxnSpPr>
        <p:spPr bwMode="auto">
          <a:xfrm>
            <a:off x="4938713" y="1989138"/>
            <a:ext cx="1225550" cy="10795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 bwMode="auto">
          <a:xfrm>
            <a:off x="4067175" y="2349500"/>
            <a:ext cx="187325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 bwMode="auto">
          <a:xfrm>
            <a:off x="4572000" y="2794000"/>
            <a:ext cx="159226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 bwMode="auto">
          <a:xfrm flipV="1">
            <a:off x="4067175" y="1989138"/>
            <a:ext cx="1873250" cy="10795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417638"/>
          </a:xfrm>
        </p:spPr>
        <p:txBody>
          <a:bodyPr vert="horz" wrap="square" lIns="90000" tIns="46800" rIns="90000" bIns="46800" numCol="1" anchor="ctr" anchorCtr="0" compatLnSpc="1">
            <a:normAutofit fontScale="90000"/>
          </a:bodyPr>
          <a:lstStyle/>
          <a:p>
            <a:pPr marL="0" marR="0" lvl="0" indent="0" algn="ct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«Почему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бабушка не поняла мальчика?» 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1435100" y="1700213"/>
            <a:ext cx="7499350" cy="4548187"/>
          </a:xfrm>
          <a:ln/>
        </p:spPr>
        <p:txBody>
          <a:bodyPr vert="horz" wrap="square" lIns="90000" tIns="46800" rIns="90000" bIns="46800" anchor="t" anchorCtr="0"/>
          <a:lstStyle/>
          <a:p>
            <a:r>
              <a:rPr lang="ru-RU" altLang="x-none" dirty="0"/>
              <a:t>-Внучек, ты уроки сделал?</a:t>
            </a:r>
          </a:p>
          <a:p>
            <a:r>
              <a:rPr lang="ru-RU" altLang="x-none" dirty="0"/>
              <a:t>- Неа, прогуглить не смог, потому что инет упал… Хотел  на баланс загнать, а предки голду не дали. </a:t>
            </a:r>
            <a:r>
              <a:rPr lang="en-US" altLang="x-none" dirty="0"/>
              <a:t>D</a:t>
            </a:r>
            <a:r>
              <a:rPr lang="ru-RU" altLang="x-none" dirty="0"/>
              <a:t>:</a:t>
            </a:r>
          </a:p>
        </p:txBody>
      </p:sp>
      <p:pic>
        <p:nvPicPr>
          <p:cNvPr id="23556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5" y="3765550"/>
            <a:ext cx="3324225" cy="3076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/>
          <p:nvPr/>
        </p:nvSpPr>
        <p:spPr>
          <a:xfrm>
            <a:off x="0" y="-144462"/>
            <a:ext cx="9144000" cy="14319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 defTabSz="449580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  <a:tab pos="8985250" algn="l"/>
              </a:tabLst>
            </a:pPr>
            <a:r>
              <a:rPr lang="ru-RU" altLang="x-none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 завершает свою работу.</a:t>
            </a:r>
            <a:endParaRPr lang="ru-RU" altLang="x-none" sz="4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79" name="Text Box 3"/>
          <p:cNvSpPr txBox="1"/>
          <p:nvPr/>
        </p:nvSpPr>
        <p:spPr>
          <a:xfrm>
            <a:off x="457200" y="990600"/>
            <a:ext cx="8686800" cy="5867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30200" indent="-330200" defTabSz="449580">
              <a:spcBef>
                <a:spcPts val="800"/>
              </a:spcBef>
              <a:tabLst>
                <a:tab pos="330200" algn="l"/>
                <a:tab pos="777875" algn="l"/>
                <a:tab pos="1227455" algn="l"/>
                <a:tab pos="1676400" algn="l"/>
                <a:tab pos="2125980" algn="l"/>
                <a:tab pos="2574925" algn="l"/>
                <a:tab pos="3024505" algn="l"/>
                <a:tab pos="3473450" algn="l"/>
                <a:tab pos="3923030" algn="l"/>
                <a:tab pos="4371975" algn="l"/>
                <a:tab pos="4821555" algn="l"/>
                <a:tab pos="5270500" algn="l"/>
                <a:tab pos="5720080" algn="l"/>
                <a:tab pos="6169025" algn="l"/>
                <a:tab pos="6618605" algn="l"/>
                <a:tab pos="7067550" algn="l"/>
                <a:tab pos="7517130" algn="l"/>
                <a:tab pos="7966075" algn="l"/>
                <a:tab pos="8415655" algn="l"/>
                <a:tab pos="8864600" algn="l"/>
                <a:tab pos="9314180" algn="l"/>
              </a:tabLst>
            </a:pPr>
            <a:r>
              <a:rPr lang="ru-RU" altLang="x-none" sz="32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</a:t>
            </a:r>
          </a:p>
          <a:p>
            <a:pPr marL="330200" indent="-330200" defTabSz="449580">
              <a:spcBef>
                <a:spcPts val="800"/>
              </a:spcBef>
              <a:tabLst>
                <a:tab pos="330200" algn="l"/>
                <a:tab pos="777875" algn="l"/>
                <a:tab pos="1227455" algn="l"/>
                <a:tab pos="1676400" algn="l"/>
                <a:tab pos="2125980" algn="l"/>
                <a:tab pos="2574925" algn="l"/>
                <a:tab pos="3024505" algn="l"/>
                <a:tab pos="3473450" algn="l"/>
                <a:tab pos="3923030" algn="l"/>
                <a:tab pos="4371975" algn="l"/>
                <a:tab pos="4821555" algn="l"/>
                <a:tab pos="5270500" algn="l"/>
                <a:tab pos="5720080" algn="l"/>
                <a:tab pos="6169025" algn="l"/>
                <a:tab pos="6618605" algn="l"/>
                <a:tab pos="7067550" algn="l"/>
                <a:tab pos="7517130" algn="l"/>
                <a:tab pos="7966075" algn="l"/>
                <a:tab pos="8415655" algn="l"/>
                <a:tab pos="8864600" algn="l"/>
                <a:tab pos="9314180" algn="l"/>
              </a:tabLst>
            </a:pPr>
            <a:r>
              <a:rPr lang="ru-RU" altLang="x-none" sz="32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</a:t>
            </a:r>
            <a:r>
              <a:rPr lang="ru-RU" altLang="x-none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Подведем итог.</a:t>
            </a:r>
          </a:p>
          <a:p>
            <a:pPr marL="330200" indent="-330200" defTabSz="449580">
              <a:spcBef>
                <a:spcPts val="800"/>
              </a:spcBef>
              <a:tabLst>
                <a:tab pos="330200" algn="l"/>
                <a:tab pos="777875" algn="l"/>
                <a:tab pos="1227455" algn="l"/>
                <a:tab pos="1676400" algn="l"/>
                <a:tab pos="2125980" algn="l"/>
                <a:tab pos="2574925" algn="l"/>
                <a:tab pos="3024505" algn="l"/>
                <a:tab pos="3473450" algn="l"/>
                <a:tab pos="3923030" algn="l"/>
                <a:tab pos="4371975" algn="l"/>
                <a:tab pos="4821555" algn="l"/>
                <a:tab pos="5270500" algn="l"/>
                <a:tab pos="5720080" algn="l"/>
                <a:tab pos="6169025" algn="l"/>
                <a:tab pos="6618605" algn="l"/>
                <a:tab pos="7067550" algn="l"/>
                <a:tab pos="7517130" algn="l"/>
                <a:tab pos="7966075" algn="l"/>
                <a:tab pos="8415655" algn="l"/>
                <a:tab pos="8864600" algn="l"/>
                <a:tab pos="9314180" algn="l"/>
              </a:tabLst>
            </a:pPr>
            <a:r>
              <a:rPr lang="ru-RU" altLang="x-none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30200" indent="-330200" defTabSz="449580">
              <a:spcBef>
                <a:spcPts val="800"/>
              </a:spcBef>
              <a:tabLst>
                <a:tab pos="330200" algn="l"/>
                <a:tab pos="777875" algn="l"/>
                <a:tab pos="1227455" algn="l"/>
                <a:tab pos="1676400" algn="l"/>
                <a:tab pos="2125980" algn="l"/>
                <a:tab pos="2574925" algn="l"/>
                <a:tab pos="3024505" algn="l"/>
                <a:tab pos="3473450" algn="l"/>
                <a:tab pos="3923030" algn="l"/>
                <a:tab pos="4371975" algn="l"/>
                <a:tab pos="4821555" algn="l"/>
                <a:tab pos="5270500" algn="l"/>
                <a:tab pos="5720080" algn="l"/>
                <a:tab pos="6169025" algn="l"/>
                <a:tab pos="6618605" algn="l"/>
                <a:tab pos="7067550" algn="l"/>
                <a:tab pos="7517130" algn="l"/>
                <a:tab pos="7966075" algn="l"/>
                <a:tab pos="8415655" algn="l"/>
                <a:tab pos="8864600" algn="l"/>
                <a:tab pos="9314180" algn="l"/>
              </a:tabLst>
            </a:pPr>
            <a:r>
              <a:rPr lang="ru-RU" altLang="x-none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Какая тема рассматривалась нами?</a:t>
            </a:r>
            <a:endParaRPr lang="ru-RU" altLang="x-none"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4580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3" y="4000500"/>
            <a:ext cx="3143250" cy="2571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775"/>
          </a:xfrm>
          <a:ln/>
        </p:spPr>
        <p:txBody>
          <a:bodyPr vert="horz" wrap="square" lIns="90000" tIns="46800" rIns="90000" bIns="46800" anchor="ctr" anchorCtr="0"/>
          <a:lstStyle/>
          <a:p>
            <a:pPr>
              <a:buNone/>
            </a:pPr>
            <a:r>
              <a:rPr lang="ru-RU" altLang="x-none" sz="4000" b="1" dirty="0">
                <a:latin typeface="Georgia" panose="02040502050405020303" pitchFamily="18" charset="0"/>
              </a:rPr>
              <a:t>Домашнее задание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0000" tIns="46800" rIns="90000" bIns="46800" anchor="t" anchorCtr="0"/>
          <a:lstStyle/>
          <a:p>
            <a:r>
              <a:rPr lang="ru-RU" altLang="x-none" dirty="0"/>
              <a:t>Параграф </a:t>
            </a:r>
            <a:r>
              <a:rPr lang="ru-RU" altLang="x-none" dirty="0" smtClean="0"/>
              <a:t>23, стр.60 выучить правила</a:t>
            </a:r>
          </a:p>
          <a:p>
            <a:r>
              <a:rPr lang="ru-RU" altLang="x-none" smtClean="0"/>
              <a:t>Упр.113 (</a:t>
            </a:r>
            <a:r>
              <a:rPr lang="ru-RU" altLang="x-none" dirty="0" smtClean="0"/>
              <a:t>спишите, </a:t>
            </a:r>
            <a:r>
              <a:rPr lang="ru-RU" altLang="x-none" smtClean="0"/>
              <a:t>подчеркните пропущенные </a:t>
            </a:r>
            <a:r>
              <a:rPr lang="ru-RU" altLang="x-none" dirty="0" smtClean="0"/>
              <a:t>буквы, запишите военную специальность тракториста)</a:t>
            </a:r>
            <a:endParaRPr lang="ru-RU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 предложения…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1.Общеупотребительными называются слова…</a:t>
            </a:r>
          </a:p>
          <a:p>
            <a:r>
              <a:rPr lang="ru-RU" sz="2400" dirty="0" smtClean="0"/>
              <a:t>2.Слова, пришедшие в русский язык из других языков….</a:t>
            </a:r>
          </a:p>
          <a:p>
            <a:r>
              <a:rPr lang="ru-RU" sz="2400" dirty="0" smtClean="0"/>
              <a:t>3.Историзмы-это…</a:t>
            </a:r>
          </a:p>
          <a:p>
            <a:r>
              <a:rPr lang="ru-RU" sz="2400" dirty="0" smtClean="0"/>
              <a:t>4.Архаизмы-это…</a:t>
            </a:r>
          </a:p>
          <a:p>
            <a:r>
              <a:rPr lang="ru-RU" sz="2400" dirty="0" smtClean="0"/>
              <a:t>5.Новые слов, возникающие в русском языке, называются…</a:t>
            </a:r>
          </a:p>
          <a:p>
            <a:r>
              <a:rPr lang="ru-RU" sz="2400" dirty="0" smtClean="0"/>
              <a:t>6.Слова, которые употребляются жителями той или иной  местности, называются…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775"/>
          </a:xfrm>
          <a:ln/>
        </p:spPr>
        <p:txBody>
          <a:bodyPr vert="horz" wrap="square" lIns="90000" tIns="46800" rIns="90000" bIns="46800" anchor="ctr" anchorCtr="0"/>
          <a:lstStyle/>
          <a:p>
            <a:pPr>
              <a:buNone/>
            </a:pPr>
            <a:r>
              <a:rPr lang="ru-RU" altLang="x-none" sz="4000" b="1" dirty="0" smtClean="0">
                <a:latin typeface="Georgia" panose="02040502050405020303" pitchFamily="18" charset="0"/>
              </a:rPr>
              <a:t>Прочитайте диалог</a:t>
            </a:r>
            <a:endParaRPr lang="ru-RU" altLang="x-none" sz="4000" b="1" dirty="0">
              <a:latin typeface="Georgia" panose="02040502050405020303" pitchFamily="18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7650"/>
          </a:xfrm>
          <a:ln/>
        </p:spPr>
        <p:txBody>
          <a:bodyPr vert="horz" wrap="square" lIns="90000" tIns="46800" rIns="90000" bIns="46800" anchor="t" anchorCtr="0"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x-none" sz="2800" dirty="0">
                <a:latin typeface="Georgia" panose="02040502050405020303" pitchFamily="18" charset="0"/>
              </a:rPr>
              <a:t>- </a:t>
            </a: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Где Люба? – спросил я.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По батожья ушла.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По что?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Ну, по столбцы.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По что?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Ну, по петушки.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По что? По что?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По стебени.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Не понимаю вас.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Ах, батюшки, какой ты бестолковый. По щавель.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x-none" sz="2800" dirty="0">
                <a:solidFill>
                  <a:srgbClr val="660066"/>
                </a:solidFill>
                <a:latin typeface="Georgia" panose="02040502050405020303" pitchFamily="18" charset="0"/>
              </a:rPr>
              <a:t>                                                   (В. Боков)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altLang="x-none" sz="2800" dirty="0">
              <a:solidFill>
                <a:srgbClr val="660066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16575"/>
          </a:xfrm>
          <a:ln/>
        </p:spPr>
        <p:txBody>
          <a:bodyPr vert="horz" wrap="square" lIns="90000" tIns="46800" rIns="90000" bIns="46800" anchor="t" anchorCtr="0"/>
          <a:lstStyle/>
          <a:p>
            <a:r>
              <a:rPr lang="ru-RU" altLang="x-none" b="1" dirty="0">
                <a:latin typeface="Georgia" panose="02040502050405020303" pitchFamily="18" charset="0"/>
              </a:rPr>
              <a:t>Почему герой отрывка не мог понять, о чем идет речь?</a:t>
            </a:r>
          </a:p>
          <a:p>
            <a:r>
              <a:rPr lang="ru-RU" altLang="x-none" b="1" dirty="0">
                <a:latin typeface="Georgia" panose="02040502050405020303" pitchFamily="18" charset="0"/>
              </a:rPr>
              <a:t>Какие слова обозначают одно и то же?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x-none" b="1" dirty="0">
                <a:solidFill>
                  <a:srgbClr val="CC0000"/>
                </a:solidFill>
                <a:latin typeface="Georgia" panose="02040502050405020303" pitchFamily="18" charset="0"/>
              </a:rPr>
              <a:t>(Батожья, стебени, столбцы, петушки – </a:t>
            </a:r>
            <a:r>
              <a:rPr lang="ru-RU" altLang="x-none" b="1" dirty="0">
                <a:solidFill>
                  <a:schemeClr val="accent2"/>
                </a:solidFill>
                <a:latin typeface="Georgia" panose="02040502050405020303" pitchFamily="18" charset="0"/>
              </a:rPr>
              <a:t>щавель)</a:t>
            </a:r>
          </a:p>
          <a:p>
            <a:r>
              <a:rPr lang="ru-RU" altLang="x-none" b="1" dirty="0">
                <a:latin typeface="Georgia" panose="02040502050405020303" pitchFamily="18" charset="0"/>
              </a:rPr>
              <a:t>Какое из этих слов общеупотребительное?</a:t>
            </a:r>
          </a:p>
          <a:p>
            <a:r>
              <a:rPr lang="ru-RU" altLang="x-none" b="1" dirty="0">
                <a:latin typeface="Georgia" panose="02040502050405020303" pitchFamily="18" charset="0"/>
              </a:rPr>
              <a:t>Остальные слова мы называем </a:t>
            </a:r>
            <a:r>
              <a:rPr lang="ru-RU" altLang="x-none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диалектными.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/>
          <p:nvPr/>
        </p:nvSpPr>
        <p:spPr>
          <a:xfrm>
            <a:off x="457200" y="274638"/>
            <a:ext cx="8229600" cy="65833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 defTabSz="449580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кто такой детектив?</a:t>
            </a:r>
            <a:r>
              <a:rPr lang="ru-RU" altLang="x-none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x-none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x-none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x-none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x-none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(Словарь С.И. Ожегова: сыщик, агент)</a:t>
            </a:r>
            <a:br>
              <a:rPr lang="ru-RU" altLang="x-none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x-none" sz="4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/>
          <p:nvPr/>
        </p:nvSpPr>
        <p:spPr>
          <a:xfrm>
            <a:off x="228600" y="2205038"/>
            <a:ext cx="8458200" cy="39211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30200" algn="ctr" defTabSz="449580">
              <a:spcBef>
                <a:spcPts val="1800"/>
              </a:spcBef>
              <a:buClrTx/>
              <a:buFontTx/>
              <a:tabLst>
                <a:tab pos="342900" algn="l"/>
                <a:tab pos="790575" algn="l"/>
                <a:tab pos="1240155" algn="l"/>
                <a:tab pos="1689100" algn="l"/>
                <a:tab pos="2138680" algn="l"/>
                <a:tab pos="2587625" algn="l"/>
                <a:tab pos="3037205" algn="l"/>
                <a:tab pos="3486150" algn="l"/>
                <a:tab pos="3935730" algn="l"/>
                <a:tab pos="4384675" algn="l"/>
                <a:tab pos="4834255" algn="l"/>
                <a:tab pos="5283200" algn="l"/>
                <a:tab pos="5732780" algn="l"/>
                <a:tab pos="6181725" algn="l"/>
                <a:tab pos="6631305" algn="l"/>
                <a:tab pos="7080250" algn="l"/>
                <a:tab pos="7529830" algn="l"/>
                <a:tab pos="7978775" algn="l"/>
                <a:tab pos="8428355" algn="l"/>
                <a:tab pos="8877300" algn="l"/>
                <a:tab pos="9326880" algn="l"/>
              </a:tabLst>
            </a:pPr>
            <a:r>
              <a:rPr lang="ru-RU" altLang="x-none" sz="48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Укажите, что за профессии изображены на рисунке?</a:t>
            </a:r>
            <a:endParaRPr lang="ru-RU" altLang="x-none" sz="4800" b="1" i="1" dirty="0">
              <a:solidFill>
                <a:srgbClr val="99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7" name="WordArt 2"/>
          <p:cNvSpPr>
            <a:spLocks noTextEdit="1"/>
          </p:cNvSpPr>
          <p:nvPr/>
        </p:nvSpPr>
        <p:spPr>
          <a:xfrm>
            <a:off x="3048000" y="457200"/>
            <a:ext cx="4953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ru-RU" altLang="en-US" sz="3600">
                <a:ln w="25560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8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Дело № 1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2875"/>
            <a:ext cx="2862263" cy="1893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Text Box 5"/>
          <p:cNvSpPr txBox="1"/>
          <p:nvPr/>
        </p:nvSpPr>
        <p:spPr>
          <a:xfrm>
            <a:off x="2209800" y="4191000"/>
            <a:ext cx="184150" cy="3698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endParaRPr lang="ru-RU" altLang="x-none" dirty="0">
              <a:latin typeface="Arial" panose="020B0604020202020204" pitchFamily="34" charset="0"/>
            </a:endParaRPr>
          </a:p>
        </p:txBody>
      </p:sp>
      <p:pic>
        <p:nvPicPr>
          <p:cNvPr id="6150" name="Рисунок 1"/>
          <p:cNvPicPr>
            <a:picLocks noChangeAspect="1"/>
          </p:cNvPicPr>
          <p:nvPr/>
        </p:nvPicPr>
        <p:blipFill>
          <a:blip r:embed="rId4" cstate="print"/>
          <a:srcRect t="65065"/>
          <a:stretch>
            <a:fillRect/>
          </a:stretch>
        </p:blipFill>
        <p:spPr>
          <a:xfrm>
            <a:off x="1258888" y="4178300"/>
            <a:ext cx="6626225" cy="2139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214313"/>
            <a:ext cx="7929563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Профессиональные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слова (профессионализмы) 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слова, связанные с особенностями работы людей той или иной специальности, профессии.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4" descr="PE01023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99592" y="3063456"/>
            <a:ext cx="2232248" cy="3489743"/>
          </a:xfrm>
          <a:prstGeom prst="rect">
            <a:avLst/>
          </a:prstGeom>
          <a:ln w="76200" cmpd="tri">
            <a:solidFill>
              <a:srgbClr val="000000"/>
            </a:solidFill>
          </a:ln>
          <a:effectLst>
            <a:softEdge rad="127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214813" y="2828925"/>
            <a:ext cx="2643187" cy="2062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ru-RU" altLang="x-none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                </a:t>
            </a:r>
          </a:p>
          <a:p>
            <a:r>
              <a:rPr lang="ru-RU" altLang="x-none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</a:t>
            </a:r>
          </a:p>
          <a:p>
            <a:r>
              <a:rPr lang="ru-RU" altLang="x-none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анамнез                </a:t>
            </a:r>
          </a:p>
          <a:p>
            <a:r>
              <a:rPr lang="ru-RU" altLang="x-none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инъекция              </a:t>
            </a:r>
            <a:endParaRPr lang="ru-RU" altLang="x-none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8173" y="5228908"/>
            <a:ext cx="3709987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ru-RU" altLang="x-none" sz="3600" dirty="0" smtClean="0">
                <a:solidFill>
                  <a:srgbClr val="FF0000"/>
                </a:solidFill>
                <a:latin typeface="Arial" panose="020B0604020202020204" pitchFamily="34" charset="0"/>
              </a:rPr>
              <a:t>п.23</a:t>
            </a:r>
            <a:endParaRPr lang="ru-RU" altLang="x-none" sz="3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ru-RU" altLang="x-none" sz="3600" dirty="0">
                <a:solidFill>
                  <a:srgbClr val="FF0000"/>
                </a:solidFill>
                <a:latin typeface="Arial" panose="020B0604020202020204" pitchFamily="34" charset="0"/>
              </a:rPr>
              <a:t>Стр. </a:t>
            </a:r>
            <a:r>
              <a:rPr lang="ru-RU" altLang="x-none" sz="3600" dirty="0" smtClean="0">
                <a:solidFill>
                  <a:srgbClr val="FF0000"/>
                </a:solidFill>
              </a:rPr>
              <a:t>60</a:t>
            </a:r>
            <a:r>
              <a:rPr lang="ru-RU" altLang="x-none" sz="36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ru-RU" altLang="x-none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/>
          <p:nvPr/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 defTabSz="449580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  <a:tab pos="8985250" algn="l"/>
              </a:tabLst>
            </a:pPr>
            <a:r>
              <a:rPr lang="ru-RU" altLang="x-none" sz="3600" b="1" dirty="0">
                <a:solidFill>
                  <a:srgbClr val="C00000"/>
                </a:solidFill>
                <a:latin typeface="Arial" panose="020B0604020202020204" pitchFamily="34" charset="0"/>
              </a:rPr>
              <a:t>В агентство обратились учитель и врач</a:t>
            </a:r>
          </a:p>
        </p:txBody>
      </p:sp>
      <p:sp>
        <p:nvSpPr>
          <p:cNvPr id="9219" name="Text Box 2"/>
          <p:cNvSpPr txBox="1"/>
          <p:nvPr/>
        </p:nvSpPr>
        <p:spPr>
          <a:xfrm>
            <a:off x="457200" y="1219200"/>
            <a:ext cx="4040188" cy="63976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endParaRPr lang="ru-RU" altLang="x-none" dirty="0">
              <a:latin typeface="Arial" panose="020B0604020202020204" pitchFamily="34" charset="0"/>
            </a:endParaRPr>
          </a:p>
        </p:txBody>
      </p:sp>
      <p:sp>
        <p:nvSpPr>
          <p:cNvPr id="9220" name="Text Box 3"/>
          <p:cNvSpPr txBox="1"/>
          <p:nvPr/>
        </p:nvSpPr>
        <p:spPr>
          <a:xfrm>
            <a:off x="0" y="2071688"/>
            <a:ext cx="4714875" cy="47863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30200" indent="-330200" defTabSz="449580">
              <a:spcBef>
                <a:spcPts val="900"/>
              </a:spcBef>
              <a:buFont typeface="Arial" panose="020B0604020202020204" pitchFamily="34" charset="0"/>
              <a:buChar char="•"/>
              <a:tabLst>
                <a:tab pos="330200" algn="l"/>
                <a:tab pos="777875" algn="l"/>
                <a:tab pos="1227455" algn="l"/>
                <a:tab pos="1676400" algn="l"/>
                <a:tab pos="2125980" algn="l"/>
                <a:tab pos="2574925" algn="l"/>
                <a:tab pos="3024505" algn="l"/>
                <a:tab pos="3473450" algn="l"/>
                <a:tab pos="3923030" algn="l"/>
                <a:tab pos="4371975" algn="l"/>
                <a:tab pos="4821555" algn="l"/>
                <a:tab pos="5270500" algn="l"/>
                <a:tab pos="5720080" algn="l"/>
                <a:tab pos="6169025" algn="l"/>
                <a:tab pos="6618605" algn="l"/>
                <a:tab pos="7067550" algn="l"/>
                <a:tab pos="7517130" algn="l"/>
                <a:tab pos="7966075" algn="l"/>
                <a:tab pos="8415655" algn="l"/>
                <a:tab pos="8864600" algn="l"/>
                <a:tab pos="9314180" algn="l"/>
              </a:tabLst>
            </a:pPr>
            <a:endParaRPr lang="ru-RU" altLang="x-none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Text Box 4"/>
          <p:cNvSpPr txBox="1"/>
          <p:nvPr/>
        </p:nvSpPr>
        <p:spPr>
          <a:xfrm>
            <a:off x="4724400" y="1065213"/>
            <a:ext cx="4041775" cy="63976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endParaRPr lang="ru-RU" altLang="x-none" dirty="0">
              <a:latin typeface="Arial" panose="020B0604020202020204" pitchFamily="34" charset="0"/>
            </a:endParaRPr>
          </a:p>
        </p:txBody>
      </p:sp>
      <p:sp>
        <p:nvSpPr>
          <p:cNvPr id="9222" name="Text Box 5"/>
          <p:cNvSpPr txBox="1"/>
          <p:nvPr/>
        </p:nvSpPr>
        <p:spPr>
          <a:xfrm>
            <a:off x="4267200" y="1714500"/>
            <a:ext cx="4876800" cy="44116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36550" indent="-330200" defTabSz="449580">
              <a:spcBef>
                <a:spcPts val="800"/>
              </a:spcBef>
              <a:buClrTx/>
              <a:buFontTx/>
              <a:tabLst>
                <a:tab pos="336550" algn="l"/>
                <a:tab pos="784225" algn="l"/>
                <a:tab pos="1233805" algn="l"/>
                <a:tab pos="1682750" algn="l"/>
                <a:tab pos="2132330" algn="l"/>
                <a:tab pos="2581275" algn="l"/>
                <a:tab pos="3030855" algn="l"/>
                <a:tab pos="3479800" algn="l"/>
                <a:tab pos="3929380" algn="l"/>
                <a:tab pos="4378325" algn="l"/>
                <a:tab pos="4827905" algn="l"/>
                <a:tab pos="5276850" algn="l"/>
                <a:tab pos="5726430" algn="l"/>
                <a:tab pos="6175375" algn="l"/>
                <a:tab pos="6624955" algn="l"/>
                <a:tab pos="7073900" algn="l"/>
                <a:tab pos="7523480" algn="l"/>
                <a:tab pos="7972425" algn="l"/>
                <a:tab pos="8422005" algn="l"/>
                <a:tab pos="8870950" algn="l"/>
                <a:tab pos="9320530" algn="l"/>
              </a:tabLst>
            </a:pPr>
            <a:endParaRPr lang="ru-RU" altLang="x-non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23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3" y="4838700"/>
            <a:ext cx="3944937" cy="2019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4" name="Прямоугольник 7"/>
          <p:cNvSpPr/>
          <p:nvPr/>
        </p:nvSpPr>
        <p:spPr>
          <a:xfrm>
            <a:off x="571500" y="1785938"/>
            <a:ext cx="7643813" cy="310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</a:pPr>
            <a:r>
              <a:rPr lang="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и выпишите в тетрадь профессиональные слова, соответствующие их профессии.</a:t>
            </a:r>
          </a:p>
          <a:p>
            <a:pPr>
              <a:buFont typeface="Wingdings" panose="05000000000000000000" pitchFamily="2" charset="2"/>
            </a:pPr>
            <a:r>
              <a:rPr lang="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" altLang="x-none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Градусник, мел, журнал, кирпич, бетон, бинт, указка, лекарство, витамины, песок, гвоздь, краска, вата, цемент, урок, учебник, линейка, тонометр, молоток, рецепт</a:t>
            </a:r>
            <a:endParaRPr lang="ru-RU" altLang="x-none" sz="28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/>
          <p:nvPr/>
        </p:nvSpPr>
        <p:spPr>
          <a:xfrm>
            <a:off x="228600" y="1600200"/>
            <a:ext cx="84582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30200" algn="ctr" defTabSz="449580">
              <a:spcBef>
                <a:spcPts val="1800"/>
              </a:spcBef>
              <a:buClrTx/>
              <a:buFontTx/>
              <a:tabLst>
                <a:tab pos="342900" algn="l"/>
                <a:tab pos="790575" algn="l"/>
                <a:tab pos="1240155" algn="l"/>
                <a:tab pos="1689100" algn="l"/>
                <a:tab pos="2138680" algn="l"/>
                <a:tab pos="2587625" algn="l"/>
                <a:tab pos="3037205" algn="l"/>
                <a:tab pos="3486150" algn="l"/>
                <a:tab pos="3935730" algn="l"/>
                <a:tab pos="4384675" algn="l"/>
                <a:tab pos="4834255" algn="l"/>
                <a:tab pos="5283200" algn="l"/>
                <a:tab pos="5732780" algn="l"/>
                <a:tab pos="6181725" algn="l"/>
                <a:tab pos="6631305" algn="l"/>
                <a:tab pos="7080250" algn="l"/>
                <a:tab pos="7529830" algn="l"/>
                <a:tab pos="7978775" algn="l"/>
                <a:tab pos="8428355" algn="l"/>
                <a:tab pos="8877300" algn="l"/>
                <a:tab pos="9326880" algn="l"/>
              </a:tabLst>
            </a:pPr>
            <a:endParaRPr lang="ru-RU" altLang="x-none" sz="4400" b="1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30200" algn="ctr" defTabSz="449580">
              <a:spcBef>
                <a:spcPts val="1800"/>
              </a:spcBef>
              <a:buClrTx/>
              <a:buFontTx/>
              <a:tabLst>
                <a:tab pos="342900" algn="l"/>
                <a:tab pos="790575" algn="l"/>
                <a:tab pos="1240155" algn="l"/>
                <a:tab pos="1689100" algn="l"/>
                <a:tab pos="2138680" algn="l"/>
                <a:tab pos="2587625" algn="l"/>
                <a:tab pos="3037205" algn="l"/>
                <a:tab pos="3486150" algn="l"/>
                <a:tab pos="3935730" algn="l"/>
                <a:tab pos="4384675" algn="l"/>
                <a:tab pos="4834255" algn="l"/>
                <a:tab pos="5283200" algn="l"/>
                <a:tab pos="5732780" algn="l"/>
                <a:tab pos="6181725" algn="l"/>
                <a:tab pos="6631305" algn="l"/>
                <a:tab pos="7080250" algn="l"/>
                <a:tab pos="7529830" algn="l"/>
                <a:tab pos="7978775" algn="l"/>
                <a:tab pos="8428355" algn="l"/>
                <a:tab pos="8877300" algn="l"/>
                <a:tab pos="9326880" algn="l"/>
              </a:tabLst>
            </a:pPr>
            <a:r>
              <a:rPr lang="ru-RU" altLang="x-none" sz="44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Распутайте это дело о профессиональных словах</a:t>
            </a:r>
            <a:endParaRPr lang="ru-RU" altLang="x-none" sz="4400" b="1" i="1" dirty="0">
              <a:solidFill>
                <a:srgbClr val="99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WordArt 2"/>
          <p:cNvSpPr>
            <a:spLocks noTextEdit="1"/>
          </p:cNvSpPr>
          <p:nvPr/>
        </p:nvSpPr>
        <p:spPr>
          <a:xfrm>
            <a:off x="3048000" y="457200"/>
            <a:ext cx="4953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endParaRPr lang="ru-RU" altLang="en-US" sz="3600">
              <a:ln w="2556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  <a:solidFill>
                <a:srgbClr val="008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62263" cy="1893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Text Box 5"/>
          <p:cNvSpPr txBox="1"/>
          <p:nvPr/>
        </p:nvSpPr>
        <p:spPr>
          <a:xfrm>
            <a:off x="2209800" y="4191000"/>
            <a:ext cx="184150" cy="3698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endParaRPr lang="ru-RU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357</Words>
  <Application>Microsoft Office PowerPoint</Application>
  <PresentationFormat>Экран (4:3)</PresentationFormat>
  <Paragraphs>69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12.12. Русский язык 6 класс  </vt:lpstr>
      <vt:lpstr>Продолжите предложения…</vt:lpstr>
      <vt:lpstr>Прочитайте диалог</vt:lpstr>
      <vt:lpstr>Слайд 4</vt:lpstr>
      <vt:lpstr>Слайд 5</vt:lpstr>
      <vt:lpstr>Слайд 6</vt:lpstr>
      <vt:lpstr>Слайд 7</vt:lpstr>
      <vt:lpstr>Слайд 8</vt:lpstr>
      <vt:lpstr>Слайд 9</vt:lpstr>
      <vt:lpstr>Игра «Найди пару»</vt:lpstr>
      <vt:lpstr>«Почему бабушка не поняла мальчика?»  </vt:lpstr>
      <vt:lpstr>Слайд 12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HP</cp:lastModifiedBy>
  <cp:revision>61</cp:revision>
  <dcterms:created xsi:type="dcterms:W3CDTF">2021-09-30T10:48:57Z</dcterms:created>
  <dcterms:modified xsi:type="dcterms:W3CDTF">2022-12-11T19:03:17Z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1049-11.2.0.10223</vt:lpwstr>
  </property>
</Properties>
</file>