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87DDBC"/>
    <a:srgbClr val="C2B7EB"/>
    <a:srgbClr val="CCF6F8"/>
    <a:srgbClr val="FCBCCA"/>
    <a:srgbClr val="AFE8F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32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F23E-9DB2-4CF8-8505-DEC9F29A959D}" type="datetimeFigureOut">
              <a:rPr lang="uk-UA" smtClean="0"/>
              <a:pPr/>
              <a:t>10.05.2016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2F97-E3DC-435A-BC01-853E778AAAB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1945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F23E-9DB2-4CF8-8505-DEC9F29A959D}" type="datetimeFigureOut">
              <a:rPr lang="uk-UA" smtClean="0"/>
              <a:pPr/>
              <a:t>10.05.2016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2F97-E3DC-435A-BC01-853E778AAAB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0941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F23E-9DB2-4CF8-8505-DEC9F29A959D}" type="datetimeFigureOut">
              <a:rPr lang="uk-UA" smtClean="0"/>
              <a:pPr/>
              <a:t>10.05.2016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2F97-E3DC-435A-BC01-853E778AAAB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5807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F23E-9DB2-4CF8-8505-DEC9F29A959D}" type="datetimeFigureOut">
              <a:rPr lang="uk-UA" smtClean="0"/>
              <a:pPr/>
              <a:t>10.05.2016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2F97-E3DC-435A-BC01-853E778AAAB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6032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F23E-9DB2-4CF8-8505-DEC9F29A959D}" type="datetimeFigureOut">
              <a:rPr lang="uk-UA" smtClean="0"/>
              <a:pPr/>
              <a:t>10.05.2016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2F97-E3DC-435A-BC01-853E778AAAB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5200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F23E-9DB2-4CF8-8505-DEC9F29A959D}" type="datetimeFigureOut">
              <a:rPr lang="uk-UA" smtClean="0"/>
              <a:pPr/>
              <a:t>10.05.2016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2F97-E3DC-435A-BC01-853E778AAAB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4318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F23E-9DB2-4CF8-8505-DEC9F29A959D}" type="datetimeFigureOut">
              <a:rPr lang="uk-UA" smtClean="0"/>
              <a:pPr/>
              <a:t>10.05.2016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2F97-E3DC-435A-BC01-853E778AAAB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781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F23E-9DB2-4CF8-8505-DEC9F29A959D}" type="datetimeFigureOut">
              <a:rPr lang="uk-UA" smtClean="0"/>
              <a:pPr/>
              <a:t>10.05.2016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2F97-E3DC-435A-BC01-853E778AAAB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1035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F23E-9DB2-4CF8-8505-DEC9F29A959D}" type="datetimeFigureOut">
              <a:rPr lang="uk-UA" smtClean="0"/>
              <a:pPr/>
              <a:t>10.05.2016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2F97-E3DC-435A-BC01-853E778AAAB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76959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F23E-9DB2-4CF8-8505-DEC9F29A959D}" type="datetimeFigureOut">
              <a:rPr lang="uk-UA" smtClean="0"/>
              <a:pPr/>
              <a:t>10.05.2016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2F97-E3DC-435A-BC01-853E778AAAB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9666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F23E-9DB2-4CF8-8505-DEC9F29A959D}" type="datetimeFigureOut">
              <a:rPr lang="uk-UA" smtClean="0"/>
              <a:pPr/>
              <a:t>10.05.2016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2F97-E3DC-435A-BC01-853E778AAAB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5429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2F23E-9DB2-4CF8-8505-DEC9F29A959D}" type="datetimeFigureOut">
              <a:rPr lang="uk-UA" smtClean="0"/>
              <a:pPr/>
              <a:t>10.05.2016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02F97-E3DC-435A-BC01-853E778AAAB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5965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rgbClr val="87DDBC"/>
            </a:gs>
            <a:gs pos="100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99460" y="786810"/>
            <a:ext cx="9952075" cy="49228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/>
              <a:t>	</a:t>
            </a:r>
            <a:r>
              <a:rPr lang="ru-RU" sz="8000" dirty="0" smtClean="0">
                <a:solidFill>
                  <a:srgbClr val="FF0066"/>
                </a:solidFill>
                <a:latin typeface="Bookman Old Style" pitchFamily="18" charset="0"/>
                <a:cs typeface="Aharoni" pitchFamily="2" charset="-79"/>
              </a:rPr>
              <a:t>По </a:t>
            </a:r>
            <a:r>
              <a:rPr lang="ru-RU" sz="8000" i="1" dirty="0" smtClean="0">
                <a:solidFill>
                  <a:srgbClr val="FFFF00"/>
                </a:solidFill>
                <a:latin typeface="Bookman Old Style" pitchFamily="18" charset="0"/>
                <a:cs typeface="Aharoni" pitchFamily="2" charset="-79"/>
              </a:rPr>
              <a:t>значению </a:t>
            </a:r>
            <a:r>
              <a:rPr lang="ru-RU" sz="8000" dirty="0" smtClean="0">
                <a:solidFill>
                  <a:srgbClr val="FF0066"/>
                </a:solidFill>
                <a:latin typeface="Bookman Old Style" pitchFamily="18" charset="0"/>
                <a:cs typeface="Aharoni" pitchFamily="2" charset="-79"/>
              </a:rPr>
              <a:t>междометия делятся на следующие </a:t>
            </a:r>
            <a:r>
              <a:rPr lang="ru-RU" sz="8000" dirty="0" smtClean="0">
                <a:solidFill>
                  <a:srgbClr val="FF0066"/>
                </a:solidFill>
                <a:latin typeface="Bookman Old Style" pitchFamily="18" charset="0"/>
                <a:cs typeface="Aharoni" pitchFamily="2" charset="-79"/>
              </a:rPr>
              <a:t>группы </a:t>
            </a:r>
            <a:r>
              <a:rPr lang="ru-RU" sz="8000" dirty="0" smtClean="0">
                <a:solidFill>
                  <a:srgbClr val="FF0066"/>
                </a:solidFill>
                <a:latin typeface="Bookman Old Style" pitchFamily="18" charset="0"/>
                <a:cs typeface="Aharoni" pitchFamily="2" charset="-79"/>
              </a:rPr>
              <a:t>:</a:t>
            </a:r>
            <a:endParaRPr lang="uk-UA" sz="8000" dirty="0">
              <a:solidFill>
                <a:srgbClr val="FF0066"/>
              </a:solidFill>
              <a:latin typeface="Bookman Old Style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1902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rgbClr val="AFE8F3"/>
            </a:gs>
            <a:gs pos="7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24540" y="638655"/>
            <a:ext cx="11011786" cy="47839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1. </a:t>
            </a:r>
            <a:r>
              <a:rPr lang="ru-RU" sz="6000" i="1" dirty="0" smtClean="0">
                <a:solidFill>
                  <a:srgbClr val="FF0066"/>
                </a:solidFill>
              </a:rPr>
              <a:t>Эмоциональные </a:t>
            </a:r>
            <a:r>
              <a:rPr lang="ru-RU" sz="6000" i="1" dirty="0" smtClean="0">
                <a:solidFill>
                  <a:srgbClr val="FF0066"/>
                </a:solidFill>
              </a:rPr>
              <a:t>междометия </a:t>
            </a:r>
            <a:r>
              <a:rPr lang="ru-RU" sz="6000" dirty="0" smtClean="0"/>
              <a:t>выражают </a:t>
            </a:r>
            <a:r>
              <a:rPr lang="ru-RU" sz="6000" dirty="0" smtClean="0"/>
              <a:t>,но </a:t>
            </a:r>
            <a:r>
              <a:rPr lang="ru-RU" sz="6000" dirty="0" smtClean="0"/>
              <a:t>не называют </a:t>
            </a:r>
            <a:r>
              <a:rPr lang="ru-RU" sz="6000" dirty="0" smtClean="0"/>
              <a:t>чувства, настроения (радость</a:t>
            </a:r>
            <a:r>
              <a:rPr lang="ru-RU" sz="6000" dirty="0" smtClean="0"/>
              <a:t>, </a:t>
            </a:r>
            <a:r>
              <a:rPr lang="ru-RU" sz="6000" dirty="0" smtClean="0"/>
              <a:t>страх, сомнение, удивление</a:t>
            </a:r>
            <a:r>
              <a:rPr lang="ru-RU" sz="6000" dirty="0" smtClean="0"/>
              <a:t>, </a:t>
            </a:r>
            <a:r>
              <a:rPr lang="ru-RU" sz="6000" dirty="0" smtClean="0"/>
              <a:t>печаль, гнев</a:t>
            </a:r>
            <a:r>
              <a:rPr lang="ru-RU" sz="6000" dirty="0" smtClean="0"/>
              <a:t>, сожаление и др</a:t>
            </a:r>
            <a:r>
              <a:rPr lang="ru-RU" sz="6000" dirty="0" smtClean="0"/>
              <a:t>.):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6000" dirty="0" smtClean="0">
                <a:solidFill>
                  <a:srgbClr val="0070C0"/>
                </a:solidFill>
              </a:rPr>
              <a:t>ой-ой-ой, увы, боже мой, батюшки, вот те раз, слава богу, как бы не так и др.</a:t>
            </a:r>
            <a:endParaRPr lang="uk-UA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216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CCF6F8"/>
            </a:gs>
            <a:gs pos="100000">
              <a:srgbClr val="CCF6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37953" y="354492"/>
            <a:ext cx="10845210" cy="597188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2. </a:t>
            </a:r>
            <a:r>
              <a:rPr lang="ru-RU" sz="5400" i="1" dirty="0" smtClean="0">
                <a:solidFill>
                  <a:srgbClr val="FF0066"/>
                </a:solidFill>
              </a:rPr>
              <a:t>Побудительные </a:t>
            </a:r>
            <a:r>
              <a:rPr lang="ru-RU" sz="5400" i="1" dirty="0" smtClean="0">
                <a:solidFill>
                  <a:srgbClr val="FF0066"/>
                </a:solidFill>
              </a:rPr>
              <a:t>междо</a:t>
            </a:r>
            <a:r>
              <a:rPr lang="ru-RU" sz="5400" dirty="0" smtClean="0">
                <a:solidFill>
                  <a:srgbClr val="FF0066"/>
                </a:solidFill>
              </a:rPr>
              <a:t>метия </a:t>
            </a:r>
            <a:r>
              <a:rPr lang="ru-RU" sz="5400" dirty="0" smtClean="0"/>
              <a:t>(выражают </a:t>
            </a:r>
            <a:r>
              <a:rPr lang="ru-RU" sz="5400" dirty="0" smtClean="0"/>
              <a:t>побуждение к действию, </a:t>
            </a:r>
            <a:r>
              <a:rPr lang="ru-RU" sz="5400" dirty="0" smtClean="0"/>
              <a:t>команды, приказы</a:t>
            </a:r>
            <a:r>
              <a:rPr lang="ru-RU" sz="5400" dirty="0" smtClean="0"/>
              <a:t>, привлечение внимания, </a:t>
            </a:r>
            <a:r>
              <a:rPr lang="ru-RU" sz="5400" dirty="0" smtClean="0"/>
              <a:t>запреты):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ну, эй, караул, кис-кис, вон, кыш, марш, тпру, ну-ка, ш-ш, ау и др.</a:t>
            </a:r>
            <a:endParaRPr lang="uk-UA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59075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CBCCA"/>
            </a:gs>
            <a:gs pos="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5543" y="574158"/>
            <a:ext cx="10494335" cy="51355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3. </a:t>
            </a:r>
            <a:r>
              <a:rPr lang="ru-RU" sz="5400" i="1" dirty="0" smtClean="0">
                <a:solidFill>
                  <a:srgbClr val="FF0066"/>
                </a:solidFill>
              </a:rPr>
              <a:t>Этикетные </a:t>
            </a:r>
            <a:r>
              <a:rPr lang="ru-RU" sz="5400" i="1" dirty="0" smtClean="0">
                <a:solidFill>
                  <a:srgbClr val="FF0066"/>
                </a:solidFill>
              </a:rPr>
              <a:t>междометия </a:t>
            </a:r>
            <a:r>
              <a:rPr lang="ru-RU" sz="5400" dirty="0" smtClean="0"/>
              <a:t>являются формулами речевого </a:t>
            </a:r>
            <a:r>
              <a:rPr lang="ru-RU" sz="5400" dirty="0" smtClean="0"/>
              <a:t>этикета</a:t>
            </a:r>
            <a:r>
              <a:rPr lang="ru-RU" sz="5400" dirty="0" smtClean="0"/>
              <a:t>: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>
                <a:solidFill>
                  <a:srgbClr val="00B050"/>
                </a:solidFill>
              </a:rPr>
              <a:t>здравствуй(те</a:t>
            </a:r>
            <a:r>
              <a:rPr lang="ru-RU" sz="5400" dirty="0" smtClean="0">
                <a:solidFill>
                  <a:srgbClr val="00B050"/>
                </a:solidFill>
              </a:rPr>
              <a:t>), привет, спасибо, пожалуйста, простите, всего хорошего, с добрым утром и др.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> </a:t>
            </a:r>
            <a:endParaRPr lang="uk-UA" sz="54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105525"/>
            <a:ext cx="46038" cy="71438"/>
          </a:xfrm>
          <a:gradFill>
            <a:gsLst>
              <a:gs pos="0">
                <a:srgbClr val="C2B7EB"/>
              </a:gs>
              <a:gs pos="61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rmAutofit fontScale="25000" lnSpcReduction="20000"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42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44279" y="786809"/>
            <a:ext cx="10717619" cy="5592725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	</a:t>
            </a:r>
            <a:r>
              <a:rPr lang="ru-RU" sz="5300" dirty="0" smtClean="0"/>
              <a:t>4. Особую группу составляют </a:t>
            </a:r>
            <a:r>
              <a:rPr lang="ru-RU" sz="5300" i="1" dirty="0" smtClean="0">
                <a:solidFill>
                  <a:srgbClr val="FF0066"/>
                </a:solidFill>
              </a:rPr>
              <a:t>звукоподражательные слова</a:t>
            </a:r>
            <a:r>
              <a:rPr lang="ru-RU" sz="5300" dirty="0" smtClean="0"/>
              <a:t>, имитирующие звуки людей и голоса птиц, животных, природы, машин:</a:t>
            </a:r>
            <a:br>
              <a:rPr lang="ru-RU" sz="5300" dirty="0" smtClean="0"/>
            </a:br>
            <a:r>
              <a:rPr lang="ru-RU" sz="5300" dirty="0" smtClean="0">
                <a:solidFill>
                  <a:srgbClr val="7030A0"/>
                </a:solidFill>
              </a:rPr>
              <a:t>тра-та-та, бум-бум-бум, мяу-мяу, гав-гав, га-га-га и др.</a:t>
            </a:r>
            <a:endParaRPr lang="uk-UA" sz="5300" dirty="0">
              <a:solidFill>
                <a:srgbClr val="7030A0"/>
              </a:solidFill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1902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312</TotalTime>
  <Words>57</Words>
  <Application>Microsoft Office PowerPoint</Application>
  <PresentationFormat>Произвольный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 По значению междометия делятся на следующие группы :</vt:lpstr>
      <vt:lpstr>1. Эмоциональные междометия выражают ,но не называют чувства, настроения (радость, страх, сомнение, удивление, печаль, гнев, сожаление и др.): ой-ой-ой, увы, боже мой, батюшки, вот те раз, слава богу, как бы не так и др.</vt:lpstr>
      <vt:lpstr>2. Побудительные междометия (выражают побуждение к действию, команды, приказы, привлечение внимания, запреты): ну, эй, караул, кис-кис, вон, кыш, марш, тпру, ну-ка, ш-ш, ау и др.</vt:lpstr>
      <vt:lpstr>3. Этикетные междометия являются формулами речевого этикета:  здравствуй(те), привет, спасибо, пожалуйста, простите, всего хорошего, с добрым утром и др.  </vt:lpstr>
      <vt:lpstr> 4. Особую группу составляют звукоподражательные слова, имитирующие звуки людей и голоса птиц, животных, природы, машин: тра-та-та, бум-бум-бум, мяу-мяу, гав-гав, га-га-га и др.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Группы междометий по значению:</dc:title>
  <dc:creator>Учень</dc:creator>
  <cp:lastModifiedBy>Sys</cp:lastModifiedBy>
  <cp:revision>32</cp:revision>
  <dcterms:created xsi:type="dcterms:W3CDTF">2016-05-06T16:43:33Z</dcterms:created>
  <dcterms:modified xsi:type="dcterms:W3CDTF">2016-05-10T18:41:08Z</dcterms:modified>
</cp:coreProperties>
</file>