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audio31.wav" ContentType="audio/x-wav"/>
  <Override PartName="/ppt/media/audio41.wav" ContentType="audio/x-wav"/>
  <Override PartName="/ppt/media/audio51.wav" ContentType="audio/x-wav"/>
  <Override PartName="/ppt/media/audio61.wav" ContentType="audio/x-wav"/>
  <Override PartName="/ppt/slideLayouts/slideLayout10.xml" ContentType="application/vnd.openxmlformats-officedocument.presentationml.slideLayout+xml"/>
  <Override PartName="/ppt/media/audio11.wav" ContentType="audio/x-wav"/>
  <Override PartName="/ppt/media/audio21.wav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22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549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458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43038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946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81948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5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62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27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03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318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984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87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651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476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548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390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9D14-F2C1-4738-8028-C849DF998A6D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140160-2587-4A13-9CEA-A20518D15B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84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54000"/>
                <a:lumOff val="46000"/>
                <a:alpha val="67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46514" y="869950"/>
            <a:ext cx="8763000" cy="1858963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B050"/>
                </a:solidFill>
              </a:rPr>
              <a:t>Междометие как особая часть речи</a:t>
            </a:r>
            <a:endParaRPr lang="ru-RU" sz="9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84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3" name="type.wav"/>
          </p:stSnd>
        </p:sndAc>
      </p:transition>
    </mc:Choice>
    <mc:Fallback>
      <p:transition spd="slow">
        <p:fade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2451" y="678426"/>
            <a:ext cx="11415251" cy="56323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1">
                  <a:lumMod val="45000"/>
                  <a:lumOff val="55000"/>
                </a:schemeClr>
              </a:gs>
              <a:gs pos="68000">
                <a:schemeClr val="accent1">
                  <a:lumMod val="54000"/>
                  <a:lumOff val="46000"/>
                  <a:alpha val="67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Термин </a:t>
            </a:r>
            <a:r>
              <a:rPr lang="ru-RU" sz="4000" b="1" dirty="0" smtClean="0">
                <a:solidFill>
                  <a:srgbClr val="C00000"/>
                </a:solidFill>
              </a:rPr>
              <a:t>«междометие»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впервые появился в 1619 году в «Грамматике» </a:t>
            </a:r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</a:rPr>
              <a:t>Мелетия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</a:rPr>
              <a:t>Смотрицкого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 в форме «</a:t>
            </a:r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</a:rPr>
              <a:t>междуметие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» (буквальный перевод с латинского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rgbClr val="00B050"/>
                </a:solidFill>
              </a:rPr>
              <a:t>Interjection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, в котором </a:t>
            </a:r>
            <a:r>
              <a:rPr lang="en-US" sz="4000" b="1" i="1" dirty="0" smtClean="0">
                <a:solidFill>
                  <a:srgbClr val="FFFF00"/>
                </a:solidFill>
              </a:rPr>
              <a:t>inter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«между», а </a:t>
            </a:r>
            <a:r>
              <a:rPr lang="en-US" sz="4000" b="1" i="1" dirty="0" err="1" smtClean="0">
                <a:solidFill>
                  <a:srgbClr val="FFFF00"/>
                </a:solidFill>
              </a:rPr>
              <a:t>jection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«бросание; невольное высказывание), т.е. междометие значит «брошенное (вставленное) между полнозначными словами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880551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  <p:sndAc>
          <p:stSnd>
            <p:snd r:embed="rId3" name="coin.wav"/>
          </p:stSnd>
        </p:sndAc>
      </p:transition>
    </mc:Choice>
    <mc:Fallback>
      <p:transition spd="slow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0310" y="2685691"/>
            <a:ext cx="8426245" cy="3834851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Под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влиянием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сложных слов с соединительными гласными </a:t>
            </a:r>
            <a:r>
              <a:rPr lang="ru-RU" b="1" dirty="0" smtClean="0">
                <a:solidFill>
                  <a:srgbClr val="C00000"/>
                </a:solidFill>
              </a:rPr>
              <a:t>«о»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b="1" dirty="0" smtClean="0">
                <a:solidFill>
                  <a:srgbClr val="C00000"/>
                </a:solidFill>
              </a:rPr>
              <a:t>«е»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первоначальная форма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междуметие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» изменилась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«междометие»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24000" y="685800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1144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54606" y="233221"/>
            <a:ext cx="10471354" cy="641554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В английском языке существует слово </a:t>
            </a:r>
            <a:r>
              <a:rPr lang="en-US" sz="6000" b="1" i="1" u="sng" dirty="0" smtClean="0">
                <a:solidFill>
                  <a:srgbClr val="7030A0"/>
                </a:solidFill>
              </a:rPr>
              <a:t>interjection</a:t>
            </a:r>
            <a:r>
              <a:rPr lang="ru-RU" sz="6000" b="1" dirty="0" smtClean="0">
                <a:solidFill>
                  <a:srgbClr val="7030A0"/>
                </a:solidFill>
              </a:rPr>
              <a:t>,</a:t>
            </a:r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 имеющее </a:t>
            </a:r>
            <a:r>
              <a:rPr lang="ru-RU" sz="6000" b="1" dirty="0" smtClean="0">
                <a:solidFill>
                  <a:srgbClr val="002060"/>
                </a:solidFill>
              </a:rPr>
              <a:t>два значения:</a:t>
            </a:r>
            <a:r>
              <a:rPr lang="ru-RU" sz="6000" b="1" dirty="0" smtClean="0">
                <a:solidFill>
                  <a:srgbClr val="0070C0"/>
                </a:solidFill>
              </a:rPr>
              <a:t/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dirty="0" smtClean="0">
                <a:solidFill>
                  <a:srgbClr val="0070C0"/>
                </a:solidFill>
              </a:rPr>
              <a:t>1. Восклицание.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dirty="0" smtClean="0">
                <a:solidFill>
                  <a:srgbClr val="0070C0"/>
                </a:solidFill>
              </a:rPr>
              <a:t>2. Грамматическое    </a:t>
            </a:r>
            <a:r>
              <a:rPr lang="ru-RU" sz="6000" b="1" dirty="0" smtClean="0">
                <a:solidFill>
                  <a:srgbClr val="0070C0"/>
                </a:solidFill>
              </a:rPr>
              <a:t>междометие.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4619" y="337456"/>
            <a:ext cx="10707328" cy="6324601"/>
          </a:xfrm>
        </p:spPr>
        <p:txBody>
          <a:bodyPr/>
          <a:lstStyle/>
          <a:p>
            <a:pPr algn="just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0117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  <p:sndAc>
          <p:stSnd>
            <p:snd r:embed="rId3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96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/>
            </a:r>
            <a:br>
              <a:rPr lang="ru-RU" sz="8000" b="1" dirty="0" smtClean="0">
                <a:solidFill>
                  <a:srgbClr val="C00000"/>
                </a:solidFill>
              </a:rPr>
            </a:br>
            <a:r>
              <a:rPr lang="ru-RU" sz="8000" b="1" dirty="0" smtClean="0">
                <a:solidFill>
                  <a:srgbClr val="C00000"/>
                </a:solidFill>
              </a:rPr>
              <a:t>Префикс </a:t>
            </a:r>
            <a:r>
              <a:rPr lang="en-US" sz="8000" b="1" i="1" u="sng" dirty="0" smtClean="0">
                <a:solidFill>
                  <a:schemeClr val="accent5">
                    <a:lumMod val="75000"/>
                  </a:schemeClr>
                </a:solidFill>
              </a:rPr>
              <a:t>inter</a:t>
            </a:r>
            <a:r>
              <a:rPr lang="ru-RU" sz="8000" b="1" dirty="0" smtClean="0">
                <a:solidFill>
                  <a:srgbClr val="C00000"/>
                </a:solidFill>
              </a:rPr>
              <a:t> </a:t>
            </a:r>
            <a:r>
              <a:rPr lang="ru-RU" sz="8000" b="1" dirty="0" smtClean="0">
                <a:solidFill>
                  <a:srgbClr val="C00000"/>
                </a:solidFill>
              </a:rPr>
              <a:t/>
            </a:r>
            <a:br>
              <a:rPr lang="ru-RU" sz="8000" b="1" dirty="0" smtClean="0">
                <a:solidFill>
                  <a:srgbClr val="C00000"/>
                </a:solidFill>
              </a:rPr>
            </a:br>
            <a:r>
              <a:rPr lang="ru-RU" sz="8000" b="1" dirty="0" smtClean="0">
                <a:solidFill>
                  <a:srgbClr val="C00000"/>
                </a:solidFill>
              </a:rPr>
              <a:t>имеет </a:t>
            </a:r>
            <a:r>
              <a:rPr lang="ru-RU" sz="8000" b="1" dirty="0" smtClean="0">
                <a:solidFill>
                  <a:srgbClr val="C00000"/>
                </a:solidFill>
              </a:rPr>
              <a:t>значение взаимодействия, т.е. между частями </a:t>
            </a:r>
            <a:r>
              <a:rPr lang="ru-RU" sz="8000" b="1" dirty="0" smtClean="0">
                <a:solidFill>
                  <a:srgbClr val="C00000"/>
                </a:solidFill>
              </a:rPr>
              <a:t>речи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6016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103" y="0"/>
            <a:ext cx="10085439" cy="5427406"/>
          </a:xfrm>
        </p:spPr>
        <p:txBody>
          <a:bodyPr>
            <a:noAutofit/>
          </a:bodyPr>
          <a:lstStyle/>
          <a:p>
            <a:pPr algn="ctr"/>
            <a:r>
              <a:rPr lang="ru-RU" sz="4800" b="1" u="sng" dirty="0" smtClean="0">
                <a:solidFill>
                  <a:srgbClr val="C00000"/>
                </a:solidFill>
              </a:rPr>
              <a:t>Междометие </a:t>
            </a:r>
            <a:r>
              <a:rPr lang="ru-RU" sz="4800" b="1" dirty="0" smtClean="0"/>
              <a:t>– 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особая часть речи, не входящая ни в самостоятельные, ни в служебные части речи, которая выражает  различные чувства, побуждения, но не называет их.     </a:t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b="1" i="1" u="sng" dirty="0" smtClean="0">
                <a:solidFill>
                  <a:srgbClr val="00B050"/>
                </a:solidFill>
              </a:rPr>
              <a:t>Например</a:t>
            </a:r>
            <a:r>
              <a:rPr lang="ru-RU" sz="4800" b="1" i="1" dirty="0" smtClean="0">
                <a:solidFill>
                  <a:srgbClr val="00B050"/>
                </a:solidFill>
              </a:rPr>
              <a:t>: ой, ах, ура, да, боже мой и др. </a:t>
            </a:r>
            <a:endParaRPr lang="ru-RU" sz="48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9849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  <p:sndAc>
          <p:stSnd>
            <p:snd r:embed="rId3" name="laser.wav"/>
          </p:stSnd>
        </p:sndAc>
      </p:transition>
    </mc:Choice>
    <mc:Fallback>
      <p:transition spd="slow">
        <p:fad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458" y="0"/>
            <a:ext cx="10515600" cy="63418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   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Особенности                 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междометий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- не связаны грамматически с другими  словами;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- не отвечают на вопросы;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-не имеют рода, числа и падежа;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- не склоняются и не спрягаются, т.е. не изменяются;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- не являются членами предложения;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- используются во всех стилях речи. 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83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  <p:sndAc>
          <p:stSnd>
            <p:snd r:embed="rId3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25959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 Выражайте эмоции </a:t>
            </a:r>
            <a:r>
              <a:rPr lang="ru-RU" sz="8000" b="1" dirty="0" smtClean="0">
                <a:solidFill>
                  <a:srgbClr val="C00000"/>
                </a:solidFill>
              </a:rPr>
              <a:t>– </a:t>
            </a:r>
            <a:r>
              <a:rPr lang="ru-RU" sz="8000" b="1" dirty="0" smtClean="0">
                <a:solidFill>
                  <a:srgbClr val="C00000"/>
                </a:solidFill>
              </a:rPr>
              <a:t>употребляйте </a:t>
            </a:r>
            <a:r>
              <a:rPr lang="ru-RU" sz="8000" b="1" u="sng" dirty="0" smtClean="0">
                <a:solidFill>
                  <a:srgbClr val="C00000"/>
                </a:solidFill>
              </a:rPr>
              <a:t>междометия</a:t>
            </a:r>
            <a:r>
              <a:rPr lang="ru-RU" sz="8000" b="1" dirty="0" smtClean="0">
                <a:solidFill>
                  <a:srgbClr val="C00000"/>
                </a:solidFill>
              </a:rPr>
              <a:t>!!!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97373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</TotalTime>
  <Words>109</Words>
  <Application>Microsoft Office PowerPoint</Application>
  <PresentationFormat>Произвольный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Междометие как особая часть речи</vt:lpstr>
      <vt:lpstr>Слайд 2</vt:lpstr>
      <vt:lpstr>   Под влиянием  сложных слов с соединительными гласными «о» - «е» первоначальная форма «междуметие» изменилась в «междометие»</vt:lpstr>
      <vt:lpstr>В английском языке существует слово interjection,  имеющее два значения: 1. Восклицание. 2. Грамматическое    междометие.</vt:lpstr>
      <vt:lpstr> Префикс inter  имеет значение взаимодействия, т.е. между частями речи</vt:lpstr>
      <vt:lpstr>Междометие – особая часть речи, не входящая ни в самостоятельные, ни в служебные части речи, которая выражает  различные чувства, побуждения, но не называет их.      Например: ой, ах, ура, да, боже мой и др. </vt:lpstr>
      <vt:lpstr>    Особенности                  междометий: - не связаны грамматически с другими  словами; - не отвечают на вопросы; -не имеют рода, числа и падежа; - не склоняются и не спрягаются, т.е. не изменяются; - не являются членами предложения; - используются во всех стилях речи. </vt:lpstr>
      <vt:lpstr> Выражайте эмоции – употребляйте междометия!!!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Междометие</dc:title>
  <dc:creator>USER</dc:creator>
  <cp:lastModifiedBy>Sys</cp:lastModifiedBy>
  <cp:revision>36</cp:revision>
  <dcterms:created xsi:type="dcterms:W3CDTF">2016-04-17T09:34:09Z</dcterms:created>
  <dcterms:modified xsi:type="dcterms:W3CDTF">2016-05-10T18:40:46Z</dcterms:modified>
</cp:coreProperties>
</file>