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59" r:id="rId1"/>
  </p:sldMasterIdLst>
  <p:notesMasterIdLst>
    <p:notesMasterId r:id="rId22"/>
  </p:notesMasterIdLst>
  <p:sldIdLst>
    <p:sldId id="256" r:id="rId2"/>
    <p:sldId id="266" r:id="rId3"/>
    <p:sldId id="258" r:id="rId4"/>
    <p:sldId id="259" r:id="rId5"/>
    <p:sldId id="265" r:id="rId6"/>
    <p:sldId id="270" r:id="rId7"/>
    <p:sldId id="263" r:id="rId8"/>
    <p:sldId id="275" r:id="rId9"/>
    <p:sldId id="271" r:id="rId10"/>
    <p:sldId id="280" r:id="rId11"/>
    <p:sldId id="267" r:id="rId12"/>
    <p:sldId id="272" r:id="rId13"/>
    <p:sldId id="260" r:id="rId14"/>
    <p:sldId id="261" r:id="rId15"/>
    <p:sldId id="262" r:id="rId16"/>
    <p:sldId id="281" r:id="rId17"/>
    <p:sldId id="276" r:id="rId18"/>
    <p:sldId id="278" r:id="rId19"/>
    <p:sldId id="277" r:id="rId20"/>
    <p:sldId id="279" r:id="rId21"/>
  </p:sldIdLst>
  <p:sldSz cx="9144000" cy="5143500" type="screen16x9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130" autoAdjust="0"/>
    <p:restoredTop sz="87621" autoAdjust="0"/>
  </p:normalViewPr>
  <p:slideViewPr>
    <p:cSldViewPr>
      <p:cViewPr varScale="1">
        <p:scale>
          <a:sx n="135" d="100"/>
          <a:sy n="135" d="100"/>
        </p:scale>
        <p:origin x="-92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A8ADFD5B-A66C-449C-B6E8-FB716D07777D}" type="datetimeFigureOut">
              <a:rPr/>
              <a:pPr/>
              <a:t>6/30/2006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CA5D3BF3-D352-46FC-8343-31F56E6730EA}" type="slidenum">
              <a:rPr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047E157E-8DCB-4F70-A0AF-5EB586A91DD4}" type="datetime1">
              <a:rPr kumimoji="0" lang="ru-RU" smtClean="0">
                <a:solidFill>
                  <a:srgbClr val="FFFFFF"/>
                </a:solidFill>
              </a:rPr>
              <a:pPr algn="ctr"/>
              <a:t>08.04.2020</a:t>
            </a:fld>
            <a:endParaRPr kumimoji="0" lang="ru-RU" sz="2000">
              <a:solidFill>
                <a:srgbClr val="FFFFFF"/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0A0-C266-4798-8C8F-B9F91E9DA37E}" type="slidenum">
              <a:rPr kumimoji="0" lang="ru-RU" smtClean="0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08.04.2020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08.04.2020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08.04.2020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9F07-3BC7-4570-B054-79111B0A380C}" type="datetime1">
              <a:rPr lang="ru-RU" smtClean="0"/>
              <a:pPr/>
              <a:t>08.04.2020</a:t>
            </a:fld>
            <a:endParaRPr kumimoji="0"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2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240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08.04.2020</a:t>
            </a:fld>
            <a:endParaRPr kumimoji="0"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08.04.2020</a:t>
            </a:fld>
            <a:endParaRPr kumimoji="0"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DB5D-B7A0-47E3-AD2D-B1A6F8614213}" type="datetime1">
              <a:rPr lang="ru-RU" smtClean="0"/>
              <a:pPr/>
              <a:t>08.04.2020</a:t>
            </a:fld>
            <a:endParaRPr kumimoji="0"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kumimoji="0" lang="ru-RU" smtClean="0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08.04.2020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198-4617-485E-9585-4840B69DBBA6}" type="datetime1">
              <a:rPr lang="ru-RU" smtClean="0"/>
              <a:pPr/>
              <a:t>08.04.2020</a:t>
            </a:fld>
            <a:endParaRPr kumimoji="0"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kumimoji="0" lang="ru-RU" smtClean="0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08.04.2020</a:t>
            </a:fld>
            <a:endParaRPr kumimoji="0"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pPr algn="ctr"/>
            <a:fld id="{8F82E0A0-C266-4798-8C8F-B9F91E9DA37E}" type="slidenum">
              <a:rPr kumimoji="0" lang="ru-RU" sz="28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280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5357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606EA6-EFEA-4C30-9264-4F9291A5780D}" type="datetime1">
              <a:rPr lang="ru-RU" smtClean="0"/>
              <a:pPr/>
              <a:t>08.04.2020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24"/>
            <a:ext cx="8229600" cy="4100526"/>
          </a:xfrm>
        </p:spPr>
        <p:txBody>
          <a:bodyPr>
            <a:normAutofit fontScale="92500" lnSpcReduction="10000"/>
          </a:bodyPr>
          <a:lstStyle/>
          <a:p>
            <a:r>
              <a:rPr lang="ru-RU" sz="3900" b="1" i="1" dirty="0" smtClean="0"/>
              <a:t>Трусливый, храбрый, робкий, мужественный, застенчивый, смелый, нерешительный, отважный.</a:t>
            </a:r>
            <a:endParaRPr lang="ru-RU" sz="3900" dirty="0" smtClean="0"/>
          </a:p>
          <a:p>
            <a:r>
              <a:rPr lang="en-US" b="1" dirty="0" smtClean="0"/>
              <a:t>I</a:t>
            </a:r>
            <a:r>
              <a:rPr lang="ru-RU" b="1" dirty="0" smtClean="0"/>
              <a:t> вариант. </a:t>
            </a:r>
            <a:r>
              <a:rPr lang="ru-RU" dirty="0" smtClean="0"/>
              <a:t>Выбрать прилагательные, обозначающие </a:t>
            </a:r>
            <a:r>
              <a:rPr lang="ru-RU" b="1" i="1" dirty="0" smtClean="0"/>
              <a:t>хорошие качества</a:t>
            </a:r>
            <a:r>
              <a:rPr lang="ru-RU" dirty="0" smtClean="0"/>
              <a:t> человека, подчеркнуть.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 </a:t>
            </a:r>
            <a:r>
              <a:rPr lang="en-US" b="1" dirty="0" smtClean="0"/>
              <a:t>II</a:t>
            </a:r>
            <a:r>
              <a:rPr lang="ru-RU" b="1" dirty="0" smtClean="0"/>
              <a:t> вариант. </a:t>
            </a:r>
            <a:r>
              <a:rPr lang="ru-RU" dirty="0" smtClean="0"/>
              <a:t>Выбрать прилагательные, обозначающие </a:t>
            </a:r>
            <a:r>
              <a:rPr lang="ru-RU" b="1" i="1" dirty="0" smtClean="0"/>
              <a:t>плохие качества</a:t>
            </a:r>
            <a:r>
              <a:rPr lang="ru-RU" dirty="0" smtClean="0"/>
              <a:t> человека, подчеркнуть. 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Подберите антонимы к прилагательным:</a:t>
            </a:r>
          </a:p>
          <a:p>
            <a:r>
              <a:rPr lang="ru-RU" dirty="0" smtClean="0"/>
              <a:t>Добрый</a:t>
            </a:r>
          </a:p>
          <a:p>
            <a:r>
              <a:rPr lang="ru-RU" dirty="0" smtClean="0"/>
              <a:t>Громкий</a:t>
            </a:r>
          </a:p>
          <a:p>
            <a:r>
              <a:rPr lang="ru-RU" dirty="0" smtClean="0"/>
              <a:t>Светлый</a:t>
            </a:r>
          </a:p>
          <a:p>
            <a:r>
              <a:rPr lang="ru-RU" dirty="0" smtClean="0"/>
              <a:t>Низкий</a:t>
            </a:r>
          </a:p>
          <a:p>
            <a:r>
              <a:rPr lang="ru-RU" dirty="0" smtClean="0"/>
              <a:t>Полезный</a:t>
            </a:r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184" y="909637"/>
          <a:ext cx="6095631" cy="3324225"/>
        </p:xfrm>
        <a:graphic>
          <a:graphicData uri="http://schemas.openxmlformats.org/drawingml/2006/table">
            <a:tbl>
              <a:tblPr/>
              <a:tblGrid>
                <a:gridCol w="762863"/>
                <a:gridCol w="762863"/>
                <a:gridCol w="762863"/>
                <a:gridCol w="762863"/>
                <a:gridCol w="725129"/>
                <a:gridCol w="93980"/>
                <a:gridCol w="763492"/>
                <a:gridCol w="763492"/>
                <a:gridCol w="698086"/>
              </a:tblGrid>
              <a:tr h="641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0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0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57356" y="928676"/>
            <a:ext cx="372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200" smtClean="0"/>
              <a:t>з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71736" y="928676"/>
            <a:ext cx="412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200" smtClean="0"/>
              <a:t>л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3286116" y="928677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200" smtClean="0"/>
              <a:t>о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 rot="10800000" flipV="1">
            <a:off x="3929057" y="957760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200" smtClean="0"/>
              <a:t>й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785918" y="1643056"/>
            <a:ext cx="399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200" smtClean="0"/>
              <a:t>т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500298" y="1643056"/>
            <a:ext cx="399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200" smtClean="0"/>
              <a:t>и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214678" y="1643056"/>
            <a:ext cx="3276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200" smtClean="0"/>
              <a:t>х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929058" y="1643056"/>
            <a:ext cx="399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200" smtClean="0"/>
              <a:t>и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786314" y="164305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200" smtClean="0"/>
              <a:t>й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785918" y="235743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200" smtClean="0"/>
              <a:t>т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571736" y="2357436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200" smtClean="0"/>
              <a:t>ё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214678" y="2357436"/>
            <a:ext cx="340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200" smtClean="0"/>
              <a:t>м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000496" y="2357436"/>
            <a:ext cx="571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200" smtClean="0"/>
              <a:t>н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4714876" y="2357436"/>
            <a:ext cx="62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200" smtClean="0"/>
              <a:t>ы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643570" y="2357436"/>
            <a:ext cx="433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200" smtClean="0"/>
              <a:t>й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1857356" y="3000378"/>
            <a:ext cx="388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200" smtClean="0"/>
              <a:t>в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2428860" y="3000378"/>
            <a:ext cx="565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200" smtClean="0"/>
              <a:t>ы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3286116" y="3000378"/>
            <a:ext cx="445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200" smtClean="0"/>
              <a:t>с</a:t>
            </a:r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4000496" y="3000378"/>
            <a:ext cx="5487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200" smtClean="0"/>
              <a:t>о</a:t>
            </a:r>
            <a:endParaRPr lang="ru-RU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4857752" y="3000378"/>
            <a:ext cx="474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200" smtClean="0"/>
              <a:t>к</a:t>
            </a:r>
            <a:endParaRPr lang="ru-RU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5643570" y="3000378"/>
            <a:ext cx="433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200" smtClean="0"/>
              <a:t>и</a:t>
            </a:r>
            <a:endParaRPr lang="ru-RU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6357950" y="3000378"/>
            <a:ext cx="576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200" smtClean="0"/>
              <a:t>й</a:t>
            </a:r>
            <a:endParaRPr lang="ru-RU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1714480" y="3714758"/>
            <a:ext cx="63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200" smtClean="0"/>
              <a:t>п</a:t>
            </a:r>
            <a:endParaRPr lang="ru-RU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2428860" y="3714758"/>
            <a:ext cx="620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200" smtClean="0"/>
              <a:t>о</a:t>
            </a:r>
            <a:endParaRPr lang="ru-RU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3143240" y="3714758"/>
            <a:ext cx="527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200" smtClean="0"/>
              <a:t>л</a:t>
            </a:r>
            <a:endParaRPr lang="ru-RU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4000496" y="3714758"/>
            <a:ext cx="524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200" smtClean="0"/>
              <a:t>е</a:t>
            </a:r>
            <a:endParaRPr lang="ru-RU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4786314" y="3714758"/>
            <a:ext cx="46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200" smtClean="0"/>
              <a:t>з</a:t>
            </a:r>
            <a:endParaRPr lang="ru-RU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5572132" y="3714758"/>
            <a:ext cx="571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200" smtClean="0"/>
              <a:t>н</a:t>
            </a:r>
            <a:endParaRPr lang="ru-RU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7072330" y="3714758"/>
            <a:ext cx="647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200" smtClean="0"/>
              <a:t>й</a:t>
            </a:r>
            <a:endParaRPr lang="ru-RU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6357950" y="3714758"/>
            <a:ext cx="62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200" smtClean="0"/>
              <a:t>ы</a:t>
            </a:r>
            <a:endParaRPr lang="ru-RU" sz="32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5286380" y="221456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429256" y="2214560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714480" y="0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П</a:t>
            </a:r>
            <a:r>
              <a:rPr sz="3200" smtClean="0">
                <a:solidFill>
                  <a:srgbClr val="FF0000"/>
                </a:solidFill>
              </a:rPr>
              <a:t>роверка 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72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         </a:t>
            </a:r>
            <a:r>
              <a:rPr lang="ru-RU" sz="4000" dirty="0" smtClean="0">
                <a:solidFill>
                  <a:srgbClr val="C00000"/>
                </a:solidFill>
              </a:rPr>
              <a:t>Составьте пословицу наоборот, используя антонимы 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Маленькое дело лучше большого безделья.</a:t>
            </a:r>
          </a:p>
          <a:p>
            <a:pPr>
              <a:buNone/>
            </a:pPr>
            <a:r>
              <a:rPr lang="ru-RU" sz="4800" dirty="0" smtClean="0">
                <a:solidFill>
                  <a:srgbClr val="0000FF"/>
                </a:solidFill>
              </a:rPr>
              <a:t>Большое безделье хуже маленького дела.</a:t>
            </a:r>
            <a:endParaRPr lang="ru-RU" sz="4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24"/>
            <a:ext cx="8229600" cy="4100526"/>
          </a:xfrm>
        </p:spPr>
        <p:txBody>
          <a:bodyPr/>
          <a:lstStyle/>
          <a:p>
            <a:r>
              <a:rPr lang="ru-RU" sz="4000" dirty="0" smtClean="0"/>
              <a:t>Сегодня  </a:t>
            </a:r>
            <a:r>
              <a:rPr lang="ru-RU" sz="4000" b="1" i="1" dirty="0" smtClean="0"/>
              <a:t>холодный хмурый</a:t>
            </a:r>
            <a:r>
              <a:rPr lang="ru-RU" sz="4000" dirty="0" smtClean="0"/>
              <a:t> день. Стоит </a:t>
            </a:r>
            <a:r>
              <a:rPr lang="ru-RU" sz="4000" b="1" i="1" dirty="0" smtClean="0"/>
              <a:t>ненастная</a:t>
            </a:r>
            <a:r>
              <a:rPr lang="ru-RU" sz="4000" dirty="0" smtClean="0"/>
              <a:t> погода. По небу плывут тяжёлые </a:t>
            </a:r>
            <a:r>
              <a:rPr lang="ru-RU" sz="4000" b="1" i="1" dirty="0" smtClean="0"/>
              <a:t>чёрны</a:t>
            </a:r>
            <a:r>
              <a:rPr lang="ru-RU" sz="4000" i="1" dirty="0" smtClean="0"/>
              <a:t>е</a:t>
            </a:r>
            <a:r>
              <a:rPr lang="ru-RU" sz="4000" dirty="0" smtClean="0"/>
              <a:t> тучи. Под ногами </a:t>
            </a:r>
            <a:r>
              <a:rPr lang="ru-RU" sz="4000" b="1" i="1" dirty="0" smtClean="0"/>
              <a:t>сырая</a:t>
            </a:r>
            <a:r>
              <a:rPr lang="ru-RU" sz="4000" dirty="0" smtClean="0"/>
              <a:t> земля.</a:t>
            </a:r>
          </a:p>
          <a:p>
            <a:r>
              <a:rPr lang="ru-RU" dirty="0" smtClean="0"/>
              <a:t>Выделенные слова заменить синонимами 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10"/>
            <a:ext cx="8229600" cy="1928826"/>
          </a:xfrm>
        </p:spPr>
        <p:txBody>
          <a:bodyPr>
            <a:noAutofit/>
          </a:bodyPr>
          <a:lstStyle/>
          <a:p>
            <a:r>
              <a:rPr lang="ru-RU" sz="3600" dirty="0" smtClean="0"/>
              <a:t>Сегодня  </a:t>
            </a:r>
            <a:r>
              <a:rPr lang="ru-RU" sz="3600" b="1" i="1" dirty="0" smtClean="0"/>
              <a:t>холодный хмурый</a:t>
            </a:r>
            <a:r>
              <a:rPr lang="ru-RU" sz="3600" dirty="0" smtClean="0"/>
              <a:t> день. Стоит </a:t>
            </a:r>
            <a:r>
              <a:rPr lang="ru-RU" sz="3600" b="1" i="1" dirty="0" smtClean="0"/>
              <a:t>ненастная</a:t>
            </a:r>
            <a:r>
              <a:rPr lang="ru-RU" sz="3600" dirty="0" smtClean="0"/>
              <a:t> погода. По небу плывут тяжёлые </a:t>
            </a:r>
            <a:r>
              <a:rPr lang="ru-RU" sz="3600" b="1" i="1" dirty="0" smtClean="0"/>
              <a:t>чёрны</a:t>
            </a:r>
            <a:r>
              <a:rPr lang="ru-RU" sz="3600" i="1" dirty="0" smtClean="0"/>
              <a:t>е</a:t>
            </a:r>
            <a:r>
              <a:rPr lang="ru-RU" sz="3600" dirty="0" smtClean="0"/>
              <a:t> тучи. Под ногами </a:t>
            </a:r>
            <a:r>
              <a:rPr lang="ru-RU" sz="3600" b="1" i="1" dirty="0" smtClean="0"/>
              <a:t>сырая</a:t>
            </a:r>
            <a:r>
              <a:rPr lang="ru-RU" sz="3600" dirty="0" smtClean="0"/>
              <a:t> земля.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8"/>
            <a:ext cx="8229600" cy="2457452"/>
          </a:xfrm>
        </p:spPr>
        <p:txBody>
          <a:bodyPr>
            <a:normAutofit fontScale="92500"/>
          </a:bodyPr>
          <a:lstStyle/>
          <a:p>
            <a:r>
              <a:rPr lang="ru-RU" sz="4000" dirty="0" smtClean="0"/>
              <a:t>Сегодня </a:t>
            </a:r>
            <a:r>
              <a:rPr lang="ru-RU" sz="4000" b="1" dirty="0" smtClean="0"/>
              <a:t>прохладный пасмурный</a:t>
            </a:r>
            <a:r>
              <a:rPr lang="ru-RU" sz="4000" dirty="0" smtClean="0"/>
              <a:t> день. Стоит </a:t>
            </a:r>
            <a:r>
              <a:rPr lang="ru-RU" sz="4000" b="1" dirty="0" smtClean="0"/>
              <a:t>дождлива</a:t>
            </a:r>
            <a:r>
              <a:rPr lang="ru-RU" sz="4000" dirty="0" smtClean="0"/>
              <a:t>я погода. По небу плывут тяжёлые </a:t>
            </a:r>
            <a:r>
              <a:rPr lang="ru-RU" sz="4000" b="1" dirty="0" smtClean="0"/>
              <a:t>тёмные</a:t>
            </a:r>
            <a:r>
              <a:rPr lang="ru-RU" sz="4000" dirty="0" smtClean="0"/>
              <a:t> тучи. Под ногами </a:t>
            </a:r>
            <a:r>
              <a:rPr lang="ru-RU" sz="4000" b="1" dirty="0" smtClean="0"/>
              <a:t>влажная</a:t>
            </a:r>
            <a:r>
              <a:rPr lang="ru-RU" sz="4000" dirty="0" smtClean="0"/>
              <a:t>  земля.</a:t>
            </a:r>
          </a:p>
          <a:p>
            <a:endParaRPr lang="ru-RU" sz="4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85770"/>
            <a:ext cx="8229600" cy="242889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Сегодня  </a:t>
            </a:r>
            <a:r>
              <a:rPr lang="ru-RU" sz="3600" b="1" i="1" dirty="0" smtClean="0"/>
              <a:t>холодный хмурый</a:t>
            </a:r>
            <a:r>
              <a:rPr lang="ru-RU" sz="3600" dirty="0" smtClean="0"/>
              <a:t> день. Стоит </a:t>
            </a:r>
            <a:r>
              <a:rPr lang="ru-RU" sz="3600" b="1" i="1" dirty="0" smtClean="0"/>
              <a:t>ненастная</a:t>
            </a:r>
            <a:r>
              <a:rPr lang="ru-RU" sz="3600" dirty="0" smtClean="0"/>
              <a:t> погода. По небу плывут тяжёлые </a:t>
            </a:r>
            <a:r>
              <a:rPr lang="ru-RU" sz="3600" b="1" i="1" dirty="0" smtClean="0"/>
              <a:t>чёрны</a:t>
            </a:r>
            <a:r>
              <a:rPr lang="ru-RU" sz="3600" i="1" dirty="0" smtClean="0"/>
              <a:t>е</a:t>
            </a:r>
            <a:r>
              <a:rPr lang="ru-RU" sz="3600" dirty="0" smtClean="0"/>
              <a:t> тучи. Под ногами </a:t>
            </a:r>
            <a:r>
              <a:rPr lang="ru-RU" sz="3600" b="1" i="1" dirty="0" smtClean="0"/>
              <a:t>сырая</a:t>
            </a:r>
            <a:r>
              <a:rPr lang="ru-RU" sz="3600" dirty="0" smtClean="0"/>
              <a:t> земля.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8"/>
            <a:ext cx="8229600" cy="2457452"/>
          </a:xfrm>
        </p:spPr>
        <p:txBody>
          <a:bodyPr>
            <a:normAutofit fontScale="92500"/>
          </a:bodyPr>
          <a:lstStyle/>
          <a:p>
            <a:r>
              <a:rPr lang="ru-RU" sz="4000" dirty="0" smtClean="0"/>
              <a:t>Сегодня </a:t>
            </a:r>
            <a:r>
              <a:rPr lang="ru-RU" sz="4000" b="1" i="1" dirty="0" smtClean="0"/>
              <a:t>тёплый солнечный</a:t>
            </a:r>
            <a:r>
              <a:rPr lang="ru-RU" sz="4000" dirty="0" smtClean="0"/>
              <a:t> день. Стоит </a:t>
            </a:r>
            <a:r>
              <a:rPr lang="ru-RU" sz="4000" b="1" i="1" dirty="0" smtClean="0"/>
              <a:t>ясная (хорошая)</a:t>
            </a:r>
            <a:r>
              <a:rPr lang="ru-RU" sz="4000" dirty="0" smtClean="0"/>
              <a:t> погода. По небу плывут </a:t>
            </a:r>
            <a:r>
              <a:rPr lang="ru-RU" sz="4000" b="1" i="1" dirty="0" smtClean="0"/>
              <a:t>лёгкие белые облака.</a:t>
            </a:r>
            <a:r>
              <a:rPr lang="ru-RU" sz="4000" dirty="0" smtClean="0"/>
              <a:t> Под ногами </a:t>
            </a:r>
            <a:r>
              <a:rPr lang="ru-RU" sz="4000" b="1" i="1" dirty="0" smtClean="0"/>
              <a:t>сухая </a:t>
            </a:r>
            <a:r>
              <a:rPr lang="ru-RU" sz="4000" dirty="0" smtClean="0"/>
              <a:t>земля.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5400" b="1" dirty="0" smtClean="0">
                <a:solidFill>
                  <a:srgbClr val="C00000"/>
                </a:solidFill>
              </a:rPr>
              <a:t>Тест. </a:t>
            </a:r>
            <a:r>
              <a:rPr lang="ru-RU" sz="5400" dirty="0" smtClean="0">
                <a:solidFill>
                  <a:srgbClr val="C00000"/>
                </a:solidFill>
              </a:rPr>
              <a:t>На </a:t>
            </a:r>
            <a:r>
              <a:rPr lang="ru-RU" sz="5400" dirty="0" err="1" smtClean="0">
                <a:solidFill>
                  <a:srgbClr val="C00000"/>
                </a:solidFill>
              </a:rPr>
              <a:t>лисочке</a:t>
            </a:r>
            <a:r>
              <a:rPr lang="ru-RU" sz="5400" dirty="0" smtClean="0">
                <a:solidFill>
                  <a:srgbClr val="C00000"/>
                </a:solidFill>
              </a:rPr>
              <a:t> </a:t>
            </a:r>
            <a:r>
              <a:rPr lang="ru-RU" sz="5400" dirty="0" smtClean="0">
                <a:solidFill>
                  <a:srgbClr val="C00000"/>
                </a:solidFill>
              </a:rPr>
              <a:t>записываем : да +, нет -.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Имя </a:t>
            </a:r>
            <a:r>
              <a:rPr lang="ru-RU" b="1" dirty="0" smtClean="0"/>
              <a:t>прилагательное – часть речи, которая обозначает признак предмета.</a:t>
            </a:r>
            <a:endParaRPr lang="ru-RU" dirty="0" smtClean="0"/>
          </a:p>
          <a:p>
            <a:r>
              <a:rPr lang="ru-RU" b="1" dirty="0" smtClean="0"/>
              <a:t>Имя прилагательное отвечает на вопросы: кто? что?</a:t>
            </a:r>
            <a:endParaRPr lang="ru-RU" dirty="0" smtClean="0"/>
          </a:p>
          <a:p>
            <a:r>
              <a:rPr lang="ru-RU" b="1" dirty="0" smtClean="0"/>
              <a:t>Антонимы – это слова, противоположные по значению.</a:t>
            </a:r>
            <a:endParaRPr lang="ru-RU" dirty="0" smtClean="0"/>
          </a:p>
          <a:p>
            <a:r>
              <a:rPr lang="ru-RU" b="1" dirty="0" smtClean="0"/>
              <a:t>Синонимы – это слова близкие по значению.</a:t>
            </a:r>
            <a:endParaRPr lang="ru-RU" dirty="0" smtClean="0"/>
          </a:p>
          <a:p>
            <a:r>
              <a:rPr lang="ru-RU" b="1" dirty="0" smtClean="0"/>
              <a:t>Горький - сладкий, высокий - низкий, большой - маленький. Это синонимы.</a:t>
            </a:r>
            <a:endParaRPr lang="ru-RU" dirty="0" smtClean="0"/>
          </a:p>
          <a:p>
            <a:r>
              <a:rPr lang="ru-RU" b="1" dirty="0" smtClean="0"/>
              <a:t>Храбрый, смелый, отважный. Это антонимы.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</a:t>
            </a:r>
            <a:r>
              <a:rPr lang="ru-RU" dirty="0" smtClean="0">
                <a:solidFill>
                  <a:srgbClr val="C00000"/>
                </a:solidFill>
              </a:rPr>
              <a:t>Проверка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800" dirty="0" smtClean="0"/>
              <a:t>    + - + + - -</a:t>
            </a:r>
            <a:endParaRPr lang="ru-RU" sz="8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Рефлексия.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У меня получилось…</a:t>
            </a:r>
          </a:p>
          <a:p>
            <a:pPr algn="ctr">
              <a:buFontTx/>
              <a:buChar char="-"/>
              <a:defRPr/>
            </a:pPr>
            <a:r>
              <a:rPr lang="ru-RU" sz="2800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Было интересно…</a:t>
            </a:r>
            <a:r>
              <a:rPr lang="en-US" sz="2800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</a:t>
            </a:r>
            <a:endParaRPr lang="ru-RU" sz="2800" b="1" dirty="0" smtClean="0">
              <a:solidFill>
                <a:srgbClr val="00B050"/>
              </a:solidFill>
              <a:latin typeface="Arial" charset="0"/>
              <a:cs typeface="Arial" charset="0"/>
            </a:endParaRPr>
          </a:p>
          <a:p>
            <a:pPr algn="ctr">
              <a:buFontTx/>
              <a:buChar char="-"/>
              <a:defRPr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Было трудно…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- </a:t>
            </a:r>
            <a:r>
              <a:rPr lang="ru-RU" sz="28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Теперь я знаю…</a:t>
            </a:r>
            <a:endParaRPr lang="ru-RU" sz="2800" b="1" dirty="0">
              <a:solidFill>
                <a:srgbClr val="7030A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Итог урока.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 чём узнали на уроке?</a:t>
            </a:r>
          </a:p>
          <a:p>
            <a:r>
              <a:rPr lang="ru-RU" dirty="0" smtClean="0"/>
              <a:t>Что такое слова-синонимы?</a:t>
            </a:r>
          </a:p>
          <a:p>
            <a:r>
              <a:rPr lang="ru-RU" dirty="0" smtClean="0"/>
              <a:t>Что такое слова-антонимы?</a:t>
            </a:r>
          </a:p>
          <a:p>
            <a:r>
              <a:rPr lang="ru-RU" dirty="0" smtClean="0"/>
              <a:t>Закончите предложение: Прилагательные - это слова, которые обозначают …  и отвечает на вопросы … 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6"/>
            <a:ext cx="8229600" cy="452915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Плохие качества:</a:t>
            </a:r>
          </a:p>
          <a:p>
            <a:r>
              <a:rPr lang="ru-RU" sz="3600" dirty="0" smtClean="0"/>
              <a:t>Трусливый, робкий, застенчивый,</a:t>
            </a:r>
          </a:p>
          <a:p>
            <a:pPr>
              <a:buNone/>
            </a:pPr>
            <a:r>
              <a:rPr lang="ru-RU" sz="3600" dirty="0" smtClean="0"/>
              <a:t>    нерешительный.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Хорошие качества:</a:t>
            </a:r>
          </a:p>
          <a:p>
            <a:r>
              <a:rPr lang="ru-RU" sz="3600" dirty="0" smtClean="0"/>
              <a:t>Храбрый, мужественный,</a:t>
            </a:r>
            <a:r>
              <a:rPr lang="ru-RU" sz="3600" b="1" dirty="0" smtClean="0"/>
              <a:t> </a:t>
            </a:r>
            <a:r>
              <a:rPr lang="ru-RU" sz="3600" dirty="0" smtClean="0"/>
              <a:t>смелый, </a:t>
            </a:r>
          </a:p>
          <a:p>
            <a:pPr>
              <a:buNone/>
            </a:pPr>
            <a:r>
              <a:rPr lang="ru-RU" sz="3600" dirty="0" smtClean="0"/>
              <a:t>    отважный.</a:t>
            </a:r>
          </a:p>
          <a:p>
            <a:endParaRPr lang="ru-RU" sz="3600" dirty="0" smtClean="0"/>
          </a:p>
          <a:p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</a:t>
            </a:r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b="1" dirty="0" smtClean="0"/>
          </a:p>
          <a:p>
            <a:endParaRPr lang="ru-RU" sz="3600" b="1" dirty="0" smtClean="0"/>
          </a:p>
          <a:p>
            <a:pPr>
              <a:buNone/>
            </a:pPr>
            <a:r>
              <a:rPr lang="ru-RU" sz="3600" dirty="0" smtClean="0"/>
              <a:t> </a:t>
            </a:r>
          </a:p>
          <a:p>
            <a:endParaRPr lang="ru-RU" sz="36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2" y="714362"/>
            <a:ext cx="2085013" cy="256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43042" y="3071816"/>
            <a:ext cx="6000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sz="7200" b="1" i="1" smtClean="0">
                <a:solidFill>
                  <a:srgbClr val="7030A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srgbClr val="7030A0">
                      <a:alpha val="4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   Молодцы!</a:t>
            </a:r>
            <a:endParaRPr sz="7200" b="1" i="1" dirty="0">
              <a:solidFill>
                <a:srgbClr val="7030A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50800" dist="38100" algn="l" rotWithShape="0">
                  <a:srgbClr val="7030A0">
                    <a:alpha val="4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785800"/>
            <a:ext cx="850112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Синонимы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это слова одной части речи, различные по звучанию и написанию, но имеющие одинаковое или очень близкое значение. Они могут заменять друг друга по значению.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62"/>
            <a:ext cx="8229600" cy="4029088"/>
          </a:xfrm>
        </p:spPr>
        <p:txBody>
          <a:bodyPr/>
          <a:lstStyle/>
          <a:p>
            <a:pPr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    </a:t>
            </a:r>
            <a:r>
              <a:rPr lang="ru-RU" sz="4000" b="1" i="1" u="sng" dirty="0" smtClean="0">
                <a:solidFill>
                  <a:srgbClr val="FF0000"/>
                </a:solidFill>
              </a:rPr>
              <a:t>Антонимы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dirty="0" smtClean="0"/>
              <a:t>– это слова одной части речи, различные по звучанию, имеющие прямо противоположное значение.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290094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Прилагательные близкие и противоположные по            значению.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996"/>
          <a:stretch/>
        </p:blipFill>
        <p:spPr>
          <a:xfrm>
            <a:off x="6786578" y="2143122"/>
            <a:ext cx="2059433" cy="2547293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i="1" dirty="0" smtClean="0"/>
              <a:t>     Познакомиться  со словами-антонимами  и </a:t>
            </a:r>
          </a:p>
          <a:p>
            <a:pPr>
              <a:buFontTx/>
              <a:buNone/>
            </a:pPr>
            <a:r>
              <a:rPr lang="ru-RU" i="1" dirty="0" smtClean="0"/>
              <a:t>   словами-синонимами и ; развивать умения распознавать и правильно употреблять имена            </a:t>
            </a:r>
          </a:p>
          <a:p>
            <a:pPr>
              <a:buFontTx/>
              <a:buNone/>
            </a:pPr>
            <a:r>
              <a:rPr lang="ru-RU" i="1" dirty="0" smtClean="0"/>
              <a:t>   прилагательные;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24"/>
            <a:ext cx="8229600" cy="4100526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solidFill>
                  <a:srgbClr val="0000FF"/>
                </a:solidFill>
              </a:rPr>
              <a:t>Укажите имена прилагательные, близкие данным по значению.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( Синонимы).  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b="1" dirty="0" smtClean="0"/>
              <a:t>Крошечный</a:t>
            </a:r>
            <a:r>
              <a:rPr lang="ru-RU" dirty="0" smtClean="0"/>
              <a:t> - хорошенький, слабый, маленький.</a:t>
            </a:r>
          </a:p>
          <a:p>
            <a:pPr lvl="0"/>
            <a:r>
              <a:rPr lang="ru-RU" b="1" dirty="0" smtClean="0"/>
              <a:t>Дождливый </a:t>
            </a:r>
            <a:r>
              <a:rPr lang="ru-RU" dirty="0" smtClean="0"/>
              <a:t>– ненастный</a:t>
            </a:r>
            <a:r>
              <a:rPr lang="ru-RU" b="1" dirty="0" smtClean="0"/>
              <a:t>,</a:t>
            </a:r>
            <a:r>
              <a:rPr lang="ru-RU" dirty="0" smtClean="0"/>
              <a:t> страшный, сильный.</a:t>
            </a:r>
          </a:p>
          <a:p>
            <a:pPr lvl="0"/>
            <a:r>
              <a:rPr lang="ru-RU" b="1" dirty="0" smtClean="0"/>
              <a:t>Весёлый </a:t>
            </a:r>
            <a:r>
              <a:rPr lang="ru-RU" dirty="0" smtClean="0"/>
              <a:t>-  громкий, радостный</a:t>
            </a:r>
            <a:r>
              <a:rPr lang="ru-RU" b="1" dirty="0" smtClean="0"/>
              <a:t>,</a:t>
            </a:r>
            <a:r>
              <a:rPr lang="ru-RU" dirty="0" smtClean="0"/>
              <a:t> ласковый.</a:t>
            </a:r>
          </a:p>
          <a:p>
            <a:pPr lvl="0"/>
            <a:r>
              <a:rPr lang="ru-RU" b="1" dirty="0" smtClean="0"/>
              <a:t>Мудрый </a:t>
            </a:r>
            <a:r>
              <a:rPr lang="ru-RU" dirty="0" smtClean="0"/>
              <a:t>– умный</a:t>
            </a:r>
            <a:r>
              <a:rPr lang="ru-RU" b="1" dirty="0" smtClean="0"/>
              <a:t>,</a:t>
            </a:r>
            <a:r>
              <a:rPr lang="ru-RU" dirty="0" smtClean="0"/>
              <a:t> талантливый, хороший.</a:t>
            </a:r>
          </a:p>
          <a:p>
            <a:pPr lvl="0"/>
            <a:r>
              <a:rPr lang="ru-RU" b="1" dirty="0" smtClean="0"/>
              <a:t>Отважный – </a:t>
            </a:r>
            <a:r>
              <a:rPr lang="ru-RU" dirty="0" smtClean="0"/>
              <a:t>верный, храбрый</a:t>
            </a:r>
            <a:r>
              <a:rPr lang="ru-RU" b="1" dirty="0" smtClean="0"/>
              <a:t>,</a:t>
            </a:r>
            <a:r>
              <a:rPr lang="ru-RU" dirty="0" smtClean="0"/>
              <a:t> преданный.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6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Сравните: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14"/>
            <a:ext cx="8715436" cy="3743336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3600" dirty="0" smtClean="0"/>
              <a:t>       </a:t>
            </a:r>
            <a:r>
              <a:rPr lang="ru-RU" sz="11100" dirty="0" smtClean="0">
                <a:solidFill>
                  <a:srgbClr val="C00000"/>
                </a:solidFill>
              </a:rPr>
              <a:t>По вкусу</a:t>
            </a:r>
            <a:r>
              <a:rPr lang="ru-RU" sz="11100" dirty="0" smtClean="0"/>
              <a:t>: перец и мёд.</a:t>
            </a:r>
            <a:br>
              <a:rPr lang="ru-RU" sz="11100" dirty="0" smtClean="0"/>
            </a:br>
            <a:r>
              <a:rPr lang="ru-RU" sz="11100" dirty="0" smtClean="0">
                <a:solidFill>
                  <a:srgbClr val="0000FF"/>
                </a:solidFill>
              </a:rPr>
              <a:t>По ширине</a:t>
            </a:r>
            <a:r>
              <a:rPr lang="ru-RU" sz="11100" dirty="0" smtClean="0"/>
              <a:t>: реку и ручей.</a:t>
            </a:r>
            <a:br>
              <a:rPr lang="ru-RU" sz="11100" dirty="0" smtClean="0"/>
            </a:br>
            <a:r>
              <a:rPr lang="ru-RU" sz="11100" dirty="0" smtClean="0">
                <a:solidFill>
                  <a:srgbClr val="C00000"/>
                </a:solidFill>
              </a:rPr>
              <a:t>По цвету</a:t>
            </a:r>
            <a:r>
              <a:rPr lang="ru-RU" sz="11100" dirty="0" smtClean="0"/>
              <a:t>: уголь и мел.</a:t>
            </a:r>
            <a:br>
              <a:rPr lang="ru-RU" sz="11100" dirty="0" smtClean="0"/>
            </a:br>
            <a:r>
              <a:rPr lang="ru-RU" sz="11100" dirty="0" smtClean="0">
                <a:solidFill>
                  <a:srgbClr val="0000FF"/>
                </a:solidFill>
              </a:rPr>
              <a:t>По весу</a:t>
            </a:r>
            <a:r>
              <a:rPr lang="ru-RU" sz="11100" dirty="0" smtClean="0"/>
              <a:t>: камень и пушинку.</a:t>
            </a:r>
            <a:br>
              <a:rPr lang="ru-RU" sz="11100" dirty="0" smtClean="0"/>
            </a:br>
            <a:r>
              <a:rPr lang="ru-RU" sz="11100" dirty="0" smtClean="0">
                <a:solidFill>
                  <a:srgbClr val="C00000"/>
                </a:solidFill>
              </a:rPr>
              <a:t>По величине</a:t>
            </a:r>
            <a:r>
              <a:rPr lang="ru-RU" sz="11100" dirty="0" smtClean="0"/>
              <a:t>: орла и воробья .</a:t>
            </a:r>
            <a:br>
              <a:rPr lang="ru-RU" sz="11100" dirty="0" smtClean="0"/>
            </a:br>
            <a:r>
              <a:rPr lang="ru-RU" sz="11100" dirty="0" smtClean="0">
                <a:solidFill>
                  <a:srgbClr val="0000FF"/>
                </a:solidFill>
              </a:rPr>
              <a:t>По смелости</a:t>
            </a:r>
            <a:r>
              <a:rPr lang="ru-RU" sz="11100" dirty="0" smtClean="0"/>
              <a:t>: зайца и тигра.</a:t>
            </a:r>
            <a:br>
              <a:rPr lang="ru-RU" sz="11100" dirty="0" smtClean="0"/>
            </a:br>
            <a:r>
              <a:rPr lang="ru-RU" sz="8000" dirty="0" smtClean="0"/>
              <a:t/>
            </a:r>
            <a:br>
              <a:rPr lang="ru-RU" sz="8000" dirty="0" smtClean="0"/>
            </a:br>
            <a:endParaRPr lang="ru-RU" sz="8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511</Words>
  <PresentationFormat>Экран (16:9)</PresentationFormat>
  <Paragraphs>104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Слайд 1</vt:lpstr>
      <vt:lpstr>Слайд 2</vt:lpstr>
      <vt:lpstr>Слайд 3</vt:lpstr>
      <vt:lpstr>Слайд 4</vt:lpstr>
      <vt:lpstr>Прилагательные близкие и противоположные по            значению.</vt:lpstr>
      <vt:lpstr>Цели урока:</vt:lpstr>
      <vt:lpstr>Слайд 7</vt:lpstr>
      <vt:lpstr>Слайд 8</vt:lpstr>
      <vt:lpstr>          Сравните:</vt:lpstr>
      <vt:lpstr>Слайд 10</vt:lpstr>
      <vt:lpstr>Слайд 11</vt:lpstr>
      <vt:lpstr>          Составьте пословицу наоборот, используя антонимы </vt:lpstr>
      <vt:lpstr>Слайд 13</vt:lpstr>
      <vt:lpstr>Сегодня  холодный хмурый день. Стоит ненастная погода. По небу плывут тяжёлые чёрные тучи. Под ногами сырая земля.</vt:lpstr>
      <vt:lpstr>Сегодня  холодный хмурый день. Стоит ненастная погода. По небу плывут тяжёлые чёрные тучи. Под ногами сырая земля.</vt:lpstr>
      <vt:lpstr> Тест. На лисочке записываем : да +, нет -.</vt:lpstr>
      <vt:lpstr>            Проверка </vt:lpstr>
      <vt:lpstr>              Рефлексия. </vt:lpstr>
      <vt:lpstr>Итог урока.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2014-04-09T20:16:20Z</dcterms:created>
  <dcterms:modified xsi:type="dcterms:W3CDTF">2020-04-08T03:19:04Z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