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73" r:id="rId4"/>
    <p:sldId id="272" r:id="rId5"/>
    <p:sldId id="274" r:id="rId6"/>
    <p:sldId id="260" r:id="rId7"/>
    <p:sldId id="261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9628C-84D7-47B3-B951-A760515528DA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71AE8-46CC-404B-953C-56E643CA2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212D5-081E-4BEB-90E1-96C57D0FAE3C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9B455E0-E923-4601-A53A-E1ED10A43963}" type="slidenum">
              <a:rPr lang="ru-RU" smtClean="0"/>
              <a:pPr eaLnBrk="1" hangingPunct="1">
                <a:defRPr/>
              </a:pPr>
              <a:t>4</a:t>
            </a:fld>
            <a:endParaRPr lang="ru-RU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/>
            <a:endParaRPr lang="ru-RU" dirty="0" smtClean="0"/>
          </a:p>
          <a:p>
            <a:pPr marL="228600" indent="-228600" eaLnBrk="1" hangingPunct="1"/>
            <a:endParaRPr lang="ru-RU" dirty="0" smtClean="0"/>
          </a:p>
          <a:p>
            <a:pPr marL="228600" indent="-228600" eaLnBrk="1" hangingPunct="1"/>
            <a:r>
              <a:rPr lang="ru-RU" dirty="0" smtClean="0"/>
              <a:t>Алгоритм написания заглавной буквы А: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ставим ручку на нижней трети рабочей строки;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кладем </a:t>
            </a:r>
            <a:r>
              <a:rPr lang="ru-RU" dirty="0" err="1" smtClean="0"/>
              <a:t>качалочку</a:t>
            </a:r>
            <a:r>
              <a:rPr lang="ru-RU" dirty="0" smtClean="0"/>
              <a:t>, уходим далеко вправо вверх (</a:t>
            </a:r>
            <a:r>
              <a:rPr lang="ru-RU" dirty="0" err="1" smtClean="0"/>
              <a:t>крючковая</a:t>
            </a:r>
            <a:r>
              <a:rPr lang="ru-RU" dirty="0" smtClean="0"/>
              <a:t> до нижней трети дополнительной строки);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секрет до верхней трети дополнительной строки;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по секрету наклонная линия вниз;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поднимаемся влево вверх, выписываем петельку (рыбку) на середине рабочей строки.</a:t>
            </a:r>
          </a:p>
          <a:p>
            <a:pPr marL="228600" indent="-228600" eaLnBrk="1" hangingPunct="1">
              <a:buFontTx/>
              <a:buAutoNum type="arabicPeriod"/>
            </a:pPr>
            <a:endParaRPr lang="ru-RU" dirty="0" smtClean="0"/>
          </a:p>
          <a:p>
            <a:pPr marL="228600" indent="-228600" eaLnBrk="1" hangingPunct="1"/>
            <a:r>
              <a:rPr lang="ru-RU" dirty="0" smtClean="0"/>
              <a:t>Алгоритм написания строчной буквы а: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Ставим ручку на верхней трети рабочей строки;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 уходим влево вверх, задерживаемся на строке – выписываем крышечку;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опускаемся по наклонной вниз;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 выполняем </a:t>
            </a:r>
            <a:r>
              <a:rPr lang="ru-RU" dirty="0" err="1" smtClean="0"/>
              <a:t>качалочку</a:t>
            </a:r>
            <a:r>
              <a:rPr lang="ru-RU" dirty="0" smtClean="0"/>
              <a:t>;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поднимаемся по крючковой до середины строки;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соединяем две части секретом, секрет до верхней строки;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по секрету наклонная вниз;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err="1" smtClean="0"/>
              <a:t>качалочка</a:t>
            </a:r>
            <a:r>
              <a:rPr lang="ru-RU" dirty="0" smtClean="0"/>
              <a:t>;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крючковая</a:t>
            </a:r>
            <a:r>
              <a:rPr lang="ru-RU" dirty="0" smtClean="0"/>
              <a:t> до середины строки.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9837DF3-3BF2-4F75-975A-E370F1F83F88}" type="slidenum">
              <a:rPr lang="ru-RU" smtClean="0"/>
              <a:pPr eaLnBrk="1" hangingPunct="1">
                <a:defRPr/>
              </a:pPr>
              <a:t>5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BF586E-1583-4C8E-94D2-00BA56D5A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0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2D33A-E117-445A-A8B5-21C8A062BED3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E68F-6690-4E8F-8523-A9F71132C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lena\Desktop\risunok-gorod-zdaniya-do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1772816"/>
            <a:ext cx="8084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  <a:latin typeface="Barocco Initial" pitchFamily="2" charset="0"/>
              </a:rPr>
              <a:t>БУКВОЛАНДИЯ</a:t>
            </a:r>
            <a:endParaRPr lang="ru-RU" sz="7200" dirty="0">
              <a:solidFill>
                <a:schemeClr val="accent5">
                  <a:lumMod val="75000"/>
                </a:schemeClr>
              </a:solidFill>
              <a:latin typeface="Barocco Initi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Elena\Desktop\ifGblx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lena\Desktop\ifGbl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PA1502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2819818" cy="3600996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Мои документы\Мои фото\сканер\2008-06 (июн)\сканирование000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2970053" cy="419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0" y="1927225"/>
            <a:ext cx="9144000" cy="2716213"/>
            <a:chOff x="-32" y="1927214"/>
            <a:chExt cx="9144032" cy="271623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-32" y="1927214"/>
              <a:ext cx="9144032" cy="158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-32" y="4641858"/>
              <a:ext cx="9144032" cy="158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Прямая соединительная линия 5"/>
          <p:cNvCxnSpPr/>
          <p:nvPr/>
        </p:nvCxnSpPr>
        <p:spPr>
          <a:xfrm rot="5400000">
            <a:off x="2077244" y="2821782"/>
            <a:ext cx="2428875" cy="64293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2941638" y="4314825"/>
            <a:ext cx="727075" cy="325438"/>
          </a:xfrm>
          <a:custGeom>
            <a:avLst/>
            <a:gdLst>
              <a:gd name="connsiteX0" fmla="*/ 45076 w 727656"/>
              <a:gd name="connsiteY0" fmla="*/ 0 h 326264"/>
              <a:gd name="connsiteX1" fmla="*/ 19318 w 727656"/>
              <a:gd name="connsiteY1" fmla="*/ 128788 h 326264"/>
              <a:gd name="connsiteX2" fmla="*/ 19318 w 727656"/>
              <a:gd name="connsiteY2" fmla="*/ 257577 h 326264"/>
              <a:gd name="connsiteX3" fmla="*/ 135228 w 727656"/>
              <a:gd name="connsiteY3" fmla="*/ 309092 h 326264"/>
              <a:gd name="connsiteX4" fmla="*/ 276895 w 727656"/>
              <a:gd name="connsiteY4" fmla="*/ 321971 h 326264"/>
              <a:gd name="connsiteX5" fmla="*/ 470078 w 727656"/>
              <a:gd name="connsiteY5" fmla="*/ 283335 h 326264"/>
              <a:gd name="connsiteX6" fmla="*/ 727656 w 727656"/>
              <a:gd name="connsiteY6" fmla="*/ 64394 h 32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656" h="326264">
                <a:moveTo>
                  <a:pt x="45076" y="0"/>
                </a:moveTo>
                <a:cubicBezTo>
                  <a:pt x="34343" y="42929"/>
                  <a:pt x="23611" y="85859"/>
                  <a:pt x="19318" y="128788"/>
                </a:cubicBezTo>
                <a:cubicBezTo>
                  <a:pt x="15025" y="171717"/>
                  <a:pt x="0" y="227527"/>
                  <a:pt x="19318" y="257577"/>
                </a:cubicBezTo>
                <a:cubicBezTo>
                  <a:pt x="38636" y="287627"/>
                  <a:pt x="92299" y="298360"/>
                  <a:pt x="135228" y="309092"/>
                </a:cubicBezTo>
                <a:cubicBezTo>
                  <a:pt x="178157" y="319824"/>
                  <a:pt x="221087" y="326264"/>
                  <a:pt x="276895" y="321971"/>
                </a:cubicBezTo>
                <a:cubicBezTo>
                  <a:pt x="332703" y="317678"/>
                  <a:pt x="394951" y="326264"/>
                  <a:pt x="470078" y="283335"/>
                </a:cubicBezTo>
                <a:cubicBezTo>
                  <a:pt x="545205" y="240406"/>
                  <a:pt x="636430" y="152400"/>
                  <a:pt x="727656" y="64394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 flipV="1">
            <a:off x="3668713" y="3357563"/>
            <a:ext cx="974725" cy="102076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4041775" y="2500313"/>
            <a:ext cx="1500187" cy="3571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464719" y="2834482"/>
            <a:ext cx="2428875" cy="64293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4329113" y="4321175"/>
            <a:ext cx="728662" cy="327025"/>
          </a:xfrm>
          <a:custGeom>
            <a:avLst/>
            <a:gdLst>
              <a:gd name="connsiteX0" fmla="*/ 45076 w 727656"/>
              <a:gd name="connsiteY0" fmla="*/ 0 h 326264"/>
              <a:gd name="connsiteX1" fmla="*/ 19318 w 727656"/>
              <a:gd name="connsiteY1" fmla="*/ 128788 h 326264"/>
              <a:gd name="connsiteX2" fmla="*/ 19318 w 727656"/>
              <a:gd name="connsiteY2" fmla="*/ 257577 h 326264"/>
              <a:gd name="connsiteX3" fmla="*/ 135228 w 727656"/>
              <a:gd name="connsiteY3" fmla="*/ 309092 h 326264"/>
              <a:gd name="connsiteX4" fmla="*/ 276895 w 727656"/>
              <a:gd name="connsiteY4" fmla="*/ 321971 h 326264"/>
              <a:gd name="connsiteX5" fmla="*/ 470078 w 727656"/>
              <a:gd name="connsiteY5" fmla="*/ 283335 h 326264"/>
              <a:gd name="connsiteX6" fmla="*/ 727656 w 727656"/>
              <a:gd name="connsiteY6" fmla="*/ 64394 h 32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656" h="326264">
                <a:moveTo>
                  <a:pt x="45076" y="0"/>
                </a:moveTo>
                <a:cubicBezTo>
                  <a:pt x="34343" y="42929"/>
                  <a:pt x="23611" y="85859"/>
                  <a:pt x="19318" y="128788"/>
                </a:cubicBezTo>
                <a:cubicBezTo>
                  <a:pt x="15025" y="171717"/>
                  <a:pt x="0" y="227527"/>
                  <a:pt x="19318" y="257577"/>
                </a:cubicBezTo>
                <a:cubicBezTo>
                  <a:pt x="38636" y="287627"/>
                  <a:pt x="92299" y="298360"/>
                  <a:pt x="135228" y="309092"/>
                </a:cubicBezTo>
                <a:cubicBezTo>
                  <a:pt x="178157" y="319824"/>
                  <a:pt x="221087" y="326264"/>
                  <a:pt x="276895" y="321971"/>
                </a:cubicBezTo>
                <a:cubicBezTo>
                  <a:pt x="332703" y="317678"/>
                  <a:pt x="394951" y="326264"/>
                  <a:pt x="470078" y="283335"/>
                </a:cubicBezTo>
                <a:cubicBezTo>
                  <a:pt x="545205" y="240406"/>
                  <a:pt x="636430" y="152400"/>
                  <a:pt x="727656" y="64394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18" idx="6"/>
          </p:cNvCxnSpPr>
          <p:nvPr/>
        </p:nvCxnSpPr>
        <p:spPr>
          <a:xfrm flipV="1">
            <a:off x="5057775" y="3435350"/>
            <a:ext cx="955675" cy="95091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Галя\AppData\Local\Microsoft\Windows\Temporary Internet Files\Content.IE5\W0SCGSEF\MCj04322650000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19792"/>
          <a:stretch>
            <a:fillRect/>
          </a:stretch>
        </p:blipFill>
        <p:spPr bwMode="auto">
          <a:xfrm>
            <a:off x="3571875" y="763588"/>
            <a:ext cx="137001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14"/>
          <p:cNvGrpSpPr>
            <a:grpSpLocks/>
          </p:cNvGrpSpPr>
          <p:nvPr/>
        </p:nvGrpSpPr>
        <p:grpSpPr bwMode="auto">
          <a:xfrm>
            <a:off x="109538" y="214313"/>
            <a:ext cx="1890712" cy="3351212"/>
            <a:chOff x="3324175" y="3436073"/>
            <a:chExt cx="1890767" cy="3350513"/>
          </a:xfrm>
        </p:grpSpPr>
        <p:pic>
          <p:nvPicPr>
            <p:cNvPr id="19471" name="Picture 9" descr="C:\Users\Галя\AppData\Local\Microsoft\Windows\Temporary Internet Files\Content.IE5\WP3WJ9LH\MCj04324130000[1].wm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4175" y="3714752"/>
              <a:ext cx="1890767" cy="307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2" name="Picture 3" descr="C:\Users\Галя\AppData\Local\Microsoft\Windows\Temporary Internet Files\Content.IE5\W0SCGSEF\MCj04322650000[1].wm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 b="19792"/>
            <a:stretch>
              <a:fillRect/>
            </a:stretch>
          </p:blipFill>
          <p:spPr bwMode="auto">
            <a:xfrm rot="-1287140">
              <a:off x="4378171" y="3436073"/>
              <a:ext cx="500066" cy="37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Picture 2" descr="C:\Users\Максим\Desktop\ШАЛАШ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4314825"/>
            <a:ext cx="2417762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7667625" y="5595938"/>
            <a:ext cx="360363" cy="4191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" name="Овал 21"/>
          <p:cNvSpPr>
            <a:spLocks noChangeArrowheads="1"/>
          </p:cNvSpPr>
          <p:nvPr/>
        </p:nvSpPr>
        <p:spPr bwMode="auto">
          <a:xfrm>
            <a:off x="3897313" y="4176713"/>
            <a:ext cx="358775" cy="4191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ачал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5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07" name="Line 4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5486400" y="3429000"/>
            <a:ext cx="1368425" cy="865188"/>
            <a:chOff x="3168" y="240"/>
            <a:chExt cx="862" cy="545"/>
          </a:xfrm>
        </p:grpSpPr>
        <p:sp>
          <p:nvSpPr>
            <p:cNvPr id="47135" name="Oval 90"/>
            <p:cNvSpPr>
              <a:spLocks noChangeArrowheads="1"/>
            </p:cNvSpPr>
            <p:nvPr/>
          </p:nvSpPr>
          <p:spPr bwMode="auto">
            <a:xfrm>
              <a:off x="3264" y="240"/>
              <a:ext cx="680" cy="499"/>
            </a:xfrm>
            <a:prstGeom prst="ellipse">
              <a:avLst/>
            </a:prstGeom>
            <a:noFill/>
            <a:ln w="1143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6" name="Rectangle 91"/>
            <p:cNvSpPr>
              <a:spLocks noChangeArrowheads="1"/>
            </p:cNvSpPr>
            <p:nvPr/>
          </p:nvSpPr>
          <p:spPr bwMode="auto">
            <a:xfrm rot="493204">
              <a:off x="3168" y="422"/>
              <a:ext cx="862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109" name="Line 20"/>
          <p:cNvSpPr>
            <a:spLocks noChangeShapeType="1"/>
          </p:cNvSpPr>
          <p:nvPr/>
        </p:nvSpPr>
        <p:spPr bwMode="auto">
          <a:xfrm flipH="1">
            <a:off x="26273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1" name="Oval 33"/>
          <p:cNvSpPr>
            <a:spLocks noChangeArrowheads="1"/>
          </p:cNvSpPr>
          <p:nvPr/>
        </p:nvSpPr>
        <p:spPr bwMode="auto">
          <a:xfrm rot="1937574">
            <a:off x="6372225" y="4652963"/>
            <a:ext cx="581025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Rectangle 37"/>
          <p:cNvSpPr>
            <a:spLocks noChangeArrowheads="1"/>
          </p:cNvSpPr>
          <p:nvPr/>
        </p:nvSpPr>
        <p:spPr bwMode="auto">
          <a:xfrm rot="12019435" flipV="1">
            <a:off x="6167438" y="4583113"/>
            <a:ext cx="1152525" cy="719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 rot="1937574">
            <a:off x="5076825" y="4652963"/>
            <a:ext cx="581025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Rectangle 36"/>
          <p:cNvSpPr>
            <a:spLocks noChangeArrowheads="1"/>
          </p:cNvSpPr>
          <p:nvPr/>
        </p:nvSpPr>
        <p:spPr bwMode="auto">
          <a:xfrm rot="12019435" flipV="1">
            <a:off x="4862513" y="4594225"/>
            <a:ext cx="11525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Rectangle 35"/>
          <p:cNvSpPr>
            <a:spLocks noChangeArrowheads="1"/>
          </p:cNvSpPr>
          <p:nvPr/>
        </p:nvSpPr>
        <p:spPr bwMode="auto">
          <a:xfrm rot="493204">
            <a:off x="5508625" y="3789363"/>
            <a:ext cx="1368425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H="1">
            <a:off x="6732588" y="4437063"/>
            <a:ext cx="1079500" cy="1008062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6" name="Line 19"/>
          <p:cNvSpPr>
            <a:spLocks noChangeShapeType="1"/>
          </p:cNvSpPr>
          <p:nvPr/>
        </p:nvSpPr>
        <p:spPr bwMode="auto">
          <a:xfrm>
            <a:off x="0" y="44370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7" name="Line 21"/>
          <p:cNvSpPr>
            <a:spLocks noChangeShapeType="1"/>
          </p:cNvSpPr>
          <p:nvPr/>
        </p:nvSpPr>
        <p:spPr bwMode="auto">
          <a:xfrm flipH="1">
            <a:off x="43561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8" name="Line 23"/>
          <p:cNvSpPr>
            <a:spLocks noChangeShapeType="1"/>
          </p:cNvSpPr>
          <p:nvPr/>
        </p:nvSpPr>
        <p:spPr bwMode="auto">
          <a:xfrm flipH="1">
            <a:off x="1116013" y="0"/>
            <a:ext cx="2808287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9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5003800" y="3644900"/>
            <a:ext cx="720725" cy="1655763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V="1">
            <a:off x="6588125" y="3429000"/>
            <a:ext cx="431800" cy="1008063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6300788" y="3429000"/>
            <a:ext cx="792162" cy="1871663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H="1">
            <a:off x="5580063" y="4437063"/>
            <a:ext cx="1081087" cy="936625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4" name="Line 47"/>
          <p:cNvSpPr>
            <a:spLocks noChangeShapeType="1"/>
          </p:cNvSpPr>
          <p:nvPr/>
        </p:nvSpPr>
        <p:spPr bwMode="auto">
          <a:xfrm>
            <a:off x="-1588" y="4460875"/>
            <a:ext cx="9144001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5" name="Line 50"/>
          <p:cNvSpPr>
            <a:spLocks noChangeShapeType="1"/>
          </p:cNvSpPr>
          <p:nvPr/>
        </p:nvSpPr>
        <p:spPr bwMode="auto">
          <a:xfrm flipH="1">
            <a:off x="56515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6" name="Line 51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6516688" y="3644900"/>
            <a:ext cx="431800" cy="360363"/>
            <a:chOff x="567" y="1026"/>
            <a:chExt cx="181" cy="136"/>
          </a:xfrm>
        </p:grpSpPr>
        <p:sp>
          <p:nvSpPr>
            <p:cNvPr id="47133" name="Line 75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34" name="Line 76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126" name="Picture 78" descr="30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5963" y="5157788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79" descr="1-324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2997200"/>
            <a:ext cx="6667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" name="AutoShape 81"/>
          <p:cNvSpPr>
            <a:spLocks noChangeArrowheads="1"/>
          </p:cNvSpPr>
          <p:nvPr/>
        </p:nvSpPr>
        <p:spPr bwMode="auto">
          <a:xfrm>
            <a:off x="6588125" y="3716338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7131" name="Picture 100" descr="img01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19050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32" name="Text Box 104"/>
          <p:cNvSpPr txBox="1">
            <a:spLocks noChangeArrowheads="1"/>
          </p:cNvSpPr>
          <p:nvPr/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00" i="1">
                <a:latin typeface="Arial" charset="0"/>
              </a:rPr>
              <a:t>Марабаева Л.А</a:t>
            </a:r>
            <a:r>
              <a:rPr lang="ru-RU" sz="800" i="1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" grpId="0" animBg="1"/>
      <p:bldP spid="2079" grpId="0" animBg="1"/>
      <p:bldP spid="2060" grpId="0" animBg="1"/>
      <p:bldP spid="2061" grpId="0" animBg="1"/>
      <p:bldP spid="2063" grpId="0" animBg="1"/>
      <p:bldP spid="2064" grpId="0" animBg="1"/>
      <p:bldP spid="2080" grpId="0" animBg="1"/>
      <p:bldP spid="21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6"/>
          <p:cNvSpPr>
            <a:spLocks noChangeShapeType="1"/>
          </p:cNvSpPr>
          <p:nvPr/>
        </p:nvSpPr>
        <p:spPr bwMode="auto">
          <a:xfrm>
            <a:off x="76200" y="4724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 rot="1937574">
            <a:off x="5419725" y="3836988"/>
            <a:ext cx="604838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Rectangle 16"/>
          <p:cNvSpPr>
            <a:spLocks noChangeArrowheads="1"/>
          </p:cNvSpPr>
          <p:nvPr/>
        </p:nvSpPr>
        <p:spPr bwMode="auto">
          <a:xfrm rot="12019435" flipV="1">
            <a:off x="5208588" y="3773488"/>
            <a:ext cx="11525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9" name="Line 2"/>
          <p:cNvSpPr>
            <a:spLocks noChangeShapeType="1"/>
          </p:cNvSpPr>
          <p:nvPr/>
        </p:nvSpPr>
        <p:spPr bwMode="auto">
          <a:xfrm flipH="1">
            <a:off x="24384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0" name="Line 3"/>
          <p:cNvSpPr>
            <a:spLocks noChangeShapeType="1"/>
          </p:cNvSpPr>
          <p:nvPr/>
        </p:nvSpPr>
        <p:spPr bwMode="auto">
          <a:xfrm flipH="1">
            <a:off x="43561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1" name="Line 5"/>
          <p:cNvSpPr>
            <a:spLocks noChangeShapeType="1"/>
          </p:cNvSpPr>
          <p:nvPr/>
        </p:nvSpPr>
        <p:spPr bwMode="auto">
          <a:xfrm>
            <a:off x="76200" y="3733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 flipH="1">
            <a:off x="56515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81600" y="6096000"/>
            <a:ext cx="862013" cy="609600"/>
            <a:chOff x="567" y="2931"/>
            <a:chExt cx="726" cy="544"/>
          </a:xfrm>
        </p:grpSpPr>
        <p:sp>
          <p:nvSpPr>
            <p:cNvPr id="52251" name="Oval 10"/>
            <p:cNvSpPr>
              <a:spLocks noChangeArrowheads="1"/>
            </p:cNvSpPr>
            <p:nvPr/>
          </p:nvSpPr>
          <p:spPr bwMode="auto">
            <a:xfrm rot="1872103">
              <a:off x="567" y="2976"/>
              <a:ext cx="577" cy="499"/>
            </a:xfrm>
            <a:prstGeom prst="ellipse">
              <a:avLst/>
            </a:prstGeom>
            <a:noFill/>
            <a:ln w="1270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52" name="Rectangle 11"/>
            <p:cNvSpPr>
              <a:spLocks noChangeArrowheads="1"/>
            </p:cNvSpPr>
            <p:nvPr/>
          </p:nvSpPr>
          <p:spPr bwMode="auto">
            <a:xfrm rot="1471967">
              <a:off x="567" y="2931"/>
              <a:ext cx="726" cy="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6934200" y="2608263"/>
            <a:ext cx="431800" cy="1125537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5791200" y="2667000"/>
            <a:ext cx="1647825" cy="4021138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H="1">
            <a:off x="5562600" y="3733800"/>
            <a:ext cx="2133600" cy="182880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H="1">
            <a:off x="5349875" y="2667000"/>
            <a:ext cx="746125" cy="1812925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H="1">
            <a:off x="5926138" y="3733800"/>
            <a:ext cx="1008062" cy="81915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V="1">
            <a:off x="5181600" y="5562600"/>
            <a:ext cx="381000" cy="8382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41" name="Line 30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42" name="Rectangle 32"/>
          <p:cNvSpPr>
            <a:spLocks noChangeArrowheads="1"/>
          </p:cNvSpPr>
          <p:nvPr/>
        </p:nvSpPr>
        <p:spPr bwMode="auto">
          <a:xfrm rot="12019435" flipV="1">
            <a:off x="2846388" y="1546225"/>
            <a:ext cx="11525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>
            <a:off x="6019800" y="25146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610" name="Picture 34" descr="30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72200" y="43434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5" name="Picture 63" descr="D:\Буквы\img030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8288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6" name="Line 4"/>
          <p:cNvSpPr>
            <a:spLocks noChangeShapeType="1"/>
          </p:cNvSpPr>
          <p:nvPr/>
        </p:nvSpPr>
        <p:spPr bwMode="auto">
          <a:xfrm flipH="1">
            <a:off x="11160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5562600" y="6499225"/>
            <a:ext cx="503238" cy="358775"/>
            <a:chOff x="567" y="1026"/>
            <a:chExt cx="181" cy="136"/>
          </a:xfrm>
        </p:grpSpPr>
        <p:sp>
          <p:nvSpPr>
            <p:cNvPr id="52249" name="Line 71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0" name="Line 72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48" name="Text Box 73"/>
          <p:cNvSpPr txBox="1">
            <a:spLocks noChangeArrowheads="1"/>
          </p:cNvSpPr>
          <p:nvPr/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00" i="1">
                <a:latin typeface="Arial" charset="0"/>
              </a:rPr>
              <a:t>Марабаева Л.А</a:t>
            </a:r>
            <a:r>
              <a:rPr lang="ru-RU" sz="800" i="1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 animBg="1"/>
      <p:bldP spid="24594" grpId="0" animBg="1"/>
      <p:bldP spid="24595" grpId="0" animBg="1"/>
      <p:bldP spid="24602" grpId="0" animBg="1"/>
      <p:bldP spid="24603" grpId="0" animBg="1"/>
      <p:bldP spid="24604" grpId="0" animBg="1"/>
      <p:bldP spid="24605" grpId="0" animBg="1"/>
      <p:bldP spid="246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Elena\Desktop\ifGbl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5" descr="D:\клипарты\насекомые\83444166_large_0_540ab_1092d7c6_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9920453">
            <a:off x="5048968" y="1233294"/>
            <a:ext cx="144303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75656" y="260498"/>
            <a:ext cx="5765414" cy="659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Elena\Desktop\ifGbl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660232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pic>
        <p:nvPicPr>
          <p:cNvPr id="13" name="Picture 5" descr="D:\клипарты\насекомые\83444166_large_0_540ab_1092d7c6_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4160458">
            <a:off x="7246484" y="5124415"/>
            <a:ext cx="1414534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336670" y="169284"/>
            <a:ext cx="5611594" cy="659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217025" cy="6858000"/>
            <a:chOff x="-23" y="0"/>
            <a:chExt cx="5806" cy="4320"/>
          </a:xfrm>
        </p:grpSpPr>
        <p:sp>
          <p:nvSpPr>
            <p:cNvPr id="85005" name="Line 3"/>
            <p:cNvSpPr>
              <a:spLocks noChangeShapeType="1"/>
            </p:cNvSpPr>
            <p:nvPr/>
          </p:nvSpPr>
          <p:spPr bwMode="auto">
            <a:xfrm>
              <a:off x="0" y="437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06" name="Line 4"/>
            <p:cNvSpPr>
              <a:spLocks noChangeShapeType="1"/>
            </p:cNvSpPr>
            <p:nvPr/>
          </p:nvSpPr>
          <p:spPr bwMode="auto">
            <a:xfrm>
              <a:off x="0" y="754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07" name="Line 5"/>
            <p:cNvSpPr>
              <a:spLocks noChangeShapeType="1"/>
            </p:cNvSpPr>
            <p:nvPr/>
          </p:nvSpPr>
          <p:spPr bwMode="auto">
            <a:xfrm>
              <a:off x="0" y="1343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08" name="Line 6"/>
            <p:cNvSpPr>
              <a:spLocks noChangeShapeType="1"/>
            </p:cNvSpPr>
            <p:nvPr/>
          </p:nvSpPr>
          <p:spPr bwMode="auto">
            <a:xfrm>
              <a:off x="0" y="1706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09" name="Line 7"/>
            <p:cNvSpPr>
              <a:spLocks noChangeShapeType="1"/>
            </p:cNvSpPr>
            <p:nvPr/>
          </p:nvSpPr>
          <p:spPr bwMode="auto">
            <a:xfrm>
              <a:off x="0" y="2342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10" name="Line 8"/>
            <p:cNvSpPr>
              <a:spLocks noChangeShapeType="1"/>
            </p:cNvSpPr>
            <p:nvPr/>
          </p:nvSpPr>
          <p:spPr bwMode="auto">
            <a:xfrm>
              <a:off x="23" y="2704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11" name="Line 9"/>
            <p:cNvSpPr>
              <a:spLocks noChangeShapeType="1"/>
            </p:cNvSpPr>
            <p:nvPr/>
          </p:nvSpPr>
          <p:spPr bwMode="auto">
            <a:xfrm flipH="1">
              <a:off x="0" y="0"/>
              <a:ext cx="1746" cy="252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12" name="Line 10"/>
            <p:cNvSpPr>
              <a:spLocks noChangeShapeType="1"/>
            </p:cNvSpPr>
            <p:nvPr/>
          </p:nvSpPr>
          <p:spPr bwMode="auto">
            <a:xfrm flipH="1">
              <a:off x="884" y="0"/>
              <a:ext cx="2812" cy="43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13" name="Line 11"/>
            <p:cNvSpPr>
              <a:spLocks noChangeShapeType="1"/>
            </p:cNvSpPr>
            <p:nvPr/>
          </p:nvSpPr>
          <p:spPr bwMode="auto">
            <a:xfrm flipH="1">
              <a:off x="2925" y="0"/>
              <a:ext cx="2677" cy="43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14" name="Line 12"/>
            <p:cNvSpPr>
              <a:spLocks noChangeShapeType="1"/>
            </p:cNvSpPr>
            <p:nvPr/>
          </p:nvSpPr>
          <p:spPr bwMode="auto">
            <a:xfrm flipH="1">
              <a:off x="4694" y="2432"/>
              <a:ext cx="1066" cy="18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15" name="Line 13"/>
            <p:cNvSpPr>
              <a:spLocks noChangeShapeType="1"/>
            </p:cNvSpPr>
            <p:nvPr/>
          </p:nvSpPr>
          <p:spPr bwMode="auto">
            <a:xfrm>
              <a:off x="-1" y="3340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5016" name="Line 14"/>
            <p:cNvSpPr>
              <a:spLocks noChangeShapeType="1"/>
            </p:cNvSpPr>
            <p:nvPr/>
          </p:nvSpPr>
          <p:spPr bwMode="auto">
            <a:xfrm>
              <a:off x="-23" y="3702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348038" y="4797425"/>
            <a:ext cx="5400675" cy="1871663"/>
            <a:chOff x="1429" y="346"/>
            <a:chExt cx="1709" cy="771"/>
          </a:xfrm>
        </p:grpSpPr>
        <p:sp>
          <p:nvSpPr>
            <p:cNvPr id="30737" name="AutoShape 17"/>
            <p:cNvSpPr>
              <a:spLocks noChangeArrowheads="1"/>
            </p:cNvSpPr>
            <p:nvPr/>
          </p:nvSpPr>
          <p:spPr bwMode="auto">
            <a:xfrm>
              <a:off x="1429" y="346"/>
              <a:ext cx="1709" cy="771"/>
            </a:xfrm>
            <a:prstGeom prst="cloudCallout">
              <a:avLst>
                <a:gd name="adj1" fmla="val 18403"/>
                <a:gd name="adj2" fmla="val 9792"/>
              </a:avLst>
            </a:prstGeom>
            <a:gradFill rotWithShape="1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004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927" y="482"/>
              <a:ext cx="669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Я не понял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3675" y="2870200"/>
            <a:ext cx="5903913" cy="2232025"/>
            <a:chOff x="1429" y="346"/>
            <a:chExt cx="1709" cy="771"/>
          </a:xfrm>
        </p:grpSpPr>
        <p:sp>
          <p:nvSpPr>
            <p:cNvPr id="30740" name="AutoShape 20"/>
            <p:cNvSpPr>
              <a:spLocks noChangeArrowheads="1"/>
            </p:cNvSpPr>
            <p:nvPr/>
          </p:nvSpPr>
          <p:spPr bwMode="auto">
            <a:xfrm>
              <a:off x="1429" y="346"/>
              <a:ext cx="1709" cy="771"/>
            </a:xfrm>
            <a:prstGeom prst="cloudCallout">
              <a:avLst>
                <a:gd name="adj1" fmla="val 18403"/>
                <a:gd name="adj2" fmla="val 9792"/>
              </a:avLst>
            </a:prstGeom>
            <a:gradFill rotWithShape="1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002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927" y="482"/>
              <a:ext cx="1183" cy="19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0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Мне понравилось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992438" y="993775"/>
            <a:ext cx="5473700" cy="2016125"/>
            <a:chOff x="1429" y="346"/>
            <a:chExt cx="1709" cy="771"/>
          </a:xfrm>
        </p:grpSpPr>
        <p:sp>
          <p:nvSpPr>
            <p:cNvPr id="30743" name="AutoShape 23"/>
            <p:cNvSpPr>
              <a:spLocks noChangeArrowheads="1"/>
            </p:cNvSpPr>
            <p:nvPr/>
          </p:nvSpPr>
          <p:spPr bwMode="auto">
            <a:xfrm>
              <a:off x="1429" y="346"/>
              <a:ext cx="1709" cy="771"/>
            </a:xfrm>
            <a:prstGeom prst="cloudCallout">
              <a:avLst>
                <a:gd name="adj1" fmla="val 18403"/>
                <a:gd name="adj2" fmla="val 9792"/>
              </a:avLst>
            </a:prstGeom>
            <a:gradFill rotWithShape="1">
              <a:gsLst>
                <a:gs pos="0">
                  <a:srgbClr val="99CCFF"/>
                </a:gs>
                <a:gs pos="5000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85000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927" y="482"/>
              <a:ext cx="521" cy="2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Я узнал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5315" y="543302"/>
            <a:ext cx="3298539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Итог урока</a:t>
            </a:r>
          </a:p>
        </p:txBody>
      </p:sp>
    </p:spTree>
    <p:extLst>
      <p:ext uri="{BB962C8B-B14F-4D97-AF65-F5344CB8AC3E}">
        <p14:creationId xmlns:p14="http://schemas.microsoft.com/office/powerpoint/2010/main" xmlns="" val="263362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Elena\Desktop\ifGblx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140</Words>
  <Application>Microsoft Office PowerPoint</Application>
  <PresentationFormat>Экран (4:3)</PresentationFormat>
  <Paragraphs>30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12</cp:revision>
  <dcterms:created xsi:type="dcterms:W3CDTF">2019-09-24T15:45:36Z</dcterms:created>
  <dcterms:modified xsi:type="dcterms:W3CDTF">2019-10-02T19:07:22Z</dcterms:modified>
</cp:coreProperties>
</file>