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65" r:id="rId3"/>
    <p:sldId id="310" r:id="rId4"/>
    <p:sldId id="314" r:id="rId5"/>
    <p:sldId id="320" r:id="rId6"/>
    <p:sldId id="321" r:id="rId7"/>
    <p:sldId id="316" r:id="rId8"/>
    <p:sldId id="322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9" r:id="rId24"/>
    <p:sldId id="338" r:id="rId25"/>
    <p:sldId id="340" r:id="rId26"/>
    <p:sldId id="341" r:id="rId27"/>
    <p:sldId id="342" r:id="rId28"/>
    <p:sldId id="343" r:id="rId29"/>
  </p:sldIdLst>
  <p:sldSz cx="12188825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36" autoAdjust="0"/>
    <p:restoredTop sz="94629" autoAdjust="0"/>
  </p:normalViewPr>
  <p:slideViewPr>
    <p:cSldViewPr showGuides="1">
      <p:cViewPr varScale="1">
        <p:scale>
          <a:sx n="34" d="100"/>
          <a:sy n="34" d="100"/>
        </p:scale>
        <p:origin x="-82" y="-192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19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smtClean="0"/>
              <a:pPr/>
              <a:t>12.10.2018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omo.ua/wp-content/uploads/2016/01/12506936_1338433832839253_1199011291_n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b.ru/article/326360/promyishlennyiy-dizayn---eto-chto-takoe-vidyi" TargetMode="External"/><Relationship Id="rId2" Type="http://schemas.openxmlformats.org/officeDocument/2006/relationships/hyperlink" Target="http://fb.ru/article/145060/dizayn-istoriya-dizayna-etapyi-razvitiya-dizayna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700808"/>
            <a:ext cx="11855052" cy="1656184"/>
          </a:xfrm>
        </p:spPr>
        <p:txBody>
          <a:bodyPr>
            <a:noAutofit/>
          </a:bodyPr>
          <a:lstStyle/>
          <a:p>
            <a:pPr algn="ctr"/>
            <a:r>
              <a:rPr lang="ru-RU" sz="22800" b="1" i="1" dirty="0" smtClean="0">
                <a:latin typeface="Monotype Corsiva" pitchFamily="66" charset="0"/>
              </a:rPr>
              <a:t>Дизайнер</a:t>
            </a:r>
            <a:endParaRPr lang="ru-RU" sz="22800" b="1" i="1" dirty="0">
              <a:latin typeface="Monotype Corsiva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05780" y="4800600"/>
            <a:ext cx="11449271" cy="1219200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3200" b="1" i="1" dirty="0" smtClean="0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УЧИТЕЛЬ   </a:t>
            </a:r>
            <a:r>
              <a:rPr lang="ru-RU" sz="3200" b="1" i="1" dirty="0" smtClean="0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ТЕХНОЛОГИИ  </a:t>
            </a:r>
          </a:p>
          <a:p>
            <a:pPr algn="r"/>
            <a:r>
              <a:rPr lang="ru-RU" sz="6000" i="1" dirty="0" err="1" smtClean="0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Колыхалина</a:t>
            </a:r>
            <a:r>
              <a:rPr lang="ru-RU" sz="6000" i="1" dirty="0" smtClean="0">
                <a:ln w="18415" cmpd="sng"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С. С.</a:t>
            </a:r>
            <a:endParaRPr lang="ru-RU" sz="6000" dirty="0" smtClean="0">
              <a:ln w="18415" cmpd="sng">
                <a:solidFill>
                  <a:schemeClr val="tx1">
                    <a:lumMod val="9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sz="3200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endParaRPr lang="ru-RU" sz="3200" dirty="0">
              <a:ln>
                <a:solidFill>
                  <a:schemeClr val="tx1">
                    <a:lumMod val="95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latin typeface="Monotype Corsiva" pitchFamily="66" charset="0"/>
              </a:rPr>
              <a:t>Дизайн  мебели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2770" name="Picture 2" descr="https://modernplace.ru/wp-content/uploads/2017/11/mebel-v-gostinuyu-114.jpg"/>
          <p:cNvPicPr>
            <a:picLocks noChangeAspect="1" noChangeArrowheads="1"/>
          </p:cNvPicPr>
          <p:nvPr/>
        </p:nvPicPr>
        <p:blipFill>
          <a:blip r:embed="rId2" cstate="print"/>
          <a:srcRect r="20560"/>
          <a:stretch>
            <a:fillRect/>
          </a:stretch>
        </p:blipFill>
        <p:spPr bwMode="auto">
          <a:xfrm>
            <a:off x="693812" y="1700808"/>
            <a:ext cx="5760640" cy="480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http://www.mirlandshaft.ru/wp-content/uploads/2018/02/19-1.jpg"/>
          <p:cNvPicPr>
            <a:picLocks noChangeAspect="1" noChangeArrowheads="1"/>
          </p:cNvPicPr>
          <p:nvPr/>
        </p:nvPicPr>
        <p:blipFill>
          <a:blip r:embed="rId3" cstate="print"/>
          <a:srcRect l="4981" r="5356"/>
          <a:stretch>
            <a:fillRect/>
          </a:stretch>
        </p:blipFill>
        <p:spPr bwMode="auto">
          <a:xfrm>
            <a:off x="6598468" y="2708920"/>
            <a:ext cx="518457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3" y="381000"/>
            <a:ext cx="10945216" cy="13716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atin typeface="Monotype Corsiva" pitchFamily="66" charset="0"/>
              </a:rPr>
              <a:t>Транспортный  дизайн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1746" name="Picture 2" descr="http://img2.gorod.lv/images/news_photos_in_cifs/37686/big/original_12.jpg"/>
          <p:cNvPicPr>
            <a:picLocks noChangeAspect="1" noChangeArrowheads="1"/>
          </p:cNvPicPr>
          <p:nvPr/>
        </p:nvPicPr>
        <p:blipFill>
          <a:blip r:embed="rId2" cstate="print"/>
          <a:srcRect l="8190" t="4468" r="4241" b="18682"/>
          <a:stretch>
            <a:fillRect/>
          </a:stretch>
        </p:blipFill>
        <p:spPr bwMode="auto">
          <a:xfrm>
            <a:off x="333772" y="1916832"/>
            <a:ext cx="7128792" cy="441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1.bp.blogspot.com/--Wp5Iym97lY/Uitx_SoH4OI/AAAAAAAAKsE/zArMKwriHaA/s1600/%D0%B3%D1%80%D1%83%D0%B7%D0%BE%D0%B2%D0%B8%D0%BA2.jpg"/>
          <p:cNvPicPr>
            <a:picLocks noChangeAspect="1" noChangeArrowheads="1"/>
          </p:cNvPicPr>
          <p:nvPr/>
        </p:nvPicPr>
        <p:blipFill>
          <a:blip r:embed="rId3" cstate="print"/>
          <a:srcRect l="6262" t="17308"/>
          <a:stretch>
            <a:fillRect/>
          </a:stretch>
        </p:blipFill>
        <p:spPr bwMode="auto">
          <a:xfrm>
            <a:off x="6454452" y="3284984"/>
            <a:ext cx="518457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picpng.com/images/large/gear-gear-wheels-steampunk-rusty-png-image-666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324" y="476672"/>
            <a:ext cx="8064895" cy="60486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latin typeface="Monotype Corsiva" pitchFamily="66" charset="0"/>
              </a:rPr>
              <a:t>Дизайн механизмов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1026" name="Picture 2" descr="https://images.designtrends.com/wp-content/uploads/2016/03/17104253/Black-Metal-Industrial-Wall-C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6475">
            <a:off x="1269876" y="1988840"/>
            <a:ext cx="417646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latin typeface="Monotype Corsiva" pitchFamily="66" charset="0"/>
              </a:rPr>
              <a:t>Графический дизайнер </a:t>
            </a:r>
            <a:endParaRPr lang="ru-RU" sz="8000" dirty="0">
              <a:latin typeface="Monotype Corsiva" pitchFamily="66" charset="0"/>
            </a:endParaRPr>
          </a:p>
        </p:txBody>
      </p:sp>
      <p:pic>
        <p:nvPicPr>
          <p:cNvPr id="34818" name="Picture 2" descr="https://avatars.mds.yandex.net/get-pdb/215709/6ba3b477-0f77-4464-ae22-751c3568d5f8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72" y="2420888"/>
            <a:ext cx="604867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s://banner2.kisspng.com/20180401/jew/kisspng-graphic-designer-web-design-graphic-design-5ac0ac62828aa3.6954611515225764825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2824">
            <a:off x="161528" y="2199430"/>
            <a:ext cx="6720743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itchFamily="66" charset="0"/>
              </a:rPr>
              <a:t>3D-дизайн 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5842" name="Picture 2" descr="http://interiorsroom.ru/wp-content/uploads/Two-bedroom-apartment-photo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8105" y="1412776"/>
            <a:ext cx="648072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www.sublettetimes.com/wp-content/uploads/2018/08/marvelous-3d-house-games-8-building-model-low-poly.jpg"/>
          <p:cNvPicPr>
            <a:picLocks noChangeAspect="1" noChangeArrowheads="1"/>
          </p:cNvPicPr>
          <p:nvPr/>
        </p:nvPicPr>
        <p:blipFill>
          <a:blip r:embed="rId3" cstate="print"/>
          <a:srcRect l="11542" r="7667"/>
          <a:stretch>
            <a:fillRect/>
          </a:stretch>
        </p:blipFill>
        <p:spPr bwMode="auto">
          <a:xfrm>
            <a:off x="261764" y="1844824"/>
            <a:ext cx="6552728" cy="456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86300" y="328498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6866" name="Picture 2" descr="http://flor-magic.ru/wa-data/public/photos/00/02/200/200.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788" y="1196752"/>
            <a:ext cx="714375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itchFamily="66" charset="0"/>
              </a:rPr>
              <a:t>Ландшафтный дизайн 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6868" name="Picture 4" descr="https://avatars.mds.yandex.net/get-pdb/69339/6d07ad18-d87b-4957-806e-69387fdc8f57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2604" y="1772816"/>
            <a:ext cx="4120457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3" y="381000"/>
            <a:ext cx="11449272" cy="225591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Monotype Corsiva" pitchFamily="66" charset="0"/>
              </a:rPr>
              <a:t>Архитектурный </a:t>
            </a:r>
            <a:br>
              <a:rPr lang="ru-RU" sz="8000" b="1" dirty="0" smtClean="0">
                <a:latin typeface="Monotype Corsiva" pitchFamily="66" charset="0"/>
              </a:rPr>
            </a:br>
            <a:r>
              <a:rPr lang="ru-RU" sz="8000" b="1" dirty="0" smtClean="0">
                <a:latin typeface="Monotype Corsiva" pitchFamily="66" charset="0"/>
              </a:rPr>
              <a:t>дизайнер 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7890" name="Picture 2" descr="https://mtdata.ru/u21/photoE62A/20718622940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2524" y="620688"/>
            <a:ext cx="434999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://varlamov.me/img/spn_calatrava/00s.jpg"/>
          <p:cNvPicPr>
            <a:picLocks noChangeAspect="1" noChangeArrowheads="1"/>
          </p:cNvPicPr>
          <p:nvPr/>
        </p:nvPicPr>
        <p:blipFill>
          <a:blip r:embed="rId3" cstate="print"/>
          <a:srcRect l="16470" t="17322" r="6942" b="15864"/>
          <a:stretch>
            <a:fillRect/>
          </a:stretch>
        </p:blipFill>
        <p:spPr bwMode="auto">
          <a:xfrm>
            <a:off x="405780" y="2780928"/>
            <a:ext cx="669674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ledize.ru/wp-content/uploads/2016/12/depositphotos_12290489-stock-illustration-woman-fashion-models-768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0356" y="620688"/>
            <a:ext cx="5854080" cy="585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031776"/>
          </a:xfrm>
        </p:spPr>
        <p:txBody>
          <a:bodyPr>
            <a:noAutofit/>
          </a:bodyPr>
          <a:lstStyle/>
          <a:p>
            <a:pPr algn="ctr"/>
            <a:r>
              <a:rPr lang="ru-RU" sz="8000" b="1" spc="0" dirty="0" smtClean="0">
                <a:ln w="1905"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Дизайнер одежды</a:t>
            </a:r>
            <a:endParaRPr lang="ru-RU" sz="8000" b="1" spc="0" dirty="0">
              <a:ln w="1905">
                <a:solidFill>
                  <a:schemeClr val="tx1">
                    <a:lumMod val="9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8918" name="Picture 6" descr="http://thelifepile.com/wp-content/uploads/2016/06/shutterstock_301869428.jpg"/>
          <p:cNvPicPr>
            <a:picLocks noChangeAspect="1" noChangeArrowheads="1"/>
          </p:cNvPicPr>
          <p:nvPr/>
        </p:nvPicPr>
        <p:blipFill>
          <a:blip r:embed="rId3" cstate="print"/>
          <a:srcRect l="19543"/>
          <a:stretch>
            <a:fillRect/>
          </a:stretch>
        </p:blipFill>
        <p:spPr bwMode="auto">
          <a:xfrm rot="21229356">
            <a:off x="405780" y="2132856"/>
            <a:ext cx="5211601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i.pinimg.com/736x/c4/5d/12/c45d12d9f7f5d7b503f667faad6ff705--dinnerparty-food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im0-tub-ru.yandex.net/i?id=9730ba79b4febeab121c244aa06d0346&amp;n=33&amp;w=281&amp;h=1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9388" y="1484784"/>
            <a:ext cx="46136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s://404store.com/2018/02/08/42c3397907bbcbded0b912fa956f8a42.jpg"/>
          <p:cNvPicPr>
            <a:picLocks noChangeAspect="1" noChangeArrowheads="1"/>
          </p:cNvPicPr>
          <p:nvPr/>
        </p:nvPicPr>
        <p:blipFill>
          <a:blip r:embed="rId3" cstate="print"/>
          <a:srcRect l="10256" t="8974" r="11538" b="20513"/>
          <a:stretch>
            <a:fillRect/>
          </a:stretch>
        </p:blipFill>
        <p:spPr bwMode="auto">
          <a:xfrm rot="20933838">
            <a:off x="4058369" y="2511696"/>
            <a:ext cx="439248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i.pinimg.com/736x/c4/5d/12/c45d12d9f7f5d7b503f667faad6ff705--dinnerparty-foodart.jpg"/>
          <p:cNvPicPr>
            <a:picLocks noChangeAspect="1" noChangeArrowheads="1"/>
          </p:cNvPicPr>
          <p:nvPr/>
        </p:nvPicPr>
        <p:blipFill>
          <a:blip r:embed="rId4" cstate="print"/>
          <a:srcRect l="5360" t="5361" r="11552" b="10211"/>
          <a:stretch>
            <a:fillRect/>
          </a:stretch>
        </p:blipFill>
        <p:spPr bwMode="auto">
          <a:xfrm>
            <a:off x="189756" y="692696"/>
            <a:ext cx="44644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2111896"/>
          </a:xfrm>
        </p:spPr>
        <p:txBody>
          <a:bodyPr>
            <a:noAutofit/>
          </a:bodyPr>
          <a:lstStyle/>
          <a:p>
            <a:pPr lvl="0" algn="ctr"/>
            <a:r>
              <a:rPr lang="ru-RU" sz="8000" b="1" dirty="0" err="1" smtClean="0">
                <a:latin typeface="Monotype Corsiva" pitchFamily="66" charset="0"/>
              </a:rPr>
              <a:t>Фуд-дизайнер</a:t>
            </a:r>
            <a:r>
              <a:rPr lang="ru-RU" sz="8000" b="1" dirty="0" smtClean="0">
                <a:latin typeface="Monotype Corsiva" pitchFamily="66" charset="0"/>
              </a:rPr>
              <a:t> </a:t>
            </a:r>
            <a:br>
              <a:rPr lang="ru-RU" sz="8000" b="1" dirty="0" smtClean="0">
                <a:latin typeface="Monotype Corsiva" pitchFamily="66" charset="0"/>
              </a:rPr>
            </a:br>
            <a:endParaRPr lang="ru-RU" sz="8000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2111896"/>
          </a:xfrm>
        </p:spPr>
        <p:txBody>
          <a:bodyPr>
            <a:noAutofit/>
          </a:bodyPr>
          <a:lstStyle/>
          <a:p>
            <a:pPr lvl="0" algn="ctr"/>
            <a:r>
              <a:rPr lang="ru-RU" sz="8000" b="1" dirty="0" smtClean="0">
                <a:latin typeface="Monotype Corsiva" pitchFamily="66" charset="0"/>
              </a:rPr>
              <a:t/>
            </a:r>
            <a:br>
              <a:rPr lang="ru-RU" sz="8000" b="1" dirty="0" smtClean="0">
                <a:latin typeface="Monotype Corsiva" pitchFamily="66" charset="0"/>
              </a:rPr>
            </a:br>
            <a:r>
              <a:rPr lang="ru-RU" sz="8000" b="1" dirty="0" smtClean="0">
                <a:latin typeface="Monotype Corsiva" pitchFamily="66" charset="0"/>
              </a:rPr>
              <a:t/>
            </a:r>
            <a:br>
              <a:rPr lang="ru-RU" sz="8000" b="1" dirty="0" smtClean="0">
                <a:latin typeface="Monotype Corsiva" pitchFamily="66" charset="0"/>
              </a:rPr>
            </a:br>
            <a:r>
              <a:rPr lang="ru-RU" sz="8000" b="1" dirty="0" smtClean="0">
                <a:latin typeface="Monotype Corsiva" pitchFamily="66" charset="0"/>
              </a:rPr>
              <a:t/>
            </a:r>
            <a:br>
              <a:rPr lang="ru-RU" sz="8000" b="1" dirty="0" smtClean="0">
                <a:latin typeface="Monotype Corsiva" pitchFamily="66" charset="0"/>
              </a:rPr>
            </a:br>
            <a:r>
              <a:rPr lang="ru-RU" sz="8000" b="1" dirty="0" smtClean="0">
                <a:latin typeface="Monotype Corsiva" pitchFamily="66" charset="0"/>
              </a:rPr>
              <a:t/>
            </a:r>
            <a:br>
              <a:rPr lang="ru-RU" sz="8000" b="1" dirty="0" smtClean="0">
                <a:latin typeface="Monotype Corsiva" pitchFamily="66" charset="0"/>
              </a:rPr>
            </a:br>
            <a:r>
              <a:rPr lang="ru-RU" sz="8000" b="1" dirty="0" err="1" smtClean="0">
                <a:latin typeface="Monotype Corsiva" pitchFamily="66" charset="0"/>
              </a:rPr>
              <a:t>Фитодизайнер</a:t>
            </a:r>
            <a:r>
              <a:rPr lang="ru-RU" sz="8000" b="1" dirty="0" smtClean="0">
                <a:latin typeface="Monotype Corsiva" pitchFamily="66" charset="0"/>
              </a:rPr>
              <a:t> </a:t>
            </a:r>
            <a:br>
              <a:rPr lang="ru-RU" sz="8000" b="1" dirty="0" smtClean="0">
                <a:latin typeface="Monotype Corsiva" pitchFamily="66" charset="0"/>
              </a:rPr>
            </a:b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074" name="Picture 2" descr="http://cdn2.mygazeta.com/i/2015/05/fd-2-520x5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72" y="1340768"/>
            <a:ext cx="4953000" cy="512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pobalkonu.ru/wp-content/uploads/2015/05/blag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4332" y="1484784"/>
            <a:ext cx="6438759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506936_1338433832839253_1199011291_n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80" y="404664"/>
            <a:ext cx="11449272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93812" y="404664"/>
            <a:ext cx="11233247" cy="1751856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5400" b="1" spc="0" dirty="0" smtClean="0">
                <a:ln>
                  <a:solidFill>
                    <a:schemeClr val="tx1">
                      <a:lumMod val="85000"/>
                    </a:schemeClr>
                  </a:solidFill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Дизайнер – профессия серьезная, </a:t>
            </a:r>
            <a:br>
              <a:rPr lang="ru-RU" sz="5400" b="1" spc="0" dirty="0" smtClean="0">
                <a:ln>
                  <a:solidFill>
                    <a:schemeClr val="tx1">
                      <a:lumMod val="85000"/>
                    </a:schemeClr>
                  </a:solidFill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</a:br>
            <a:r>
              <a:rPr lang="ru-RU" sz="5400" b="1" spc="0" dirty="0" smtClean="0">
                <a:ln>
                  <a:solidFill>
                    <a:schemeClr val="tx1">
                      <a:lumMod val="85000"/>
                    </a:schemeClr>
                  </a:solidFill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сложная и бесконечно интересная.</a:t>
            </a:r>
            <a:endParaRPr lang="ru-RU" sz="5400" b="1" spc="0" dirty="0">
              <a:ln>
                <a:solidFill>
                  <a:schemeClr val="tx1">
                    <a:lumMod val="85000"/>
                  </a:schemeClr>
                </a:solidFill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-1106388" y="2060848"/>
            <a:ext cx="13033448" cy="2664296"/>
          </a:xfrm>
        </p:spPr>
        <p:txBody>
          <a:bodyPr>
            <a:noAutofit/>
          </a:bodyPr>
          <a:lstStyle/>
          <a:p>
            <a:pPr lvl="8">
              <a:buNone/>
            </a:pPr>
            <a:r>
              <a:rPr lang="ru-RU" sz="4400" b="1" dirty="0" smtClean="0">
                <a:ln w="1905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Дизайн - от английского «</a:t>
            </a:r>
            <a:r>
              <a:rPr lang="ru-RU" sz="4400" b="1" dirty="0" err="1" smtClean="0">
                <a:ln w="1905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design</a:t>
            </a:r>
            <a:r>
              <a:rPr lang="ru-RU" sz="4400" b="1" dirty="0" smtClean="0">
                <a:ln w="1905"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bg2">
                    <a:lumMod val="90000"/>
                    <a:lumOff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 - проект, план, рисунок - термин, обозначающий разновидность художественно-проектной деятельности, охватывающей создание предметной среды (машин, вещей, интерьеров) и основанной на принципах сочетания удобства, экономичности и красоты.</a:t>
            </a:r>
          </a:p>
        </p:txBody>
      </p:sp>
    </p:spTree>
    <p:extLst>
      <p:ext uri="{BB962C8B-B14F-4D97-AF65-F5344CB8AC3E}">
        <p14:creationId xmlns=""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548680"/>
            <a:ext cx="9144001" cy="1944216"/>
          </a:xfrm>
        </p:spPr>
        <p:txBody>
          <a:bodyPr>
            <a:noAutofit/>
          </a:bodyPr>
          <a:lstStyle/>
          <a:p>
            <a:pPr lvl="0" algn="ctr"/>
            <a:r>
              <a:rPr lang="ru-RU" sz="8000" b="1" dirty="0" err="1" smtClean="0">
                <a:latin typeface="Monotype Corsiva" pitchFamily="66" charset="0"/>
              </a:rPr>
              <a:t>Веб-дизайнер</a:t>
            </a:r>
            <a:r>
              <a:rPr lang="ru-RU" sz="8000" b="1" dirty="0" smtClean="0">
                <a:latin typeface="Monotype Corsiva" pitchFamily="66" charset="0"/>
              </a:rPr>
              <a:t> </a:t>
            </a:r>
            <a:br>
              <a:rPr lang="ru-RU" sz="8000" b="1" dirty="0" smtClean="0">
                <a:latin typeface="Monotype Corsiva" pitchFamily="66" charset="0"/>
              </a:rPr>
            </a:b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2050" name="Picture 2" descr="https://wezom.ru/Media/images/blog/9983e5e730ae2d3354179c8e5e20d8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796" y="1340768"/>
            <a:ext cx="11293054" cy="52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2615952"/>
          </a:xfrm>
        </p:spPr>
        <p:txBody>
          <a:bodyPr>
            <a:noAutofit/>
          </a:bodyPr>
          <a:lstStyle/>
          <a:p>
            <a:pPr lvl="0" algn="ctr"/>
            <a:r>
              <a:rPr lang="ru-RU" sz="8000" b="1" dirty="0" smtClean="0">
                <a:latin typeface="Monotype Corsiva" pitchFamily="66" charset="0"/>
              </a:rPr>
              <a:t>Дизайнер полиграфии </a:t>
            </a:r>
            <a:br>
              <a:rPr lang="ru-RU" sz="8000" b="1" dirty="0" smtClean="0">
                <a:latin typeface="Monotype Corsiva" pitchFamily="66" charset="0"/>
              </a:rPr>
            </a:b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1026" name="Picture 2" descr="http://mir-prekrasen.net/uploads/posts/2017-04/1492632630_design.596ae4477f17bdc3f97ed6c6ddceff9b1.2aa6cabe8766da33d62c37e9aa40be3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7478">
            <a:off x="770305" y="2050489"/>
            <a:ext cx="6336704" cy="414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sigmasbyt.ru/upload/medialibrary/3c3/3c3a0298677eddf0462bd530e25d249a.jpg"/>
          <p:cNvPicPr>
            <a:picLocks noChangeAspect="1" noChangeArrowheads="1"/>
          </p:cNvPicPr>
          <p:nvPr/>
        </p:nvPicPr>
        <p:blipFill>
          <a:blip r:embed="rId3" cstate="print"/>
          <a:srcRect l="13725" t="12112" r="14706" b="11181"/>
          <a:stretch>
            <a:fillRect/>
          </a:stretch>
        </p:blipFill>
        <p:spPr bwMode="auto">
          <a:xfrm>
            <a:off x="6238428" y="2204864"/>
            <a:ext cx="525658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naobuchenie.ru/wp-content/uploads/2017/03/kak-i-gde-vybrat-uchebnyj-centr-kursy-dizajnerov-s-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164" y="2492896"/>
            <a:ext cx="7995371" cy="391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381000"/>
            <a:ext cx="11449271" cy="6144344"/>
          </a:xfrm>
        </p:spPr>
        <p:txBody>
          <a:bodyPr>
            <a:normAutofit fontScale="90000"/>
          </a:bodyPr>
          <a:lstStyle/>
          <a:p>
            <a:r>
              <a:rPr lang="ru-RU" sz="6700" b="1" u="sng" dirty="0" smtClean="0">
                <a:latin typeface="Monotype Corsiva" pitchFamily="66" charset="0"/>
              </a:rPr>
              <a:t>Плюсы профессии:</a:t>
            </a:r>
            <a:r>
              <a:rPr lang="ru-RU" sz="4900" dirty="0" smtClean="0">
                <a:latin typeface="Monotype Corsiva" pitchFamily="66" charset="0"/>
              </a:rPr>
              <a:t/>
            </a:r>
            <a:br>
              <a:rPr lang="ru-RU" sz="4900" dirty="0" smtClean="0">
                <a:latin typeface="Monotype Corsiva" pitchFamily="66" charset="0"/>
              </a:rPr>
            </a:br>
            <a: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творческая работа</a:t>
            </a:r>
            <a:b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4900" b="1" cap="all" spc="0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проектаная</a:t>
            </a:r>
            <a: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работа, </a:t>
            </a:r>
            <a:b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возможность сконцентрироваться на одном конкретном деле</a:t>
            </a:r>
            <a:b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достойный уровень дохода</a:t>
            </a:r>
            <a:b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49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перспективы развития области</a:t>
            </a:r>
            <a:r>
              <a:rPr lang="ru-RU" sz="4900" b="1" dirty="0" smtClean="0">
                <a:latin typeface="Monotype Corsiva" pitchFamily="66" charset="0"/>
              </a:rPr>
              <a:t/>
            </a:r>
            <a:br>
              <a:rPr lang="ru-RU" sz="4900" b="1" dirty="0" smtClean="0">
                <a:latin typeface="Monotype Corsiva" pitchFamily="66" charset="0"/>
              </a:rPr>
            </a:br>
            <a:r>
              <a:rPr lang="ru-RU" sz="4900" b="1" dirty="0" smtClean="0">
                <a:latin typeface="Monotype Corsiva" pitchFamily="66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mostszh.ru/wp-content/uploads/2018/01/desiner-cl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0156" y="836712"/>
            <a:ext cx="7658100" cy="568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381000"/>
            <a:ext cx="11017223" cy="6072336"/>
          </a:xfrm>
        </p:spPr>
        <p:txBody>
          <a:bodyPr>
            <a:normAutofit/>
          </a:bodyPr>
          <a:lstStyle/>
          <a:p>
            <a:r>
              <a:rPr lang="ru-RU" sz="6000" b="1" u="sng" dirty="0" smtClean="0">
                <a:latin typeface="Monotype Corsiva" pitchFamily="66" charset="0"/>
              </a:rPr>
              <a:t>Минусы профессии:</a:t>
            </a:r>
            <a:r>
              <a:rPr lang="ru-RU" sz="4800" dirty="0" smtClean="0">
                <a:latin typeface="Monotype Corsiva" pitchFamily="66" charset="0"/>
              </a:rPr>
              <a:t/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невозможно уметь все и сразу, </a:t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для получения углубленных навыков одного образования будет скорее всего недостаточно</a:t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ориентирование на клиента, </a:t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ущерб собственной творческой мысли</a:t>
            </a:r>
            <a:r>
              <a:rPr lang="ru-RU" sz="4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/>
            </a:r>
            <a:br>
              <a:rPr lang="ru-RU" sz="4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5058" name="AutoShape 2" descr="http://mostszh.ru/wp-content/uploads/2018/01/desiner-cli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t2.depositphotos.com/5970650/10540/i/950/depositphotos_105404116-stock-photo-graphic-designer-at-work-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4132" y="908720"/>
            <a:ext cx="8383859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381000"/>
            <a:ext cx="11161239" cy="6072336"/>
          </a:xfrm>
        </p:spPr>
        <p:txBody>
          <a:bodyPr>
            <a:noAutofit/>
          </a:bodyPr>
          <a:lstStyle/>
          <a:p>
            <a:r>
              <a:rPr lang="ru-RU" sz="6000" b="1" u="sng" dirty="0" smtClean="0">
                <a:latin typeface="Monotype Corsiva" pitchFamily="66" charset="0"/>
              </a:rPr>
              <a:t>Личные качества:</a:t>
            </a:r>
            <a:r>
              <a:rPr lang="ru-RU" sz="4800" dirty="0" smtClean="0">
                <a:latin typeface="Monotype Corsiva" pitchFamily="66" charset="0"/>
              </a:rPr>
              <a:t/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b="1" spc="0" dirty="0" err="1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креативность</a:t>
            </a: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/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лояльность</a:t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художественные, творческие способности</a:t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умение находить подход к людям</a:t>
            </a:r>
            <a:b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48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 </a:t>
            </a:r>
            <a:r>
              <a:rPr lang="ru-RU" sz="4800" dirty="0" smtClean="0">
                <a:latin typeface="Monotype Corsiva" pitchFamily="66" charset="0"/>
              </a:rPr>
              <a:t/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dirty="0" smtClean="0">
                <a:latin typeface="Monotype Corsiva" pitchFamily="66" charset="0"/>
              </a:rPr>
              <a:t> </a:t>
            </a:r>
            <a:br>
              <a:rPr lang="ru-RU" sz="4800" dirty="0" smtClean="0">
                <a:latin typeface="Monotype Corsiva" pitchFamily="66" charset="0"/>
              </a:rPr>
            </a:br>
            <a:endParaRPr lang="ru-RU" sz="4800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s://im0-tub-ru.yandex.net/i?id=80080e5f27e4c562efa5b1ed8b3e096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076" y="692696"/>
            <a:ext cx="8712968" cy="581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381000"/>
            <a:ext cx="11233247" cy="3480048"/>
          </a:xfrm>
        </p:spPr>
        <p:txBody>
          <a:bodyPr>
            <a:normAutofit/>
          </a:bodyPr>
          <a:lstStyle/>
          <a:p>
            <a:r>
              <a:rPr lang="ru-RU" sz="6000" b="1" u="sng" dirty="0" smtClean="0">
                <a:latin typeface="Monotype Corsiva" pitchFamily="66" charset="0"/>
              </a:rPr>
              <a:t>Образование:</a:t>
            </a:r>
            <a:r>
              <a:rPr lang="ru-RU" sz="5400" dirty="0" smtClean="0">
                <a:latin typeface="Monotype Corsiva" pitchFamily="66" charset="0"/>
              </a:rPr>
              <a:t/>
            </a:r>
            <a:br>
              <a:rPr lang="ru-RU" sz="5400" dirty="0" smtClean="0"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курсы дизайна</a:t>
            </a:r>
            <a:b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5400" b="1" spc="0" dirty="0" err="1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средне-специальное</a:t>
            </a: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образование</a:t>
            </a:r>
            <a:b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высшее образование</a:t>
            </a:r>
            <a:endParaRPr lang="ru-RU" sz="5400" b="1" dirty="0">
              <a:ln w="1905">
                <a:solidFill>
                  <a:sysClr val="windowText" lastClr="000000"/>
                </a:solidFill>
              </a:ln>
              <a:solidFill>
                <a:schemeClr val="tx1">
                  <a:lumMod val="9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https://cache3.youla.io/files/images/780_780/5b/a2/5ba266426065ba5a7d5ba5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6180" y="548680"/>
            <a:ext cx="74295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381000"/>
            <a:ext cx="11017223" cy="4704184"/>
          </a:xfrm>
        </p:spPr>
        <p:txBody>
          <a:bodyPr>
            <a:normAutofit/>
          </a:bodyPr>
          <a:lstStyle/>
          <a:p>
            <a:r>
              <a:rPr lang="ru-RU" sz="6000" b="1" u="sng" dirty="0" smtClean="0">
                <a:latin typeface="Monotype Corsiva" pitchFamily="66" charset="0"/>
              </a:rPr>
              <a:t>Место работы: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 дому</a:t>
            </a:r>
            <a:b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офисе</a:t>
            </a:r>
            <a:b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сфере печати и полиграфии</a:t>
            </a:r>
            <a:b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Интернете</a:t>
            </a:r>
            <a:b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5400" b="1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 производстве</a:t>
            </a:r>
            <a:endParaRPr lang="ru-RU" sz="5400" b="1" dirty="0">
              <a:ln w="1905">
                <a:solidFill>
                  <a:sysClr val="windowText" lastClr="000000"/>
                </a:solidFill>
              </a:ln>
              <a:solidFill>
                <a:schemeClr val="tx1">
                  <a:lumMod val="9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11521280" cy="691276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 </a:t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6600" b="1" dirty="0" smtClean="0">
                <a:latin typeface="Monotype Corsiva" pitchFamily="66" charset="0"/>
              </a:rPr>
              <a:t> </a:t>
            </a:r>
            <a:r>
              <a:rPr lang="ru-RU" sz="6600" b="1" dirty="0" smtClean="0">
                <a:latin typeface="Monotype Corsiva" pitchFamily="66" charset="0"/>
              </a:rPr>
              <a:t/>
            </a:r>
            <a:br>
              <a:rPr lang="ru-RU" sz="6600" b="1" dirty="0" smtClean="0">
                <a:latin typeface="Monotype Corsiva" pitchFamily="66" charset="0"/>
              </a:rPr>
            </a:br>
            <a:r>
              <a:rPr lang="ru-RU" sz="6600" b="1" dirty="0" smtClean="0">
                <a:latin typeface="Monotype Corsiva" pitchFamily="66" charset="0"/>
              </a:rPr>
              <a:t/>
            </a:r>
            <a:br>
              <a:rPr lang="ru-RU" sz="6600" b="1" dirty="0" smtClean="0">
                <a:latin typeface="Monotype Corsiva" pitchFamily="66" charset="0"/>
              </a:rPr>
            </a:br>
            <a:r>
              <a:rPr lang="ru-RU" sz="6600" b="1" dirty="0" smtClean="0">
                <a:latin typeface="Monotype Corsiva" pitchFamily="66" charset="0"/>
              </a:rPr>
              <a:t>В </a:t>
            </a:r>
            <a:r>
              <a:rPr lang="ru-RU" sz="6600" b="1" dirty="0" smtClean="0">
                <a:latin typeface="Monotype Corsiva" pitchFamily="66" charset="0"/>
              </a:rPr>
              <a:t>презентации использована информация с сайтов</a:t>
            </a:r>
            <a:r>
              <a:rPr lang="ru-RU" sz="6600" b="1" dirty="0" smtClean="0">
                <a:latin typeface="Monotype Corsiva" pitchFamily="66" charset="0"/>
              </a:rPr>
              <a:t>:</a:t>
            </a:r>
            <a:r>
              <a:rPr lang="ru-RU" sz="6600" b="1" dirty="0" smtClean="0">
                <a:latin typeface="Monotype Corsiva" pitchFamily="66" charset="0"/>
              </a:rPr>
              <a:t/>
            </a:r>
            <a:br>
              <a:rPr lang="ru-RU" sz="6600" b="1" dirty="0" smtClean="0">
                <a:latin typeface="Monotype Corsiva" pitchFamily="66" charset="0"/>
              </a:rPr>
            </a:br>
            <a:r>
              <a:rPr lang="ru-RU" sz="5400" u="sng" dirty="0" smtClean="0">
                <a:latin typeface="Monotype Corsiva" pitchFamily="66" charset="0"/>
                <a:hlinkClick r:id="rId2"/>
              </a:rPr>
              <a:t>http://fb.ru/article/145060/dizayn-istoriya-dizayna-etapyi-razvitiya-dizayna</a:t>
            </a:r>
            <a:r>
              <a:rPr lang="ru-RU" sz="6600" dirty="0" smtClean="0">
                <a:latin typeface="Monotype Corsiva" pitchFamily="66" charset="0"/>
              </a:rPr>
              <a:t/>
            </a:r>
            <a:br>
              <a:rPr lang="ru-RU" sz="6600" dirty="0" smtClean="0">
                <a:latin typeface="Monotype Corsiva" pitchFamily="66" charset="0"/>
              </a:rPr>
            </a:br>
            <a:r>
              <a:rPr lang="ru-RU" sz="5400" u="sng" dirty="0" smtClean="0">
                <a:latin typeface="Monotype Corsiva" pitchFamily="66" charset="0"/>
                <a:hlinkClick r:id="rId3"/>
              </a:rPr>
              <a:t>http://fb.ru/article/326360/promyishlennyiy-dizayn---eto-chto-takoe-vidyi </a:t>
            </a: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endParaRPr lang="ru-RU" sz="5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404664"/>
            <a:ext cx="9346233" cy="1152128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atin typeface="Monotype Corsiva" pitchFamily="66" charset="0"/>
              </a:rPr>
              <a:t>История дизайна. </a:t>
            </a:r>
            <a:endParaRPr lang="ru-RU" sz="8800" b="1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5" descr="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828" y="1772816"/>
            <a:ext cx="720080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otvet.imgsmail.ru/download/63930965_bf68826dd050fffa670e0fc0e338ca89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6740" y="476672"/>
            <a:ext cx="2376264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orient.tm/wp-content/uploads/2017/07/Depositphotos_14216529_m-2015-907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908" y="1628800"/>
            <a:ext cx="9001000" cy="5014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548680"/>
            <a:ext cx="10873208" cy="41044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5300" b="1" dirty="0" smtClean="0">
                <a:latin typeface="Monotype Corsiva" pitchFamily="66" charset="0"/>
              </a:rPr>
              <a:t>История современного дизайна связана с развитием индустриального производства в середине 19 века, когда возникла необходимость проектно-художественной деятельности</a:t>
            </a:r>
            <a:r>
              <a:rPr lang="ru-RU" dirty="0" smtClean="0">
                <a:latin typeface="Monotype Corsiva" pitchFamily="66" charset="0"/>
              </a:rPr>
              <a:t>.</a:t>
            </a:r>
            <a:br>
              <a:rPr lang="ru-RU" dirty="0" smtClean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967335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inecostroy.ru/upload/iblock/e3d/%D0%A7%D0%B0%D1%81%D1%82%D0%BD%D1%8B%D0%B9%20%D0%B4%D0%B8%D0%B7%D0%B0%D0%B9%D0%BD%D0%B5%D1%80%20%D0%B8%D0%BD%D1%82%D0%B5%D1%80%D1%8C%D0%B5%D1%80%D0%B0%20%D0%9C%D0%BE%D1%81%D0%BA%D0%B2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6180" y="1268760"/>
            <a:ext cx="7620000" cy="504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5013176"/>
            <a:ext cx="8352929" cy="201622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spc="0" dirty="0" smtClean="0">
                <a:ln>
                  <a:solidFill>
                    <a:schemeClr val="tx1">
                      <a:lumMod val="95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Дизайнер помогает людям увидеть красоту в обычных вещах, делает их жизнь более яркой, комфортной, радостной…</a:t>
            </a:r>
            <a:r>
              <a:rPr lang="ru-RU" b="1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/>
            </a:r>
            <a:br>
              <a:rPr lang="ru-RU" b="1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</a:br>
            <a:endParaRPr lang="ru-RU" b="1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9796" y="476672"/>
            <a:ext cx="8687333" cy="187220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  <a:latin typeface="Monotype Corsiva" pitchFamily="66" charset="0"/>
              </a:rPr>
              <a:t>Чем занимается дизайнер?</a:t>
            </a:r>
          </a:p>
          <a:p>
            <a:endParaRPr lang="ru-RU" sz="6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replikanews.com/upload/medialibrary/b1b/b1b4da1efa779db4285a705c63dabc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4215">
            <a:off x="5831597" y="861929"/>
            <a:ext cx="5425063" cy="542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0"/>
            <a:ext cx="11089231" cy="25649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>Существует около 10 направлений дизайна и столько же специализаций в каждом из них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4100" name="Picture 4" descr="https://yavizazhist.ru/wp-content/uploads/2015/05/kry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68685">
            <a:off x="423849" y="1718877"/>
            <a:ext cx="4176464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4mama.ua/uploads/files/files/Dasha2.jpg"/>
          <p:cNvPicPr>
            <a:picLocks noChangeAspect="1" noChangeArrowheads="1"/>
          </p:cNvPicPr>
          <p:nvPr/>
        </p:nvPicPr>
        <p:blipFill>
          <a:blip r:embed="rId4" cstate="print"/>
          <a:srcRect l="21296" t="23148" r="24074" b="5556"/>
          <a:stretch>
            <a:fillRect/>
          </a:stretch>
        </p:blipFill>
        <p:spPr bwMode="auto">
          <a:xfrm rot="21123985">
            <a:off x="3603746" y="2673685"/>
            <a:ext cx="2880320" cy="3759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95976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</a:rPr>
              <a:t>Промышленный дизайн </a:t>
            </a:r>
            <a:endParaRPr lang="ru-RU" sz="7200" b="1" dirty="0">
              <a:latin typeface="Monotype Corsiva" pitchFamily="66" charset="0"/>
            </a:endParaRPr>
          </a:p>
        </p:txBody>
      </p:sp>
      <p:pic>
        <p:nvPicPr>
          <p:cNvPr id="28674" name="Picture 2" descr="https://thearchitect.pro/uploads/prew/portfolio/libraryliberty/main_pic_big/_p600x417_pic_1333980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396" y="1844824"/>
            <a:ext cx="5715000" cy="39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www.cardesign.ru/files/forum/part_22/225045/BMW_i_m_BE.jpg"/>
          <p:cNvPicPr>
            <a:picLocks noChangeAspect="1" noChangeArrowheads="1"/>
          </p:cNvPicPr>
          <p:nvPr/>
        </p:nvPicPr>
        <p:blipFill>
          <a:blip r:embed="rId3" cstate="print"/>
          <a:srcRect l="12291" r="3723"/>
          <a:stretch>
            <a:fillRect/>
          </a:stretch>
        </p:blipFill>
        <p:spPr bwMode="auto">
          <a:xfrm rot="151195">
            <a:off x="552320" y="2116942"/>
            <a:ext cx="5904656" cy="3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589240"/>
            <a:ext cx="1252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Приоритетные виды промышленного дизайна - </a:t>
            </a:r>
            <a:endParaRPr lang="ru-RU" sz="4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95976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Monotype Corsiva" pitchFamily="66" charset="0"/>
              </a:rPr>
              <a:t>Дизайн орудий труда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0722" name="Picture 2" descr="https://zbroya.info/storage/medias/2015/11/17/16/5.png"/>
          <p:cNvPicPr>
            <a:picLocks noChangeAspect="1" noChangeArrowheads="1"/>
          </p:cNvPicPr>
          <p:nvPr/>
        </p:nvPicPr>
        <p:blipFill>
          <a:blip r:embed="rId2" cstate="print"/>
          <a:srcRect l="63542" t="30513" b="16421"/>
          <a:stretch>
            <a:fillRect/>
          </a:stretch>
        </p:blipFill>
        <p:spPr bwMode="auto">
          <a:xfrm rot="21415331">
            <a:off x="633924" y="1557853"/>
            <a:ext cx="2808002" cy="320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s://29.tonsakh.ru/assets/images/stati/ho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124" y="1268760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s://xt.ua/images/categories/Sadovyj_instru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4532" y="2564904"/>
            <a:ext cx="468741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8" name="Picture 8" descr="http://xn--80aaahigxablbgird0a1biet2a4q.xn--p1ai/wp-content/uploads/2013/03/%D0%9C%D0%B0%D0%BB%D1%8F%D1%80%D0%BD%D1%8B%D0%B5%D0%98%D0%BD%D1%81%D1%82%D1%80%D1%83%D0%BC%D0%B5%D0%BD%D1%82%D1%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9916" y="4293096"/>
            <a:ext cx="518457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381000"/>
            <a:ext cx="11809312" cy="13716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atin typeface="Monotype Corsiva" pitchFamily="66" charset="0"/>
              </a:rPr>
              <a:t>Дизайн  бытовой техники</a:t>
            </a:r>
            <a:endParaRPr lang="ru-RU" sz="8000" b="1" dirty="0">
              <a:latin typeface="Monotype Corsiva" pitchFamily="66" charset="0"/>
            </a:endParaRPr>
          </a:p>
        </p:txBody>
      </p:sp>
      <p:pic>
        <p:nvPicPr>
          <p:cNvPr id="33794" name="Picture 2" descr="https://ratatum.com/wp-content/uploads/2017/11/31-2-1024x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7801">
            <a:off x="422957" y="2065271"/>
            <a:ext cx="6624736" cy="385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://img.dni.ru/binaries/v2_articlephotoauto/950672.jpg"/>
          <p:cNvPicPr>
            <a:picLocks noChangeAspect="1" noChangeArrowheads="1"/>
          </p:cNvPicPr>
          <p:nvPr/>
        </p:nvPicPr>
        <p:blipFill>
          <a:blip r:embed="rId3" cstate="print"/>
          <a:srcRect l="16178" t="11159" r="13180" b="5153"/>
          <a:stretch>
            <a:fillRect/>
          </a:stretch>
        </p:blipFill>
        <p:spPr bwMode="auto">
          <a:xfrm rot="208381">
            <a:off x="7301628" y="1821161"/>
            <a:ext cx="410445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S1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Рабочий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TS102895261</Template>
  <TotalTime>0</TotalTime>
  <Words>164</Words>
  <Application>Microsoft Office PowerPoint</Application>
  <PresentationFormat>Произвольный</PresentationFormat>
  <Paragraphs>35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TS102895261</vt:lpstr>
      <vt:lpstr>Дизайнер</vt:lpstr>
      <vt:lpstr>Дизайнер – профессия серьезная,  сложная и бесконечно интересная.</vt:lpstr>
      <vt:lpstr>История дизайна. </vt:lpstr>
      <vt:lpstr> История современного дизайна связана с развитием индустриального производства в середине 19 века, когда возникла необходимость проектно-художественной деятельности. </vt:lpstr>
      <vt:lpstr>Дизайнер помогает людям увидеть красоту в обычных вещах, делает их жизнь более яркой, комфортной, радостной… </vt:lpstr>
      <vt:lpstr>Существует около 10 направлений дизайна и столько же специализаций в каждом из них</vt:lpstr>
      <vt:lpstr>Промышленный дизайн </vt:lpstr>
      <vt:lpstr>Дизайн орудий труда</vt:lpstr>
      <vt:lpstr>Дизайн  бытовой техники</vt:lpstr>
      <vt:lpstr>Дизайн  мебели</vt:lpstr>
      <vt:lpstr>Транспортный  дизайн</vt:lpstr>
      <vt:lpstr>Дизайн механизмов</vt:lpstr>
      <vt:lpstr>Графический дизайнер </vt:lpstr>
      <vt:lpstr>3D-дизайн </vt:lpstr>
      <vt:lpstr>Ландшафтный дизайн </vt:lpstr>
      <vt:lpstr>Архитектурный  дизайнер </vt:lpstr>
      <vt:lpstr>Дизайнер одежды</vt:lpstr>
      <vt:lpstr>Фуд-дизайнер  </vt:lpstr>
      <vt:lpstr>    Фитодизайнер  </vt:lpstr>
      <vt:lpstr>Веб-дизайнер  </vt:lpstr>
      <vt:lpstr>Дизайнер полиграфии  </vt:lpstr>
      <vt:lpstr>Плюсы профессии: творческая работа проектаная  работа,  возможность сконцентрироваться на одном конкретном деле достойный уровень дохода перспективы развития области   </vt:lpstr>
      <vt:lpstr>Минусы профессии: невозможно уметь все и сразу,  для получения углубленных навыков одного образования будет скорее всего недостаточно ориентирование на клиента,  в ущерб собственной творческой мысли   </vt:lpstr>
      <vt:lpstr>Личные качества: креативность лояльность художественные, творческие способности умение находить подход к людям     </vt:lpstr>
      <vt:lpstr>Образование: курсы дизайна средне-специальное образование высшее образование</vt:lpstr>
      <vt:lpstr>Место работы: на дому в офисе в сфере печати и полиграфии в Интернете на производстве</vt:lpstr>
      <vt:lpstr>                    В презентации использована информация с сайтов: http://fb.ru/article/145060/dizayn-istoriya-dizayna-etapyi-razvitiya-dizayna http://fb.ru/article/326360/promyishlennyiy-dizayn---eto-chto-takoe-vidyi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2018-10-10T17:29:25Z</dcterms:created>
  <dcterms:modified xsi:type="dcterms:W3CDTF">2018-10-12T15:13:13Z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