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37" d="100"/>
          <a:sy n="37" d="100"/>
        </p:scale>
        <p:origin x="-1637" y="-28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pPr/>
              <a:t>14.09.2018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5032850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pPr/>
              <a:t>14.09.2018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558041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pPr/>
              <a:t>14.09.2018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952860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14.09.2018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9654966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14.09.2018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601060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14.09.2018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8019010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14.09.2018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218347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14.09.2018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6357842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14.09.2018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1235159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14.09.2018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2512917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14.09.2018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0933669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pPr/>
              <a:t>14.09.2018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0877894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14.09.2018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9162493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14.09.2018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5986998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14.09.2018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4066487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pPr/>
              <a:t>14.09.2018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0584004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pPr/>
              <a:t>14.09.2018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451749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pPr/>
              <a:t>14.09.2018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325238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pPr/>
              <a:t>14.09.2018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4296947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pPr/>
              <a:t>14.09.2018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8543045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pPr/>
              <a:t>14.09.2018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487431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pPr/>
              <a:t>14.09.2018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6425740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4AC259-EBD3-4477-8ED1-9C4E8D32F78F}" type="datetimeFigureOut">
              <a:rPr lang="uk-UA" smtClean="0"/>
              <a:pPr/>
              <a:t>14.09.2018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2C2C70-2A90-47DD-B4C7-2A4AE87F336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991074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8902"/>
            <a:ext cx="9144000" cy="684909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9D1EDC-A2B1-4467-8D3F-4DFD9B83CAD8}" type="datetimeFigureOut">
              <a:rPr lang="uk-UA" smtClean="0"/>
              <a:pPr/>
              <a:t>14.09.2018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085398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dic.academic.ru/dic.nsf/dmitriev/3180/&#1086;&#1089;&#1074;&#1077;&#1097;&#1077;&#1085;&#1080;&#1077;" TargetMode="External"/><Relationship Id="rId2" Type="http://schemas.openxmlformats.org/officeDocument/2006/relationships/hyperlink" Target="https://yandex.ru/images/search?p=2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3068_6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67744" y="1196752"/>
            <a:ext cx="4631170" cy="27363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3543151"/>
            <a:ext cx="8208912" cy="1470025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9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Освещение</a:t>
            </a:r>
            <a:endParaRPr lang="uk-UA" sz="9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47664" y="5517232"/>
            <a:ext cx="72728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cap="all" dirty="0" smtClean="0">
                <a:ln w="9000" cmpd="sng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Учитель технологии:     </a:t>
            </a:r>
            <a:r>
              <a:rPr lang="ru-RU" sz="2800" b="1" cap="all" dirty="0" err="1" smtClean="0">
                <a:ln w="9000" cmpd="sng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к</a:t>
            </a:r>
            <a:r>
              <a:rPr lang="ru-RU" sz="2800" b="1" cap="all" dirty="0" err="1" smtClean="0">
                <a:ln w="9000" cmpd="sng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олыхалина</a:t>
            </a:r>
            <a:r>
              <a:rPr lang="ru-RU" sz="2800" b="1" cap="all" dirty="0" smtClean="0">
                <a:ln w="9000" cmpd="sng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800" b="1" cap="all" dirty="0" smtClean="0">
                <a:ln w="9000" cmpd="sng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С. С.</a:t>
            </a:r>
          </a:p>
        </p:txBody>
      </p:sp>
    </p:spTree>
    <p:extLst>
      <p:ext uri="{BB962C8B-B14F-4D97-AF65-F5344CB8AC3E}">
        <p14:creationId xmlns:p14="http://schemas.microsoft.com/office/powerpoint/2010/main" xmlns="" val="3342364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517232"/>
            <a:ext cx="8435280" cy="1008112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4800" b="1" cap="all" dirty="0" smtClean="0">
                <a:ln w="9000" cmpd="sng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Люминесцентные лампы </a:t>
            </a:r>
            <a:endParaRPr lang="ru-RU" sz="4800" b="1" cap="all" dirty="0">
              <a:ln w="9000" cmpd="sng">
                <a:solidFill>
                  <a:schemeClr val="tx2">
                    <a:lumMod val="60000"/>
                    <a:lumOff val="40000"/>
                  </a:schemeClr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" name="Рисунок 4" descr="lyuminescentnye-svetilniki-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948192">
            <a:off x="282256" y="1120303"/>
            <a:ext cx="6408712" cy="36046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45423-lampa-energosberegajuschaja-navigator-standart-25-vt-e27-teplyj-sve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718940">
            <a:off x="5321456" y="1040816"/>
            <a:ext cx="3789040" cy="414908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13176"/>
            <a:ext cx="8229600" cy="144016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400" b="1" cap="all" dirty="0" smtClean="0">
                <a:ln w="9000" cmpd="sng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Галогенные лампы накаливания </a:t>
            </a:r>
            <a:endParaRPr lang="ru-RU" sz="4400" b="1" cap="all" dirty="0">
              <a:ln w="9000" cmpd="sng">
                <a:solidFill>
                  <a:schemeClr val="tx2">
                    <a:lumMod val="60000"/>
                    <a:lumOff val="40000"/>
                  </a:schemeClr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" name="Рисунок 3" descr="1498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807171">
            <a:off x="848326" y="929463"/>
            <a:ext cx="3768080" cy="376808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hal-b35-28w-230v-e14-cl-10-100-5000-galogen-lampa-era-c003855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986917">
            <a:off x="3972342" y="635154"/>
            <a:ext cx="4293096" cy="429309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Молоко-глобус-стеклянный-плафон-подвесные-светильники-лампада-led-лампы-для-рестора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91880" y="548680"/>
            <a:ext cx="5373216" cy="5373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2516-large_default.jpg"/>
          <p:cNvPicPr>
            <a:picLocks noChangeAspect="1"/>
          </p:cNvPicPr>
          <p:nvPr/>
        </p:nvPicPr>
        <p:blipFill>
          <a:blip r:embed="rId3" cstate="print"/>
          <a:srcRect l="21650" t="13382" r="22832"/>
          <a:stretch>
            <a:fillRect/>
          </a:stretch>
        </p:blipFill>
        <p:spPr>
          <a:xfrm rot="21297674">
            <a:off x="531325" y="154974"/>
            <a:ext cx="3744416" cy="48965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5013176"/>
            <a:ext cx="6912768" cy="1368152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4800" b="1" cap="all" dirty="0" smtClean="0">
                <a:ln w="9000" cmpd="sng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Виды светильников</a:t>
            </a:r>
          </a:p>
          <a:p>
            <a:pPr algn="ctr">
              <a:buNone/>
            </a:pPr>
            <a:r>
              <a:rPr lang="ru-RU" sz="4000" b="1" i="1" u="sng" cap="all" dirty="0" smtClean="0">
                <a:ln w="9000" cmpd="sng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подвесные</a:t>
            </a:r>
            <a:endParaRPr lang="ru-RU" sz="4000" b="1" i="1" u="sng" cap="all" dirty="0">
              <a:ln w="9000" cmpd="sng">
                <a:solidFill>
                  <a:schemeClr val="tx2">
                    <a:lumMod val="60000"/>
                    <a:lumOff val="40000"/>
                  </a:schemeClr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7081_hp.jpg"/>
          <p:cNvPicPr>
            <a:picLocks noChangeAspect="1"/>
          </p:cNvPicPr>
          <p:nvPr/>
        </p:nvPicPr>
        <p:blipFill>
          <a:blip r:embed="rId2" cstate="print"/>
          <a:srcRect l="13250" r="13251" b="13182"/>
          <a:stretch>
            <a:fillRect/>
          </a:stretch>
        </p:blipFill>
        <p:spPr>
          <a:xfrm rot="479092">
            <a:off x="4545313" y="1119426"/>
            <a:ext cx="4345748" cy="39450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image_1.jpg"/>
          <p:cNvPicPr>
            <a:picLocks noChangeAspect="1"/>
          </p:cNvPicPr>
          <p:nvPr/>
        </p:nvPicPr>
        <p:blipFill>
          <a:blip r:embed="rId3" cstate="print"/>
          <a:srcRect l="13041" t="14300" r="12200" b="14301"/>
          <a:stretch>
            <a:fillRect/>
          </a:stretch>
        </p:blipFill>
        <p:spPr>
          <a:xfrm rot="20877929">
            <a:off x="364459" y="1322958"/>
            <a:ext cx="5089271" cy="40324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9dcf18c8914bbea40213efd06b852ce9.jpg"/>
          <p:cNvPicPr>
            <a:picLocks noChangeAspect="1"/>
          </p:cNvPicPr>
          <p:nvPr/>
        </p:nvPicPr>
        <p:blipFill>
          <a:blip r:embed="rId4" cstate="print"/>
          <a:srcRect l="11036" t="6878" r="13086" b="6878"/>
          <a:stretch>
            <a:fillRect/>
          </a:stretch>
        </p:blipFill>
        <p:spPr>
          <a:xfrm>
            <a:off x="2627784" y="0"/>
            <a:ext cx="4279333" cy="34563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941168"/>
            <a:ext cx="8229600" cy="158417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800" b="1" cap="all" dirty="0" smtClean="0">
                <a:ln w="9000" cmpd="sng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Виды светильников</a:t>
            </a:r>
          </a:p>
          <a:p>
            <a:pPr algn="ctr">
              <a:buNone/>
            </a:pPr>
            <a:r>
              <a:rPr lang="ru-RU" sz="4000" b="1" i="1" u="sng" cap="all" dirty="0" smtClean="0">
                <a:ln w="9000" cmpd="sng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потолочные</a:t>
            </a:r>
          </a:p>
          <a:p>
            <a:endParaRPr lang="ru-RU" sz="7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favourite_mosdomsvet_430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753882">
            <a:off x="92185" y="491691"/>
            <a:ext cx="4602703" cy="458112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13176"/>
            <a:ext cx="8229600" cy="151216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4800" b="1" cap="all" dirty="0" smtClean="0">
                <a:ln w="9000" cmpd="sng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Виды светильников</a:t>
            </a:r>
          </a:p>
          <a:p>
            <a:pPr algn="ctr">
              <a:buNone/>
            </a:pPr>
            <a:r>
              <a:rPr lang="ru-RU" sz="4000" b="1" i="1" u="sng" cap="all" dirty="0" smtClean="0">
                <a:ln w="9000" cmpd="sng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настенные</a:t>
            </a:r>
          </a:p>
          <a:p>
            <a:endParaRPr lang="ru-RU" sz="4800" dirty="0"/>
          </a:p>
        </p:txBody>
      </p:sp>
      <p:pic>
        <p:nvPicPr>
          <p:cNvPr id="5" name="Рисунок 4" descr="49346.750x0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460192">
            <a:off x="4124671" y="294184"/>
            <a:ext cx="4725144" cy="47251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yboo-nastolnaya-lampa-eglo-murcia-91007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275516">
            <a:off x="0" y="836712"/>
            <a:ext cx="3789040" cy="47251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6905-1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729436">
            <a:off x="5280549" y="1030296"/>
            <a:ext cx="3824536" cy="48245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13176"/>
            <a:ext cx="8229600" cy="151216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4800" b="1" cap="all" dirty="0" smtClean="0">
                <a:ln w="9000" cmpd="sng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Виды светильников</a:t>
            </a:r>
          </a:p>
          <a:p>
            <a:pPr algn="ctr">
              <a:buNone/>
            </a:pPr>
            <a:r>
              <a:rPr lang="ru-RU" sz="4000" b="1" i="1" u="sng" cap="all" dirty="0" smtClean="0">
                <a:ln w="9000" cmpd="sng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настольные</a:t>
            </a:r>
          </a:p>
          <a:p>
            <a:endParaRPr lang="ru-RU" sz="4800" dirty="0"/>
          </a:p>
        </p:txBody>
      </p:sp>
      <p:pic>
        <p:nvPicPr>
          <p:cNvPr id="5" name="Рисунок 4" descr="lampa_nastolnaya_vihr_pod_bronzu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83768" y="0"/>
            <a:ext cx="4176464" cy="51845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abc6eb4e1160fa03c9be5c5de5156a2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729129">
            <a:off x="5879531" y="662032"/>
            <a:ext cx="2308514" cy="51428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cc860dfb7ea75a3d4257a38a119cd20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52800" y="476672"/>
            <a:ext cx="2731368" cy="48965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klassika-i-dizajnerskie-svetilniki-vybiraem_6_1.jpg"/>
          <p:cNvPicPr>
            <a:picLocks noChangeAspect="1"/>
          </p:cNvPicPr>
          <p:nvPr/>
        </p:nvPicPr>
        <p:blipFill>
          <a:blip r:embed="rId4" cstate="print"/>
          <a:srcRect l="30953" r="30688"/>
          <a:stretch>
            <a:fillRect/>
          </a:stretch>
        </p:blipFill>
        <p:spPr>
          <a:xfrm rot="21066923">
            <a:off x="680819" y="426271"/>
            <a:ext cx="2592288" cy="57606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941168"/>
            <a:ext cx="8229600" cy="144016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4800" b="1" cap="all" dirty="0" smtClean="0">
                <a:ln w="9000" cmpd="sng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Виды светильников</a:t>
            </a:r>
          </a:p>
          <a:p>
            <a:pPr algn="ctr">
              <a:buNone/>
            </a:pPr>
            <a:r>
              <a:rPr lang="ru-RU" sz="4000" b="1" i="1" u="sng" cap="all" dirty="0" smtClean="0">
                <a:ln w="9000" cmpd="sng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напольные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476672"/>
            <a:ext cx="8229600" cy="583264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4000" b="1" cap="all" dirty="0" smtClean="0">
                <a:ln w="9000" cmpd="sng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В презентации использована информация с сайтов:</a:t>
            </a:r>
          </a:p>
          <a:p>
            <a:pPr algn="ctr">
              <a:buNone/>
            </a:pPr>
            <a:r>
              <a:rPr lang="en-US" sz="4000" b="1" i="1" u="sng" cap="all" dirty="0" smtClean="0">
                <a:ln w="9000" cmpd="sng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hlinkClick r:id="rId2"/>
              </a:rPr>
              <a:t>https://yandex.ru/images/search?p=2</a:t>
            </a:r>
            <a:endParaRPr lang="ru-RU" sz="4000" b="1" i="1" u="sng" cap="all" dirty="0" smtClean="0">
              <a:ln w="9000" cmpd="sng">
                <a:solidFill>
                  <a:schemeClr val="tx2">
                    <a:lumMod val="60000"/>
                    <a:lumOff val="40000"/>
                  </a:schemeClr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>
              <a:buNone/>
            </a:pPr>
            <a:r>
              <a:rPr lang="en-US" sz="4000" b="1" i="1" u="sng" cap="all" dirty="0" smtClean="0">
                <a:ln w="9000" cmpd="sng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hlinkClick r:id="rId3"/>
              </a:rPr>
              <a:t>https://dic.academic.ru/dic.nsf/dmitriev/3180/</a:t>
            </a:r>
            <a:r>
              <a:rPr lang="ru-RU" sz="4000" b="1" i="1" u="sng" cap="all" dirty="0" smtClean="0">
                <a:ln w="9000" cmpd="sng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hlinkClick r:id="rId3"/>
              </a:rPr>
              <a:t>освещение</a:t>
            </a:r>
            <a:endParaRPr lang="ru-RU" sz="4000" b="1" i="1" u="sng" cap="all" dirty="0" smtClean="0">
              <a:ln w="9000" cmpd="sng">
                <a:solidFill>
                  <a:schemeClr val="tx2">
                    <a:lumMod val="60000"/>
                    <a:lumOff val="40000"/>
                  </a:schemeClr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>
              <a:buNone/>
            </a:pPr>
            <a:r>
              <a:rPr lang="en-US" sz="4000" b="1" i="1" u="sng" cap="all" dirty="0" smtClean="0">
                <a:ln w="9000" cmpd="sng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https://slovar.wikireading.ru/3800254</a:t>
            </a:r>
            <a:endParaRPr lang="ru-RU" sz="4000" b="1" i="1" u="sng" cap="all" dirty="0" smtClean="0">
              <a:ln w="9000" cmpd="sng">
                <a:solidFill>
                  <a:schemeClr val="tx2">
                    <a:lumMod val="60000"/>
                    <a:lumOff val="40000"/>
                  </a:schemeClr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3717032"/>
            <a:ext cx="8496944" cy="2880320"/>
          </a:xfrm>
        </p:spPr>
        <p:txBody>
          <a:bodyPr>
            <a:noAutofit/>
          </a:bodyPr>
          <a:lstStyle/>
          <a:p>
            <a:pPr algn="ctr">
              <a:lnSpc>
                <a:spcPct val="120000"/>
              </a:lnSpc>
              <a:buNone/>
            </a:pPr>
            <a:r>
              <a:rPr lang="ru-RU" sz="3600" b="1" cap="all" dirty="0" smtClean="0">
                <a:ln w="9000" cmpd="sng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Освещение</a:t>
            </a:r>
            <a:r>
              <a:rPr lang="ru-RU" sz="2800" b="1" cap="all" dirty="0" smtClean="0">
                <a:ln w="9000" cmpd="sng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 какого-либо пространства — это процесс, благодаря которому это пространство наполняется светом    и все </a:t>
            </a:r>
          </a:p>
          <a:p>
            <a:pPr algn="ctr">
              <a:lnSpc>
                <a:spcPct val="120000"/>
              </a:lnSpc>
              <a:buNone/>
            </a:pPr>
            <a:r>
              <a:rPr lang="ru-RU" sz="2800" b="1" cap="all" dirty="0" smtClean="0">
                <a:ln w="9000" cmpd="sng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     находящиеся   в нём предметы делаются </a:t>
            </a:r>
          </a:p>
          <a:p>
            <a:pPr algn="ctr">
              <a:lnSpc>
                <a:spcPct val="120000"/>
              </a:lnSpc>
              <a:buNone/>
            </a:pPr>
            <a:r>
              <a:rPr lang="ru-RU" sz="2800" b="1" cap="all" dirty="0" smtClean="0">
                <a:ln w="9000" cmpd="sng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      видимыми.</a:t>
            </a:r>
            <a:r>
              <a:rPr lang="ru-R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ru-R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endParaRPr lang="ru-RU" sz="2800" dirty="0"/>
          </a:p>
        </p:txBody>
      </p:sp>
      <p:pic>
        <p:nvPicPr>
          <p:cNvPr id="5" name="Рисунок 4" descr="056d724366bc7433a532964595874ebc.jpg"/>
          <p:cNvPicPr>
            <a:picLocks noChangeAspect="1"/>
          </p:cNvPicPr>
          <p:nvPr/>
        </p:nvPicPr>
        <p:blipFill>
          <a:blip r:embed="rId2" cstate="print"/>
          <a:srcRect b="20666"/>
          <a:stretch>
            <a:fillRect/>
          </a:stretch>
        </p:blipFill>
        <p:spPr>
          <a:xfrm rot="21328986">
            <a:off x="850063" y="578304"/>
            <a:ext cx="7604760" cy="27264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717032"/>
            <a:ext cx="8229600" cy="2808312"/>
          </a:xfrm>
        </p:spPr>
        <p:txBody>
          <a:bodyPr/>
          <a:lstStyle/>
          <a:p>
            <a:r>
              <a:rPr lang="ru-RU" b="1" cap="all" dirty="0" smtClean="0">
                <a:ln w="9000" cmpd="sng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Во времена пещерного человека вопрос освещения решался просто. </a:t>
            </a:r>
            <a:endParaRPr lang="ru-RU" b="1" cap="all" dirty="0">
              <a:ln w="9000" cmpd="sng">
                <a:solidFill>
                  <a:schemeClr val="tx2">
                    <a:lumMod val="60000"/>
                    <a:lumOff val="40000"/>
                  </a:schemeClr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" name="Содержимое 3" descr="az10u-03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21032277">
            <a:off x="222892" y="789987"/>
            <a:ext cx="4064000" cy="304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d47049541777568_picname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402598">
            <a:off x="3029418" y="335615"/>
            <a:ext cx="5940152" cy="33339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09120"/>
            <a:ext cx="8229600" cy="1944216"/>
          </a:xfrm>
        </p:spPr>
        <p:txBody>
          <a:bodyPr>
            <a:normAutofit fontScale="90000"/>
          </a:bodyPr>
          <a:lstStyle/>
          <a:p>
            <a:r>
              <a:rPr lang="ru-RU" b="1" cap="all" dirty="0" smtClean="0">
                <a:ln w="9000" cmpd="sng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Факельное освещение было основным и в эпоху средневековья</a:t>
            </a:r>
            <a:endParaRPr lang="ru-RU" b="1" cap="all" dirty="0">
              <a:ln w="9000" cmpd="sng">
                <a:solidFill>
                  <a:schemeClr val="tx2">
                    <a:lumMod val="60000"/>
                    <a:lumOff val="40000"/>
                  </a:schemeClr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" name="Рисунок 4" descr="2012-01-30_00001.jpg"/>
          <p:cNvPicPr>
            <a:picLocks noChangeAspect="1"/>
          </p:cNvPicPr>
          <p:nvPr/>
        </p:nvPicPr>
        <p:blipFill>
          <a:blip r:embed="rId2" cstate="print"/>
          <a:srcRect l="31888" r="31888" b="17785"/>
          <a:stretch>
            <a:fillRect/>
          </a:stretch>
        </p:blipFill>
        <p:spPr>
          <a:xfrm rot="260488">
            <a:off x="5231284" y="379958"/>
            <a:ext cx="3312368" cy="42266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int3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31640" y="332656"/>
            <a:ext cx="3096344" cy="4026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09120"/>
            <a:ext cx="8229600" cy="1728192"/>
          </a:xfrm>
        </p:spPr>
        <p:txBody>
          <a:bodyPr>
            <a:normAutofit fontScale="90000"/>
          </a:bodyPr>
          <a:lstStyle/>
          <a:p>
            <a:r>
              <a:rPr lang="ru-RU" b="1" cap="all" dirty="0" smtClean="0">
                <a:ln w="9000" cmpd="sng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Новый этап в истории светильников начался после того, как была изобретена свеча. </a:t>
            </a:r>
            <a:endParaRPr lang="ru-RU" b="1" cap="all" dirty="0">
              <a:ln w="9000" cmpd="sng">
                <a:solidFill>
                  <a:schemeClr val="tx2">
                    <a:lumMod val="60000"/>
                    <a:lumOff val="40000"/>
                  </a:schemeClr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" name="Содержимое 3" descr="post-16012-1235225717 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21275498">
            <a:off x="837207" y="687719"/>
            <a:ext cx="4642625" cy="34793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setwalls.ru-5838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89258">
            <a:off x="5762231" y="71692"/>
            <a:ext cx="2718048" cy="40770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85184"/>
            <a:ext cx="8229600" cy="136815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000" b="1" cap="all" dirty="0" smtClean="0">
                <a:ln w="9000" cmpd="sng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Первую керосиновую лампу создал американец</a:t>
            </a:r>
            <a:endParaRPr lang="ru-RU" sz="4000" b="1" cap="all" dirty="0">
              <a:ln w="9000" cmpd="sng">
                <a:solidFill>
                  <a:schemeClr val="tx2">
                    <a:lumMod val="60000"/>
                    <a:lumOff val="40000"/>
                  </a:schemeClr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" name="Рисунок 3" descr="ad0e7ae66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37074">
            <a:off x="4927165" y="886619"/>
            <a:ext cx="3312368" cy="38989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antique-kerosene-lamps-photo-9.jpg"/>
          <p:cNvPicPr>
            <a:picLocks noChangeAspect="1"/>
          </p:cNvPicPr>
          <p:nvPr/>
        </p:nvPicPr>
        <p:blipFill>
          <a:blip r:embed="rId3" cstate="print"/>
          <a:srcRect l="30476"/>
          <a:stretch>
            <a:fillRect/>
          </a:stretch>
        </p:blipFill>
        <p:spPr>
          <a:xfrm>
            <a:off x="827584" y="476672"/>
            <a:ext cx="4104456" cy="45091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4725144"/>
            <a:ext cx="8229600" cy="18002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600" b="1" cap="all" dirty="0" err="1" smtClean="0">
                <a:ln w="9000" cmpd="sng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Джован</a:t>
            </a:r>
            <a:r>
              <a:rPr lang="ru-RU" sz="3600" b="1" cap="all" dirty="0" smtClean="0">
                <a:ln w="9000" cmpd="sng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Сван и Томас Эдисон сделали первые лампы накаливания в конце ХIХ века,</a:t>
            </a:r>
            <a:endParaRPr lang="ru-RU" sz="3600" b="1" cap="all" dirty="0">
              <a:ln w="9000" cmpd="sng">
                <a:solidFill>
                  <a:schemeClr val="tx2">
                    <a:lumMod val="60000"/>
                    <a:lumOff val="40000"/>
                  </a:schemeClr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" name="Рисунок 3" descr="1878-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127979">
            <a:off x="1017942" y="589410"/>
            <a:ext cx="2977178" cy="40384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62641d376f3ceffb2dc861160049dfec.png"/>
          <p:cNvPicPr>
            <a:picLocks noChangeAspect="1"/>
          </p:cNvPicPr>
          <p:nvPr/>
        </p:nvPicPr>
        <p:blipFill>
          <a:blip r:embed="rId3" cstate="print"/>
          <a:srcRect l="75234" b="16255"/>
          <a:stretch>
            <a:fillRect/>
          </a:stretch>
        </p:blipFill>
        <p:spPr>
          <a:xfrm rot="405704">
            <a:off x="5943866" y="572485"/>
            <a:ext cx="3066093" cy="36461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swan.jpg"/>
          <p:cNvPicPr>
            <a:picLocks noChangeAspect="1"/>
          </p:cNvPicPr>
          <p:nvPr/>
        </p:nvPicPr>
        <p:blipFill>
          <a:blip r:embed="rId4" cstate="print"/>
          <a:srcRect b="14000"/>
          <a:stretch>
            <a:fillRect/>
          </a:stretch>
        </p:blipFill>
        <p:spPr>
          <a:xfrm>
            <a:off x="3995936" y="908720"/>
            <a:ext cx="2764443" cy="374441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LED21.jpg"/>
          <p:cNvPicPr>
            <a:picLocks noChangeAspect="1"/>
          </p:cNvPicPr>
          <p:nvPr/>
        </p:nvPicPr>
        <p:blipFill>
          <a:blip r:embed="rId2" cstate="print"/>
          <a:srcRect t="13251" b="25850"/>
          <a:stretch>
            <a:fillRect/>
          </a:stretch>
        </p:blipFill>
        <p:spPr>
          <a:xfrm rot="10800000">
            <a:off x="1475656" y="404664"/>
            <a:ext cx="5970626" cy="28898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348880"/>
            <a:ext cx="8229600" cy="1143000"/>
          </a:xfrm>
        </p:spPr>
        <p:txBody>
          <a:bodyPr>
            <a:normAutofit/>
          </a:bodyPr>
          <a:lstStyle/>
          <a:p>
            <a:r>
              <a:rPr lang="ru-RU" sz="5400" b="1" cap="all" dirty="0" smtClean="0">
                <a:ln w="9000" cmpd="sng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ВИДЫ ЛАМП</a:t>
            </a:r>
            <a:endParaRPr lang="ru-RU" sz="5400" b="1" cap="all" dirty="0">
              <a:ln w="9000" cmpd="sng">
                <a:solidFill>
                  <a:schemeClr val="tx2">
                    <a:lumMod val="60000"/>
                    <a:lumOff val="40000"/>
                  </a:schemeClr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789040"/>
            <a:ext cx="8229600" cy="2337123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b="1" cap="all" dirty="0" smtClean="0">
                <a:ln w="9000" cmpd="sng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Осветительные приборы составляют самую многочисленную группу электроприборов в каждом доме. Лампы являются важным элементом быта.</a:t>
            </a:r>
            <a:br>
              <a:rPr lang="ru-RU" b="1" cap="all" dirty="0" smtClean="0">
                <a:ln w="9000" cmpd="sng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ru-RU" b="1" cap="all" dirty="0">
              <a:ln w="9000" cmpd="sng">
                <a:solidFill>
                  <a:schemeClr val="tx2">
                    <a:lumMod val="60000"/>
                    <a:lumOff val="40000"/>
                  </a:schemeClr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5517232"/>
            <a:ext cx="8229600" cy="79208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400" b="1" cap="all" dirty="0" smtClean="0">
                <a:ln w="9000" cmpd="sng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Лампы накаливания </a:t>
            </a:r>
            <a:endParaRPr lang="ru-RU" sz="4400" b="1" cap="all" dirty="0">
              <a:ln w="9000" cmpd="sng">
                <a:solidFill>
                  <a:schemeClr val="tx2">
                    <a:lumMod val="60000"/>
                    <a:lumOff val="40000"/>
                  </a:schemeClr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" name="Рисунок 3" descr="7540-T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298697">
            <a:off x="700294" y="619954"/>
            <a:ext cx="4176464" cy="455862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dc615042-da42-11dd-9029-001e0b5e7be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302928">
            <a:off x="3851920" y="908720"/>
            <a:ext cx="4663440" cy="46634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</TotalTime>
  <Words>119</Words>
  <Application>Microsoft Office PowerPoint</Application>
  <PresentationFormat>Экран (4:3)</PresentationFormat>
  <Paragraphs>30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17</vt:i4>
      </vt:variant>
    </vt:vector>
  </HeadingPairs>
  <TitlesOfParts>
    <vt:vector size="19" baseType="lpstr">
      <vt:lpstr>Тема Office</vt:lpstr>
      <vt:lpstr>Специальное оформление</vt:lpstr>
      <vt:lpstr>Освещение</vt:lpstr>
      <vt:lpstr>Слайд 2</vt:lpstr>
      <vt:lpstr>Во времена пещерного человека вопрос освещения решался просто. </vt:lpstr>
      <vt:lpstr>Факельное освещение было основным и в эпоху средневековья</vt:lpstr>
      <vt:lpstr>Новый этап в истории светильников начался после того, как была изобретена свеча. </vt:lpstr>
      <vt:lpstr>Слайд 6</vt:lpstr>
      <vt:lpstr>Слайд 7</vt:lpstr>
      <vt:lpstr>ВИДЫ ЛАМП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  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 презентации</dc:title>
  <dc:creator>Павел</dc:creator>
  <cp:lastModifiedBy>User</cp:lastModifiedBy>
  <cp:revision>23</cp:revision>
  <dcterms:created xsi:type="dcterms:W3CDTF">2009-01-08T12:15:48Z</dcterms:created>
  <dcterms:modified xsi:type="dcterms:W3CDTF">2018-09-14T12:12:40Z</dcterms:modified>
</cp:coreProperties>
</file>