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6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1" autoAdjust="0"/>
    <p:restoredTop sz="94660"/>
  </p:normalViewPr>
  <p:slideViewPr>
    <p:cSldViewPr>
      <p:cViewPr>
        <p:scale>
          <a:sx n="94" d="100"/>
          <a:sy n="94" d="100"/>
        </p:scale>
        <p:origin x="-21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34E-8D76-42DE-8C44-6646FEFD2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3575-08B8-4E34-A1F6-6F4200D909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DB9B-2F50-4E1A-963A-5C248FE5C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D4647-55AF-42DC-B3BB-75D42A113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FCA2-07C7-476D-8A51-C86811D4E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6C3C-398C-4FAD-90E4-1450039EF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CC95-B0E8-43FF-B878-FC8766B10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A8F7-46B5-4060-8B51-CFFA7E0FE0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50BE-FF43-439F-8880-6F4F4CBF3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4DB4-B28F-4C5D-911A-BFF02B28B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3B62-6732-4256-8425-FC484C623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B5B36FC-034C-40AA-A813-33A5234A7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4213" y="1052513"/>
            <a:ext cx="7991475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bg2"/>
                </a:solidFill>
                <a:latin typeface="Monotype Corsiva" pitchFamily="66" charset="0"/>
              </a:rPr>
              <a:t/>
            </a:r>
            <a:br>
              <a:rPr lang="ru-RU" altLang="ru-RU" dirty="0" smtClean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dirty="0">
                <a:solidFill>
                  <a:schemeClr val="bg2"/>
                </a:solidFill>
                <a:latin typeface="Monotype Corsiva" pitchFamily="66" charset="0"/>
              </a:rPr>
              <a:t/>
            </a:r>
            <a:br>
              <a:rPr lang="ru-RU" altLang="ru-RU" dirty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  <a:t>Презентация </a:t>
            </a:r>
            <a:b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  <a:t>к уроку технологии во 2 классе «Работа с бумагой. </a:t>
            </a:r>
            <a:b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  <a:t>Аппликационные работы. </a:t>
            </a:r>
            <a:b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4800" dirty="0" smtClean="0">
                <a:solidFill>
                  <a:schemeClr val="bg2"/>
                </a:solidFill>
                <a:latin typeface="Monotype Corsiva" pitchFamily="66" charset="0"/>
              </a:rPr>
              <a:t>Изделие «Русалка»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2"/>
                </a:solidFill>
              </a:rPr>
              <a:t>ПЛАН РАБОТЫ: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391025"/>
          </a:xfrm>
        </p:spPr>
        <p:txBody>
          <a:bodyPr/>
          <a:lstStyle/>
          <a:p>
            <a:pPr marL="609600" indent="-609600" eaLnBrk="1" hangingPunct="1">
              <a:buClr>
                <a:schemeClr val="accent1"/>
              </a:buClr>
              <a:buFont typeface="Wingdings" pitchFamily="2" charset="2"/>
              <a:buAutoNum type="arabicParenR"/>
              <a:defRPr/>
            </a:pPr>
            <a:r>
              <a:rPr lang="ru-RU" altLang="ru-RU" sz="4000" dirty="0" smtClean="0">
                <a:solidFill>
                  <a:schemeClr val="bg2"/>
                </a:solidFill>
              </a:rPr>
              <a:t>Подготовка материалов и инструментов. </a:t>
            </a:r>
          </a:p>
          <a:p>
            <a:pPr marL="609600" indent="-609600" eaLnBrk="1" hangingPunct="1">
              <a:buClr>
                <a:schemeClr val="accent1"/>
              </a:buClr>
              <a:buFont typeface="Wingdings" pitchFamily="2" charset="2"/>
              <a:buAutoNum type="arabicParenR"/>
              <a:defRPr/>
            </a:pPr>
            <a:r>
              <a:rPr lang="ru-RU" altLang="ru-RU" sz="4000" dirty="0" smtClean="0">
                <a:solidFill>
                  <a:schemeClr val="bg2"/>
                </a:solidFill>
              </a:rPr>
              <a:t>Разметка. </a:t>
            </a:r>
          </a:p>
          <a:p>
            <a:pPr marL="609600" indent="-609600" eaLnBrk="1" hangingPunct="1">
              <a:buClr>
                <a:schemeClr val="accent1"/>
              </a:buClr>
              <a:buFont typeface="Wingdings" pitchFamily="2" charset="2"/>
              <a:buAutoNum type="arabicParenR"/>
              <a:defRPr/>
            </a:pPr>
            <a:r>
              <a:rPr lang="ru-RU" altLang="ru-RU" sz="4000" dirty="0" smtClean="0">
                <a:solidFill>
                  <a:schemeClr val="bg2"/>
                </a:solidFill>
              </a:rPr>
              <a:t>Раскрой. </a:t>
            </a:r>
          </a:p>
          <a:p>
            <a:pPr marL="609600" indent="-609600" eaLnBrk="1" hangingPunct="1">
              <a:buClr>
                <a:schemeClr val="accent1"/>
              </a:buClr>
              <a:buFont typeface="Wingdings" pitchFamily="2" charset="2"/>
              <a:buAutoNum type="arabicParenR"/>
              <a:defRPr/>
            </a:pPr>
            <a:r>
              <a:rPr lang="ru-RU" altLang="ru-RU" sz="4000" dirty="0" smtClean="0">
                <a:solidFill>
                  <a:schemeClr val="bg2"/>
                </a:solidFill>
              </a:rPr>
              <a:t>Сборка. </a:t>
            </a:r>
          </a:p>
          <a:p>
            <a:pPr marL="609600" indent="-609600" eaLnBrk="1" hangingPunct="1">
              <a:buClr>
                <a:schemeClr val="accent1"/>
              </a:buClr>
              <a:buFont typeface="Wingdings" pitchFamily="2" charset="2"/>
              <a:buAutoNum type="arabicParenR"/>
              <a:defRPr/>
            </a:pPr>
            <a:r>
              <a:rPr lang="ru-RU" altLang="ru-RU" sz="4000" dirty="0" smtClean="0">
                <a:solidFill>
                  <a:schemeClr val="bg2"/>
                </a:solidFill>
              </a:rPr>
              <a:t>Отделка.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6538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88913"/>
            <a:ext cx="8896350" cy="644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B0F0"/>
                </a:solidFill>
              </a:rPr>
              <a:t>Техника работы с ножницами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11969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1. Обращайтесь с ножницами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очень осторожно.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Резать кончиками - нельзя,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серединкой - можно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2492375"/>
            <a:ext cx="59039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 Если нужно инструмент 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передать другому.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То колечки от себя  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Ты спокойно поверни, 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И, за кончики держись, 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Ножницы ему верни!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7513" y="4581525"/>
            <a:ext cx="51847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Когда   выполнишь работу,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Тут  же  ножницы     закрой,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Чтоб  до  острых  краешков, 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  коснулся  кто  другой!	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356100" y="1081088"/>
            <a:ext cx="1628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6227763" y="1081088"/>
            <a:ext cx="15954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3846513" y="3022600"/>
            <a:ext cx="28432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9600" cy="793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РАЗМЕТКА и РАСКРОЙ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39813"/>
            <a:ext cx="8713788" cy="34829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Вырезать из рабочей тетради (с. 52) шаблоны и обвести их на цветной бумаге. Вырезать детали.</a:t>
            </a:r>
          </a:p>
          <a:p>
            <a:pPr algn="ctr" eaLnBrk="1" hangingPunct="1">
              <a:buFontTx/>
              <a:buNone/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6202">
            <a:off x="4502150" y="2692400"/>
            <a:ext cx="29511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2MIbZWw1pi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90252">
            <a:off x="187325" y="2516188"/>
            <a:ext cx="2489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2525" y="3789363"/>
            <a:ext cx="19446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NLHtpGLMyFo - коп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0150" y="3141663"/>
            <a:ext cx="15843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8575"/>
            <a:ext cx="8229600" cy="736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СБОРКА и ОТДЕЛКА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" y="4005263"/>
            <a:ext cx="5551488" cy="2087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Сборка. Разложить все детали на основе из картона так, чтобы получилась композиция. Сделать из ниток прическу. Приклеить детали к картону. Нарисовать русалке лицо.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580063" y="908050"/>
            <a:ext cx="3554412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Отделка. При помощи ниток, фольги и цветной бумаги закончить композицию: сделать волны, чешуйки русалки и т. д. Придать аппликации небольшой объем (с помощью рисунка в учебнике на с. 77).</a:t>
            </a:r>
          </a:p>
        </p:txBody>
      </p:sp>
      <p:pic>
        <p:nvPicPr>
          <p:cNvPr id="15365" name="Picture 5" descr="NLHtpGLMyFo"/>
          <p:cNvPicPr>
            <a:picLocks noChangeAspect="1" noChangeArrowheads="1"/>
          </p:cNvPicPr>
          <p:nvPr/>
        </p:nvPicPr>
        <p:blipFill>
          <a:blip r:embed="rId3"/>
          <a:srcRect l="3323" t="46931" r="6978" b="11577"/>
          <a:stretch>
            <a:fillRect/>
          </a:stretch>
        </p:blipFill>
        <p:spPr bwMode="auto">
          <a:xfrm>
            <a:off x="165100" y="908050"/>
            <a:ext cx="5110163" cy="29321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363"/>
            <a:ext cx="9126538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Оцените своё изделие: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2051050" y="2060575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chemeClr val="bg2"/>
                </a:solidFill>
              </a:rPr>
              <a:t>- над изделием надо ещё потрудиться;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059113" y="328453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chemeClr val="bg2"/>
                </a:solidFill>
              </a:rPr>
              <a:t>- изделие сделано хорошо;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067175" y="5013325"/>
            <a:ext cx="489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chemeClr val="bg2"/>
                </a:solidFill>
              </a:rPr>
              <a:t>- изделие сделано отлично;</a:t>
            </a:r>
          </a:p>
        </p:txBody>
      </p:sp>
      <p:sp>
        <p:nvSpPr>
          <p:cNvPr id="13" name="Улыбающееся лицо 12"/>
          <p:cNvSpPr/>
          <p:nvPr/>
        </p:nvSpPr>
        <p:spPr>
          <a:xfrm>
            <a:off x="785813" y="1928813"/>
            <a:ext cx="1000125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500063" y="3143250"/>
            <a:ext cx="1000125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785938" y="3143250"/>
            <a:ext cx="1000125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214313" y="4643438"/>
            <a:ext cx="1000125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1357313" y="4643438"/>
            <a:ext cx="1000125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2500313" y="4643438"/>
            <a:ext cx="1000125" cy="857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52400"/>
            <a:ext cx="9120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20188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263" y="260350"/>
            <a:ext cx="5041900" cy="46085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chemeClr val="bg2"/>
                </a:solidFill>
                <a:latin typeface="Comic Sans MS" pitchFamily="66" charset="0"/>
              </a:rPr>
              <a:t>ЗАГАДКА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Я живу на дне морском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Во дворце из лилий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Вместе с сёстрами, отцом,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Рыбами чудными,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У меня красивый хвост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И волшебный голос.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И искрится под водой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Золотистый волос.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У меня желанье есть –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Стать земной девчонкой: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Буду бегать, танцевать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solidFill>
                  <a:schemeClr val="bg2"/>
                </a:solidFill>
                <a:latin typeface="Comic Sans MS" pitchFamily="66" charset="0"/>
              </a:rPr>
              <a:t>И смеяться звонко! </a:t>
            </a:r>
            <a:endParaRPr lang="ru-RU" altLang="ru-RU" sz="28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3375"/>
            <a:ext cx="41783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51575" y="4849813"/>
            <a:ext cx="28797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8800" b="1" dirty="0" smtClean="0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ТИПЫ АППЛИКАЦИЙ</a:t>
            </a:r>
          </a:p>
        </p:txBody>
      </p:sp>
      <p:pic>
        <p:nvPicPr>
          <p:cNvPr id="5123" name="Picture 7" descr="C:\Users\User\Desktop\zima-leto-14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57563"/>
            <a:ext cx="37195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52400"/>
            <a:ext cx="9120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20187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9600" cy="11160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 smtClean="0">
                <a:solidFill>
                  <a:schemeClr val="bg2"/>
                </a:solidFill>
              </a:rPr>
              <a:t>ГЕОМЕТРИЧЕСКАЯ АППЛИКАЦИЯ</a:t>
            </a:r>
          </a:p>
        </p:txBody>
      </p:sp>
      <p:pic>
        <p:nvPicPr>
          <p:cNvPr id="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56406" y="1196752"/>
            <a:ext cx="8229600" cy="44760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2018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858125" cy="6159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bg2"/>
                </a:solidFill>
              </a:rPr>
              <a:t>ПРЕДМЕТНАЯ АППЛИКАЦИЯ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690687" y="908720"/>
            <a:ext cx="5761038" cy="49530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228600"/>
            <a:ext cx="912018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9600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 smtClean="0">
                <a:solidFill>
                  <a:schemeClr val="bg2"/>
                </a:solidFill>
              </a:rPr>
              <a:t>СИЛУЭТНАЯ АППЛИКАЦИЯ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5613" y="1125538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2018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713788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b="1" dirty="0" smtClean="0">
                <a:solidFill>
                  <a:schemeClr val="bg2"/>
                </a:solidFill>
              </a:rPr>
              <a:t>ПОЛУОБЪЁМНАЯ АППЛИКАЦИЯ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043608" y="1412875"/>
            <a:ext cx="7056784" cy="3888333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0452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ФИЗКУЛЬТМИНУТКА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938" y="1541463"/>
            <a:ext cx="4059237" cy="1524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002060"/>
                </a:solidFill>
                <a:effectLst/>
              </a:rPr>
              <a:t>Отдых наш – физкультминутка,</a:t>
            </a: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002060"/>
                </a:solidFill>
                <a:effectLst/>
              </a:rPr>
              <a:t>Занимай свои места!</a:t>
            </a: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002060"/>
                </a:solidFill>
                <a:effectLst/>
              </a:rPr>
              <a:t>Шаг на месте левой, правой,</a:t>
            </a: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002060"/>
                </a:solidFill>
                <a:effectLst/>
              </a:rPr>
              <a:t>Раз и два, раз и два.</a:t>
            </a:r>
          </a:p>
          <a:p>
            <a:pPr marL="0" indent="0">
              <a:buFontTx/>
              <a:buNone/>
              <a:defRPr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(Ходьба на месте)</a:t>
            </a:r>
            <a:endParaRPr lang="ru-RU" sz="1800" dirty="0">
              <a:solidFill>
                <a:srgbClr val="002060"/>
              </a:solidFill>
              <a:effectLst/>
            </a:endParaRPr>
          </a:p>
          <a:p>
            <a:pPr eaLnBrk="1" hangingPunct="1">
              <a:defRPr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11" b="65186"/>
          <a:stretch>
            <a:fillRect/>
          </a:stretch>
        </p:blipFill>
        <p:spPr bwMode="auto">
          <a:xfrm>
            <a:off x="6502400" y="0"/>
            <a:ext cx="2641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User\Desktop\33f91f3bb110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" y="4149725"/>
            <a:ext cx="3959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52725" y="2708275"/>
            <a:ext cx="37274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Руки подняли и покачали -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Это деревья в лесу.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Руками взмахнули,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Кисти встряхнули –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Ветер сбивает росу.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163" y="3860800"/>
            <a:ext cx="38512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Плавно руками, дети, помашем –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Это к нам птицы летят.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Как они сядут, тоже покажем,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Крылышки сложим назад.</a:t>
            </a:r>
          </a:p>
          <a:p>
            <a:pPr>
              <a:defRPr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(Сесть за парту, руки за спину, свести лопатки.)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507413" cy="525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400" u="sng" dirty="0" smtClean="0">
                <a:solidFill>
                  <a:schemeClr val="bg2"/>
                </a:solidFill>
              </a:rPr>
              <a:t>Основные термины и понятия:</a:t>
            </a:r>
            <a:r>
              <a:rPr lang="ru-RU" altLang="ru-RU" sz="4400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4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  <a:defRPr/>
            </a:pPr>
            <a:r>
              <a:rPr lang="ru-RU" altLang="ru-RU" sz="4400" dirty="0" smtClean="0">
                <a:solidFill>
                  <a:schemeClr val="bg2"/>
                </a:solidFill>
              </a:rPr>
              <a:t>Русалка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  <a:defRPr/>
            </a:pPr>
            <a:endParaRPr lang="ru-RU" altLang="ru-RU" sz="4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  <a:defRPr/>
            </a:pPr>
            <a:r>
              <a:rPr lang="ru-RU" altLang="ru-RU" sz="4400" dirty="0" smtClean="0">
                <a:solidFill>
                  <a:schemeClr val="bg2"/>
                </a:solidFill>
              </a:rPr>
              <a:t>Сирена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  <a:defRPr/>
            </a:pPr>
            <a:endParaRPr lang="ru-RU" altLang="ru-RU" sz="4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  <a:defRPr/>
            </a:pPr>
            <a:r>
              <a:rPr lang="ru-RU" altLang="ru-RU" sz="4400" dirty="0" err="1" smtClean="0">
                <a:solidFill>
                  <a:schemeClr val="bg2"/>
                </a:solidFill>
              </a:rPr>
              <a:t>Полуобъем</a:t>
            </a:r>
            <a:endParaRPr lang="ru-RU" altLang="ru-RU" sz="4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4400" dirty="0" smtClean="0"/>
          </a:p>
        </p:txBody>
      </p:sp>
      <p:pic>
        <p:nvPicPr>
          <p:cNvPr id="11267" name="Picture 3" descr="C:\Users\User\Desktop\nixen-2529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5525" y="3500438"/>
            <a:ext cx="38338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216</TotalTime>
  <Words>355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Comic Sans MS</vt:lpstr>
      <vt:lpstr>Arial</vt:lpstr>
      <vt:lpstr>Tahoma</vt:lpstr>
      <vt:lpstr>Wingdings</vt:lpstr>
      <vt:lpstr>Calibri</vt:lpstr>
      <vt:lpstr>Monotype Corsiva</vt:lpstr>
      <vt:lpstr>Times New Roman</vt:lpstr>
      <vt:lpstr>Океан</vt:lpstr>
      <vt:lpstr>  Презентация  к уроку технологии во 2 классе «Работа с бумагой.  Аппликационные работы.  Изделие «Русалка»</vt:lpstr>
      <vt:lpstr>Слайд 2</vt:lpstr>
      <vt:lpstr>ТИПЫ АППЛИКАЦИЙ</vt:lpstr>
      <vt:lpstr>ГЕОМЕТРИЧЕСКАЯ АППЛИКАЦИЯ</vt:lpstr>
      <vt:lpstr>ПРЕДМЕТНАЯ АППЛИКАЦИЯ</vt:lpstr>
      <vt:lpstr>СИЛУЭТНАЯ АППЛИКАЦИЯ</vt:lpstr>
      <vt:lpstr>ПОЛУОБЪЁМНАЯ АППЛИКАЦИЯ</vt:lpstr>
      <vt:lpstr>ФИЗКУЛЬТМИНУТКА</vt:lpstr>
      <vt:lpstr>Слайд 9</vt:lpstr>
      <vt:lpstr>ПЛАН РАБОТЫ:</vt:lpstr>
      <vt:lpstr>Техника работы с ножницами</vt:lpstr>
      <vt:lpstr>РАЗМЕТКА и РАСКРОЙ</vt:lpstr>
      <vt:lpstr>СБОРКА и ОТДЕЛКА</vt:lpstr>
      <vt:lpstr>Оцените своё изделие: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Ящерица из бисера</dc:title>
  <dc:creator>Анастасия</dc:creator>
  <cp:lastModifiedBy>Секретарь</cp:lastModifiedBy>
  <cp:revision>19</cp:revision>
  <dcterms:created xsi:type="dcterms:W3CDTF">2013-09-23T03:54:34Z</dcterms:created>
  <dcterms:modified xsi:type="dcterms:W3CDTF">2020-04-09T02:37:27Z</dcterms:modified>
</cp:coreProperties>
</file>