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0" autoAdjust="0"/>
    <p:restoredTop sz="94660"/>
  </p:normalViewPr>
  <p:slideViewPr>
    <p:cSldViewPr>
      <p:cViewPr varScale="1">
        <p:scale>
          <a:sx n="46" d="100"/>
          <a:sy n="46" d="100"/>
        </p:scale>
        <p:origin x="-134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7360-58C2-449B-AE2D-26FE17F61635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internet.ru/" TargetMode="External"/><Relationship Id="rId7" Type="http://schemas.openxmlformats.org/officeDocument/2006/relationships/hyperlink" Target="http://materials.tell4all.ru/etapy-evolyucii-zhenskoj-yubk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volution.allbest.ru/" TargetMode="External"/><Relationship Id="rId5" Type="http://schemas.openxmlformats.org/officeDocument/2006/relationships/hyperlink" Target="https://www.livemaster.ru/topic/2318333-zhenskaya-yubka-ot-drevnosti-do-nashih-dnej" TargetMode="External"/><Relationship Id="rId4" Type="http://schemas.openxmlformats.org/officeDocument/2006/relationships/hyperlink" Target="https://womanadvic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58909"/>
            <a:ext cx="8064896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ЖЕНСКАЯ ЮБКА: ОТ ДРЕВНОСТИ -ДО НАШИХ ДНЕЙ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86256"/>
            <a:ext cx="6715172" cy="857256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8112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Учитель технологии</a:t>
            </a:r>
          </a:p>
          <a:p>
            <a:pPr algn="r"/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Колыхалина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Светлана Степановна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pannier-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38580">
            <a:off x="5033749" y="680254"/>
            <a:ext cx="3874120" cy="566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C297622.jpg"/>
          <p:cNvPicPr>
            <a:picLocks noChangeAspect="1"/>
          </p:cNvPicPr>
          <p:nvPr/>
        </p:nvPicPr>
        <p:blipFill>
          <a:blip r:embed="rId4" cstate="print"/>
          <a:srcRect l="9444" t="9450" r="11229" b="4451"/>
          <a:stretch>
            <a:fillRect/>
          </a:stretch>
        </p:blipFill>
        <p:spPr>
          <a:xfrm rot="179916">
            <a:off x="246043" y="1046745"/>
            <a:ext cx="4397775" cy="523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51926_original.jpg"/>
          <p:cNvPicPr>
            <a:picLocks noChangeAspect="1"/>
          </p:cNvPicPr>
          <p:nvPr/>
        </p:nvPicPr>
        <p:blipFill>
          <a:blip r:embed="rId5" cstate="print"/>
          <a:srcRect l="60538"/>
          <a:stretch>
            <a:fillRect/>
          </a:stretch>
        </p:blipFill>
        <p:spPr>
          <a:xfrm>
            <a:off x="3203848" y="1484784"/>
            <a:ext cx="3031001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347048" cy="141763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Юбка 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XVII</a:t>
            </a:r>
            <a:r>
              <a:rPr lang="en-US" sz="4800" dirty="0" smtClean="0"/>
              <a:t> </a:t>
            </a: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века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desktop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0000"/>
          <a:stretch>
            <a:fillRect/>
          </a:stretch>
        </p:blipFill>
        <p:spPr>
          <a:xfrm>
            <a:off x="2843808" y="2060848"/>
            <a:ext cx="313255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243f91d235f.jpg"/>
          <p:cNvPicPr>
            <a:picLocks noChangeAspect="1"/>
          </p:cNvPicPr>
          <p:nvPr/>
        </p:nvPicPr>
        <p:blipFill>
          <a:blip r:embed="rId4" cstate="print"/>
          <a:srcRect l="16815" t="11597" r="16815"/>
          <a:stretch>
            <a:fillRect/>
          </a:stretch>
        </p:blipFill>
        <p:spPr>
          <a:xfrm rot="181406">
            <a:off x="251520" y="908720"/>
            <a:ext cx="3168352" cy="507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aroquerococo-17th18th-centurymarie-antoinette-wedding-inspiration.jpg"/>
          <p:cNvPicPr>
            <a:picLocks noChangeAspect="1"/>
          </p:cNvPicPr>
          <p:nvPr/>
        </p:nvPicPr>
        <p:blipFill>
          <a:blip r:embed="rId5" cstate="print"/>
          <a:srcRect l="10133" t="22876" r="7180" b="4432"/>
          <a:stretch>
            <a:fillRect/>
          </a:stretch>
        </p:blipFill>
        <p:spPr>
          <a:xfrm rot="371015">
            <a:off x="5580112" y="1412776"/>
            <a:ext cx="324036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Юбка 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XVIII</a:t>
            </a:r>
            <a:r>
              <a:rPr lang="en-US" dirty="0" smtClean="0"/>
              <a:t> 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века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(эпоха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Роккоко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Юбка  эпохи  Ампир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https://i.pinimg.com/736x/6e/69/5b/6e695b4767dfda623f6634e5561432a4--regency-dress-regency-era.jpg"/>
          <p:cNvPicPr>
            <a:picLocks noGrp="1"/>
          </p:cNvPicPr>
          <p:nvPr>
            <p:ph idx="1"/>
          </p:nvPr>
        </p:nvPicPr>
        <p:blipFill>
          <a:blip r:embed="rId3" cstate="print"/>
          <a:srcRect l="18976" t="3814" r="21362" b="3908"/>
          <a:stretch>
            <a:fillRect/>
          </a:stretch>
        </p:blipFill>
        <p:spPr bwMode="auto">
          <a:xfrm>
            <a:off x="3275856" y="1484784"/>
            <a:ext cx="244827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jillianleighauthor.files.wordpress.com/2012/12/www-napoleon-fashion-com-1795.jpg?w=424&amp;h=600"/>
          <p:cNvPicPr/>
          <p:nvPr/>
        </p:nvPicPr>
        <p:blipFill>
          <a:blip r:embed="rId4" cstate="print"/>
          <a:srcRect l="19075" r="15724"/>
          <a:stretch>
            <a:fillRect/>
          </a:stretch>
        </p:blipFill>
        <p:spPr bwMode="auto">
          <a:xfrm rot="21298573">
            <a:off x="683568" y="1412776"/>
            <a:ext cx="259228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.pinimg.com/236x/6e/d6/b8/6ed6b895483f61a150db87011694663f--historical-costume-historical-clothing.jpg"/>
          <p:cNvPicPr/>
          <p:nvPr/>
        </p:nvPicPr>
        <p:blipFill>
          <a:blip r:embed="rId5" cstate="print"/>
          <a:srcRect l="10921" r="22281"/>
          <a:stretch>
            <a:fillRect/>
          </a:stretch>
        </p:blipFill>
        <p:spPr bwMode="auto">
          <a:xfrm rot="214850">
            <a:off x="5807138" y="1268286"/>
            <a:ext cx="244827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fbf637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2774">
            <a:off x="489715" y="781516"/>
            <a:ext cx="397104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0_e34a_fea00110_X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56749">
            <a:off x="3658180" y="3994241"/>
            <a:ext cx="173683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oldpicz.com/picz/2016/04/Woman%E2%80%99s-fashion-in-19th-century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764704"/>
            <a:ext cx="367240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Вторая половина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XIX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века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«Хромающая» юбка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начала </a:t>
            </a:r>
            <a:r>
              <a:rPr lang="en-US" i="1" dirty="0" smtClean="0">
                <a:solidFill>
                  <a:srgbClr val="C00000"/>
                </a:solidFill>
                <a:latin typeface="Arial Black" pitchFamily="34" charset="0"/>
              </a:rPr>
              <a:t>XX 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века</a:t>
            </a:r>
            <a:endParaRPr lang="ru-RU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0-tub-ru.yandex.net/i?id=33f13a92c932957777c2857b3c31a278-sr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2559">
            <a:off x="415007" y="1571975"/>
            <a:ext cx="828092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linnye_yubki_v_pol.jpg.crop_display.jpg"/>
          <p:cNvPicPr>
            <a:picLocks noChangeAspect="1"/>
          </p:cNvPicPr>
          <p:nvPr/>
        </p:nvPicPr>
        <p:blipFill>
          <a:blip r:embed="rId3" cstate="print"/>
          <a:srcRect l="40471" t="30221" r="45235"/>
          <a:stretch>
            <a:fillRect/>
          </a:stretch>
        </p:blipFill>
        <p:spPr>
          <a:xfrm rot="624728">
            <a:off x="4800034" y="571830"/>
            <a:ext cx="1440160" cy="4248472"/>
          </a:xfrm>
          <a:prstGeom prst="rect">
            <a:avLst/>
          </a:prstGeom>
        </p:spPr>
      </p:pic>
      <p:pic>
        <p:nvPicPr>
          <p:cNvPr id="8" name="Рисунок 7" descr="Women-Mermaid-Skirts-Yellow-Ruffle-Elastic-Mid-Calf-Skirts-Ladies-Office-Elegant-Big-Size-Modern-High.jpg"/>
          <p:cNvPicPr>
            <a:picLocks noChangeAspect="1"/>
          </p:cNvPicPr>
          <p:nvPr/>
        </p:nvPicPr>
        <p:blipFill>
          <a:blip r:embed="rId4" cstate="print"/>
          <a:srcRect l="20601" t="2751" r="20600"/>
          <a:stretch>
            <a:fillRect/>
          </a:stretch>
        </p:blipFill>
        <p:spPr>
          <a:xfrm rot="472055">
            <a:off x="6682682" y="467342"/>
            <a:ext cx="222042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oupe.jpg"/>
          <p:cNvPicPr>
            <a:picLocks noChangeAspect="1"/>
          </p:cNvPicPr>
          <p:nvPr/>
        </p:nvPicPr>
        <p:blipFill>
          <a:blip r:embed="rId5" cstate="print"/>
          <a:srcRect l="11360" t="7871" r="11959" b="9486"/>
          <a:stretch>
            <a:fillRect/>
          </a:stretch>
        </p:blipFill>
        <p:spPr>
          <a:xfrm rot="20817075">
            <a:off x="6097516" y="3314512"/>
            <a:ext cx="2256014" cy="311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x.jpg"/>
          <p:cNvPicPr>
            <a:picLocks noChangeAspect="1"/>
          </p:cNvPicPr>
          <p:nvPr/>
        </p:nvPicPr>
        <p:blipFill>
          <a:blip r:embed="rId6" cstate="print"/>
          <a:srcRect l="15338" r="15338" b="43700"/>
          <a:stretch>
            <a:fillRect/>
          </a:stretch>
        </p:blipFill>
        <p:spPr>
          <a:xfrm rot="21427135">
            <a:off x="3552041" y="3434182"/>
            <a:ext cx="2534370" cy="316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jubki3.jpg"/>
          <p:cNvPicPr>
            <a:picLocks noChangeAspect="1"/>
          </p:cNvPicPr>
          <p:nvPr/>
        </p:nvPicPr>
        <p:blipFill>
          <a:blip r:embed="rId7" cstate="print"/>
          <a:srcRect l="30973" t="35178" r="34479"/>
          <a:stretch>
            <a:fillRect/>
          </a:stretch>
        </p:blipFill>
        <p:spPr>
          <a:xfrm rot="21158725">
            <a:off x="2689776" y="487772"/>
            <a:ext cx="1584176" cy="444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jubki3.jpg"/>
          <p:cNvPicPr>
            <a:picLocks noChangeAspect="1"/>
          </p:cNvPicPr>
          <p:nvPr/>
        </p:nvPicPr>
        <p:blipFill>
          <a:blip r:embed="rId7" cstate="print"/>
          <a:srcRect r="67023" b="57350"/>
          <a:stretch>
            <a:fillRect/>
          </a:stretch>
        </p:blipFill>
        <p:spPr>
          <a:xfrm>
            <a:off x="388195" y="404664"/>
            <a:ext cx="2311597" cy="447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Современная юбка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510653500_76 (1)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 l="33096" t="25456" r="35596" b="4540"/>
          <a:stretch>
            <a:fillRect/>
          </a:stretch>
        </p:blipFill>
        <p:spPr>
          <a:xfrm rot="287160">
            <a:off x="1089052" y="3543572"/>
            <a:ext cx="252028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 презентации использована информация с сайтов: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3"/>
              </a:rPr>
              <a:t>https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3"/>
              </a:rPr>
              <a:t>://www.liveinternet.ru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3"/>
              </a:rPr>
              <a:t>/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4"/>
              </a:rPr>
              <a:t>https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4"/>
              </a:rPr>
              <a:t>://womanadvice.ru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4"/>
              </a:rPr>
              <a:t>/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5"/>
              </a:rPr>
              <a:t>https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5"/>
              </a:rPr>
              <a:t>://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5"/>
              </a:rPr>
              <a:t>www.livemaster.ru/topic/2318333-zhenskaya-yubka-ot-drevnosti-do-nashih-dnej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6"/>
              </a:rPr>
              <a:t>https://revolution.allbest.ru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6"/>
              </a:rPr>
              <a:t>/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7"/>
              </a:rPr>
              <a:t>http://materials.tell4all.ru/etapy-evolyucii-zhenskoj-yubki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hlinkClick r:id="rId7"/>
              </a:rPr>
              <a:t>/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744" r="41731"/>
          <a:stretch>
            <a:fillRect/>
          </a:stretch>
        </p:blipFill>
        <p:spPr>
          <a:xfrm rot="21337434">
            <a:off x="714552" y="2090896"/>
            <a:ext cx="244827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476074527114760740221chelovek.jpg"/>
          <p:cNvPicPr>
            <a:picLocks noChangeAspect="1"/>
          </p:cNvPicPr>
          <p:nvPr/>
        </p:nvPicPr>
        <p:blipFill>
          <a:blip r:embed="rId4" cstate="print"/>
          <a:srcRect l="41731" r="15744" b="-399"/>
          <a:stretch>
            <a:fillRect/>
          </a:stretch>
        </p:blipFill>
        <p:spPr>
          <a:xfrm rot="273172">
            <a:off x="6046239" y="2172100"/>
            <a:ext cx="2592288" cy="459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rpp.nashaucheba.ru/pars_docs/refs/55/54308/img1.jpg"/>
          <p:cNvPicPr>
            <a:picLocks noChangeAspect="1" noChangeArrowheads="1"/>
          </p:cNvPicPr>
          <p:nvPr/>
        </p:nvPicPr>
        <p:blipFill>
          <a:blip r:embed="rId5" cstate="print"/>
          <a:srcRect l="68039" t="20160" r="6446" b="5501"/>
          <a:stretch>
            <a:fillRect/>
          </a:stretch>
        </p:blipFill>
        <p:spPr bwMode="auto">
          <a:xfrm>
            <a:off x="3563888" y="2276872"/>
            <a:ext cx="208823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Набедренная повязка первобытных людей как прообраз современных юбок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img1.jpg"/>
          <p:cNvPicPr>
            <a:picLocks noChangeAspect="1"/>
          </p:cNvPicPr>
          <p:nvPr/>
        </p:nvPicPr>
        <p:blipFill>
          <a:blip r:embed="rId3" cstate="print"/>
          <a:srcRect l="31100" t="26375" r="2751" b="27950"/>
          <a:stretch>
            <a:fillRect/>
          </a:stretch>
        </p:blipFill>
        <p:spPr>
          <a:xfrm>
            <a:off x="2987824" y="1340768"/>
            <a:ext cx="40324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4" name="Picture 2" descr="http://900igr.net/up/datai/110341/0006-001-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350073">
            <a:off x="172362" y="521361"/>
            <a:ext cx="3390233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lide-5.jpg"/>
          <p:cNvPicPr>
            <a:picLocks noChangeAspect="1"/>
          </p:cNvPicPr>
          <p:nvPr/>
        </p:nvPicPr>
        <p:blipFill>
          <a:blip r:embed="rId5" cstate="print"/>
          <a:srcRect l="63843"/>
          <a:stretch>
            <a:fillRect/>
          </a:stretch>
        </p:blipFill>
        <p:spPr>
          <a:xfrm>
            <a:off x="6327229" y="1011659"/>
            <a:ext cx="2592288" cy="526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C00000"/>
                </a:solidFill>
                <a:latin typeface="Arial Black" pitchFamily="34" charset="0"/>
              </a:rPr>
              <a:t>Юбка в Древнем 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Египте 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img16.jpg"/>
          <p:cNvPicPr>
            <a:picLocks noChangeAspect="1"/>
          </p:cNvPicPr>
          <p:nvPr/>
        </p:nvPicPr>
        <p:blipFill>
          <a:blip r:embed="rId6" cstate="print"/>
          <a:srcRect l="33468" t="31500" b="25188"/>
          <a:stretch>
            <a:fillRect/>
          </a:stretch>
        </p:blipFill>
        <p:spPr>
          <a:xfrm>
            <a:off x="1115616" y="4221088"/>
            <a:ext cx="60486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4" descr="2309741.jpg"/>
          <p:cNvPicPr>
            <a:picLocks noChangeAspect="1"/>
          </p:cNvPicPr>
          <p:nvPr/>
        </p:nvPicPr>
        <p:blipFill>
          <a:blip r:embed="rId3" cstate="print"/>
          <a:srcRect r="67950"/>
          <a:stretch>
            <a:fillRect/>
          </a:stretch>
        </p:blipFill>
        <p:spPr>
          <a:xfrm rot="21299757">
            <a:off x="395536" y="332657"/>
            <a:ext cx="2232248" cy="637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2309741.jpg"/>
          <p:cNvPicPr>
            <a:picLocks noChangeAspect="1"/>
          </p:cNvPicPr>
          <p:nvPr/>
        </p:nvPicPr>
        <p:blipFill>
          <a:blip r:embed="rId3" cstate="print"/>
          <a:srcRect l="59730"/>
          <a:stretch>
            <a:fillRect/>
          </a:stretch>
        </p:blipFill>
        <p:spPr>
          <a:xfrm rot="245379">
            <a:off x="6084168" y="692696"/>
            <a:ext cx="244827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Юбка в Древней Греции</a:t>
            </a:r>
          </a:p>
        </p:txBody>
      </p:sp>
      <p:pic>
        <p:nvPicPr>
          <p:cNvPr id="9" name="Рисунок 8" descr="slide_3.jpg"/>
          <p:cNvPicPr>
            <a:picLocks noChangeAspect="1"/>
          </p:cNvPicPr>
          <p:nvPr/>
        </p:nvPicPr>
        <p:blipFill>
          <a:blip r:embed="rId4" cstate="print"/>
          <a:srcRect l="2751" t="21125" r="79531" b="31625"/>
          <a:stretch>
            <a:fillRect/>
          </a:stretch>
        </p:blipFill>
        <p:spPr>
          <a:xfrm>
            <a:off x="3491880" y="1412776"/>
            <a:ext cx="237626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Юбка в эпоху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Средневековья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https://cf.ppt-online.org/files1/slide/i/IV5HaY6tMxjWJKi2fD0E7v9pARQTSueLzlU3rhFqcB/slide-5.jpg"/>
          <p:cNvPicPr/>
          <p:nvPr/>
        </p:nvPicPr>
        <p:blipFill>
          <a:blip r:embed="rId3" cstate="print"/>
          <a:srcRect l="49641" t="10435" r="10143" b="10345"/>
          <a:stretch>
            <a:fillRect/>
          </a:stretch>
        </p:blipFill>
        <p:spPr bwMode="auto">
          <a:xfrm rot="21173246">
            <a:off x="-4062136" y="878646"/>
            <a:ext cx="331236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rench-medieval-costume-011.jpg"/>
          <p:cNvPicPr>
            <a:picLocks noChangeAspect="1"/>
          </p:cNvPicPr>
          <p:nvPr/>
        </p:nvPicPr>
        <p:blipFill>
          <a:blip r:embed="rId4" cstate="print"/>
          <a:srcRect l="18501" t="9838" r="18500"/>
          <a:stretch>
            <a:fillRect/>
          </a:stretch>
        </p:blipFill>
        <p:spPr>
          <a:xfrm>
            <a:off x="2987824" y="1361728"/>
            <a:ext cx="2880320" cy="549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https://im0-tub-ru.yandex.net/i?id=4b0f44722d2e04710b2fe989de5999ca-l&amp;n=13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52735">
            <a:off x="5580112" y="1340768"/>
            <a:ext cx="3168352" cy="521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rench-medieval-costume-013.jpg"/>
          <p:cNvPicPr>
            <a:picLocks noChangeAspect="1"/>
          </p:cNvPicPr>
          <p:nvPr/>
        </p:nvPicPr>
        <p:blipFill>
          <a:blip r:embed="rId6" cstate="print"/>
          <a:srcRect l="10626" t="6294" r="26375" b="7476"/>
          <a:stretch>
            <a:fillRect/>
          </a:stretch>
        </p:blipFill>
        <p:spPr>
          <a:xfrm>
            <a:off x="323528" y="1340768"/>
            <a:ext cx="288032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5ecaf19ebe2392207ea94002a31ae9c3--baroque-fashion-french-fash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411455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13960470_image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48680"/>
            <a:ext cx="3186161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Юбка в эпоху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Возрождения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https://im0-tub-ru.yandex.net/i?id=9e187f6dd7b58a23283e4eb457de6f0e-l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8196">
            <a:off x="3058226" y="1362539"/>
            <a:ext cx="2709166" cy="399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rcRect l="334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yubka-kolokol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2282">
            <a:off x="5133390" y="1240767"/>
            <a:ext cx="3507354" cy="488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istoryubka04.jpg"/>
          <p:cNvPicPr>
            <a:picLocks noChangeAspect="1"/>
          </p:cNvPicPr>
          <p:nvPr/>
        </p:nvPicPr>
        <p:blipFill>
          <a:blip r:embed="rId4" cstate="print"/>
          <a:srcRect l="33983" t="7839" r="23572"/>
          <a:stretch>
            <a:fillRect/>
          </a:stretch>
        </p:blipFill>
        <p:spPr>
          <a:xfrm rot="21208004">
            <a:off x="247296" y="1831094"/>
            <a:ext cx="3816424" cy="456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0011-039-Moda-v-Viktorianskuju-epokhu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21205952">
            <a:off x="2851735" y="365592"/>
            <a:ext cx="3329940" cy="410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Юбка Х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V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04664"/>
            <a:ext cx="5868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 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Юбка Х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>V 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века</a:t>
            </a:r>
            <a:endParaRPr lang="ru-RU" sz="4400" dirty="0"/>
          </a:p>
        </p:txBody>
      </p:sp>
      <p:pic>
        <p:nvPicPr>
          <p:cNvPr id="6" name="Содержимое 5" descr="http://monateka.com/images/100437.jpg"/>
          <p:cNvPicPr>
            <a:picLocks noGrp="1"/>
          </p:cNvPicPr>
          <p:nvPr>
            <p:ph idx="1"/>
          </p:nvPr>
        </p:nvPicPr>
        <p:blipFill>
          <a:blip r:embed="rId3" cstate="print"/>
          <a:srcRect l="55693"/>
          <a:stretch>
            <a:fillRect/>
          </a:stretch>
        </p:blipFill>
        <p:spPr bwMode="auto">
          <a:xfrm rot="322579">
            <a:off x="5652120" y="1052736"/>
            <a:ext cx="28083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tudwood.ru/imag_/31/12801/image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4667582" cy="525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4" descr="51926_original.jpg"/>
          <p:cNvPicPr>
            <a:picLocks noChangeAspect="1"/>
          </p:cNvPicPr>
          <p:nvPr/>
        </p:nvPicPr>
        <p:blipFill>
          <a:blip r:embed="rId3" cstate="print"/>
          <a:srcRect l="60538"/>
          <a:stretch>
            <a:fillRect/>
          </a:stretch>
        </p:blipFill>
        <p:spPr>
          <a:xfrm>
            <a:off x="10692680" y="332656"/>
            <a:ext cx="3031001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5ecaf19ebe2392207ea94002a31ae9c3--baroque-fashion-french-fashi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355141">
            <a:off x="2627784" y="692696"/>
            <a:ext cx="3785468" cy="5832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Юбка Х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Vl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века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2" descr="https://garderobchik.com/img/historyubka05.jpg"/>
          <p:cNvPicPr>
            <a:picLocks noChangeAspect="1" noChangeArrowheads="1"/>
          </p:cNvPicPr>
          <p:nvPr/>
        </p:nvPicPr>
        <p:blipFill>
          <a:blip r:embed="rId5" cstate="print"/>
          <a:srcRect r="67333"/>
          <a:stretch>
            <a:fillRect/>
          </a:stretch>
        </p:blipFill>
        <p:spPr bwMode="auto">
          <a:xfrm rot="21331326">
            <a:off x="196535" y="1128387"/>
            <a:ext cx="3251635" cy="538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garderobchik.com/img/historyubka05.jpg"/>
          <p:cNvPicPr>
            <a:picLocks noChangeAspect="1" noChangeArrowheads="1"/>
          </p:cNvPicPr>
          <p:nvPr/>
        </p:nvPicPr>
        <p:blipFill>
          <a:blip r:embed="rId5" cstate="print"/>
          <a:srcRect l="64417"/>
          <a:stretch>
            <a:fillRect/>
          </a:stretch>
        </p:blipFill>
        <p:spPr bwMode="auto">
          <a:xfrm rot="330971">
            <a:off x="5508104" y="1340768"/>
            <a:ext cx="3168352" cy="513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88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ЖЕНСКАЯ ЮБКА: ОТ ДРЕВНОСТИ -ДО НАШИХ ДНЕЙ</vt:lpstr>
      <vt:lpstr> Набедренная повязка первобытных людей как прообраз современных юбок</vt:lpstr>
      <vt:lpstr>Юбка в Древнем Египте </vt:lpstr>
      <vt:lpstr>Юбка в Древней Греции</vt:lpstr>
      <vt:lpstr>Юбка в эпоху Средневековья </vt:lpstr>
      <vt:lpstr>Юбка в эпоху Возрождения </vt:lpstr>
      <vt:lpstr> Юбка ХV века</vt:lpstr>
      <vt:lpstr> </vt:lpstr>
      <vt:lpstr>Юбка ХVl века</vt:lpstr>
      <vt:lpstr>Юбка  XVII  века</vt:lpstr>
      <vt:lpstr>Юбка  XVIII  века (эпоха Роккоко)</vt:lpstr>
      <vt:lpstr>Юбка  эпохи  Ампир</vt:lpstr>
      <vt:lpstr>Вторая половина XIX века</vt:lpstr>
      <vt:lpstr>«Хромающая» юбка  начала XX века</vt:lpstr>
      <vt:lpstr>Современная юбка</vt:lpstr>
      <vt:lpstr>В презентации использована информация с сайтов: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22</cp:revision>
  <dcterms:created xsi:type="dcterms:W3CDTF">2014-11-05T16:58:51Z</dcterms:created>
  <dcterms:modified xsi:type="dcterms:W3CDTF">2018-10-22T18:45:52Z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141657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