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6" r:id="rId11"/>
    <p:sldId id="265" r:id="rId12"/>
    <p:sldId id="267" r:id="rId13"/>
    <p:sldId id="268" r:id="rId14"/>
    <p:sldId id="269" r:id="rId15"/>
    <p:sldId id="270" r:id="rId16"/>
    <p:sldId id="271"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170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E882597-E9D4-41A4-A3EE-F5A65E18A8F9}" type="datetimeFigureOut">
              <a:rPr lang="ru-RU" smtClean="0"/>
              <a:t>12.10.2016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B88CFA1-4A18-472C-B3A5-0DE5E9B0D8DD}"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E882597-E9D4-41A4-A3EE-F5A65E18A8F9}" type="datetimeFigureOut">
              <a:rPr lang="ru-RU" smtClean="0"/>
              <a:t>12.10.2016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B88CFA1-4A18-472C-B3A5-0DE5E9B0D8DD}"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E882597-E9D4-41A4-A3EE-F5A65E18A8F9}" type="datetimeFigureOut">
              <a:rPr lang="ru-RU" smtClean="0"/>
              <a:t>12.10.2016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B88CFA1-4A18-472C-B3A5-0DE5E9B0D8DD}"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E882597-E9D4-41A4-A3EE-F5A65E18A8F9}" type="datetimeFigureOut">
              <a:rPr lang="ru-RU" smtClean="0"/>
              <a:t>12.10.2016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B88CFA1-4A18-472C-B3A5-0DE5E9B0D8DD}"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E882597-E9D4-41A4-A3EE-F5A65E18A8F9}" type="datetimeFigureOut">
              <a:rPr lang="ru-RU" smtClean="0"/>
              <a:t>12.10.2016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B88CFA1-4A18-472C-B3A5-0DE5E9B0D8DD}"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E882597-E9D4-41A4-A3EE-F5A65E18A8F9}" type="datetimeFigureOut">
              <a:rPr lang="ru-RU" smtClean="0"/>
              <a:t>12.10.2016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B88CFA1-4A18-472C-B3A5-0DE5E9B0D8DD}"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E882597-E9D4-41A4-A3EE-F5A65E18A8F9}" type="datetimeFigureOut">
              <a:rPr lang="ru-RU" smtClean="0"/>
              <a:t>12.10.2016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B88CFA1-4A18-472C-B3A5-0DE5E9B0D8DD}"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E882597-E9D4-41A4-A3EE-F5A65E18A8F9}" type="datetimeFigureOut">
              <a:rPr lang="ru-RU" smtClean="0"/>
              <a:t>12.10.2016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B88CFA1-4A18-472C-B3A5-0DE5E9B0D8DD}"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E882597-E9D4-41A4-A3EE-F5A65E18A8F9}" type="datetimeFigureOut">
              <a:rPr lang="ru-RU" smtClean="0"/>
              <a:t>12.10.2016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B88CFA1-4A18-472C-B3A5-0DE5E9B0D8DD}"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E882597-E9D4-41A4-A3EE-F5A65E18A8F9}" type="datetimeFigureOut">
              <a:rPr lang="ru-RU" smtClean="0"/>
              <a:t>12.10.2016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B88CFA1-4A18-472C-B3A5-0DE5E9B0D8DD}"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E882597-E9D4-41A4-A3EE-F5A65E18A8F9}" type="datetimeFigureOut">
              <a:rPr lang="ru-RU" smtClean="0"/>
              <a:t>12.10.2016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B88CFA1-4A18-472C-B3A5-0DE5E9B0D8DD}"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882597-E9D4-41A4-A3EE-F5A65E18A8F9}" type="datetimeFigureOut">
              <a:rPr lang="ru-RU" smtClean="0"/>
              <a:t>12.10.2016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88CFA1-4A18-472C-B3A5-0DE5E9B0D8DD}"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4" name="Рисунок 3" descr="img6.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smtClean="0">
                <a:solidFill>
                  <a:schemeClr val="accent6">
                    <a:lumMod val="75000"/>
                  </a:schemeClr>
                </a:solidFill>
                <a:latin typeface="Academy KZ" pitchFamily="34" charset="0"/>
              </a:rPr>
              <a:t>Остап</a:t>
            </a:r>
            <a:endParaRPr lang="ru-RU" dirty="0"/>
          </a:p>
        </p:txBody>
      </p:sp>
      <p:pic>
        <p:nvPicPr>
          <p:cNvPr id="6" name="Содержимое 5" descr="f_9229314.jpg"/>
          <p:cNvPicPr>
            <a:picLocks noGrp="1" noChangeAspect="1"/>
          </p:cNvPicPr>
          <p:nvPr>
            <p:ph idx="1"/>
          </p:nvPr>
        </p:nvPicPr>
        <p:blipFill>
          <a:blip r:embed="rId2" cstate="print"/>
          <a:stretch>
            <a:fillRect/>
          </a:stretch>
        </p:blipFill>
        <p:spPr>
          <a:xfrm>
            <a:off x="2771800" y="1340768"/>
            <a:ext cx="3785468" cy="5047291"/>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smtClean="0">
                <a:solidFill>
                  <a:schemeClr val="accent6">
                    <a:lumMod val="75000"/>
                  </a:schemeClr>
                </a:solidFill>
                <a:latin typeface="Academy KZ" pitchFamily="34" charset="0"/>
              </a:rPr>
              <a:t>Стратегия «</a:t>
            </a:r>
            <a:r>
              <a:rPr lang="ru-RU" b="1" i="1" dirty="0" err="1" smtClean="0">
                <a:solidFill>
                  <a:schemeClr val="accent6">
                    <a:lumMod val="75000"/>
                  </a:schemeClr>
                </a:solidFill>
                <a:latin typeface="Academy KZ" pitchFamily="34" charset="0"/>
              </a:rPr>
              <a:t>Постер</a:t>
            </a:r>
            <a:r>
              <a:rPr lang="ru-RU" b="1" i="1" dirty="0" smtClean="0">
                <a:solidFill>
                  <a:schemeClr val="accent6">
                    <a:lumMod val="75000"/>
                  </a:schemeClr>
                </a:solidFill>
                <a:latin typeface="Academy KZ" pitchFamily="34" charset="0"/>
              </a:rPr>
              <a:t>»</a:t>
            </a:r>
            <a:endParaRPr lang="ru-RU" b="1" i="1" dirty="0">
              <a:solidFill>
                <a:schemeClr val="accent6">
                  <a:lumMod val="75000"/>
                </a:schemeClr>
              </a:solidFill>
              <a:latin typeface="Academy KZ" pitchFamily="34" charset="0"/>
            </a:endParaRPr>
          </a:p>
        </p:txBody>
      </p:sp>
      <p:pic>
        <p:nvPicPr>
          <p:cNvPr id="4" name="Содержимое 3" descr="shotimg35824_9.jpg"/>
          <p:cNvPicPr>
            <a:picLocks noGrp="1" noChangeAspect="1"/>
          </p:cNvPicPr>
          <p:nvPr>
            <p:ph idx="1"/>
          </p:nvPr>
        </p:nvPicPr>
        <p:blipFill>
          <a:blip r:embed="rId2" cstate="print"/>
          <a:stretch>
            <a:fillRect/>
          </a:stretch>
        </p:blipFill>
        <p:spPr>
          <a:xfrm>
            <a:off x="1169020" y="1600200"/>
            <a:ext cx="6805959" cy="4525963"/>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smtClean="0">
                <a:solidFill>
                  <a:schemeClr val="accent6">
                    <a:lumMod val="75000"/>
                  </a:schemeClr>
                </a:solidFill>
                <a:latin typeface="Academy KZ" pitchFamily="34" charset="0"/>
              </a:rPr>
              <a:t>АНДРИЙ</a:t>
            </a:r>
            <a:endParaRPr lang="ru-RU" b="1" i="1" dirty="0">
              <a:solidFill>
                <a:schemeClr val="accent6">
                  <a:lumMod val="75000"/>
                </a:schemeClr>
              </a:solidFill>
              <a:latin typeface="Academy KZ" pitchFamily="34" charset="0"/>
            </a:endParaRPr>
          </a:p>
        </p:txBody>
      </p:sp>
      <p:pic>
        <p:nvPicPr>
          <p:cNvPr id="4" name="Содержимое 3" descr="760_308.jpg"/>
          <p:cNvPicPr>
            <a:picLocks noGrp="1" noChangeAspect="1"/>
          </p:cNvPicPr>
          <p:nvPr>
            <p:ph idx="1"/>
          </p:nvPr>
        </p:nvPicPr>
        <p:blipFill>
          <a:blip r:embed="rId2" cstate="print"/>
          <a:stretch>
            <a:fillRect/>
          </a:stretch>
        </p:blipFill>
        <p:spPr>
          <a:xfrm>
            <a:off x="395536" y="1916832"/>
            <a:ext cx="8229600" cy="3335154"/>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4900" b="1" i="1" dirty="0">
                <a:solidFill>
                  <a:schemeClr val="accent6">
                    <a:lumMod val="75000"/>
                  </a:schemeClr>
                </a:solidFill>
                <a:latin typeface="Academy KZ" pitchFamily="34" charset="0"/>
              </a:rPr>
              <a:t>Стратегия «Шесть шляп»</a:t>
            </a:r>
            <a:r>
              <a:rPr lang="ru-RU" dirty="0"/>
              <a:t/>
            </a:r>
            <a:br>
              <a:rPr lang="ru-RU" dirty="0"/>
            </a:br>
            <a:endParaRPr lang="ru-RU" dirty="0"/>
          </a:p>
        </p:txBody>
      </p:sp>
      <p:pic>
        <p:nvPicPr>
          <p:cNvPr id="4" name="Содержимое 3" descr="0e003c.jpg"/>
          <p:cNvPicPr>
            <a:picLocks noGrp="1" noChangeAspect="1"/>
          </p:cNvPicPr>
          <p:nvPr>
            <p:ph idx="1"/>
          </p:nvPr>
        </p:nvPicPr>
        <p:blipFill>
          <a:blip r:embed="rId2" cstate="print"/>
          <a:stretch>
            <a:fillRect/>
          </a:stretch>
        </p:blipFill>
        <p:spPr>
          <a:xfrm>
            <a:off x="2339752" y="1628800"/>
            <a:ext cx="5091409" cy="3818557"/>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smtClean="0">
                <a:solidFill>
                  <a:schemeClr val="accent6">
                    <a:lumMod val="75000"/>
                  </a:schemeClr>
                </a:solidFill>
                <a:latin typeface="Academy KZ" pitchFamily="34" charset="0"/>
              </a:rPr>
              <a:t>Стратегия «Диаманта»</a:t>
            </a:r>
            <a:endParaRPr lang="ru-RU" b="1" i="1" dirty="0">
              <a:solidFill>
                <a:schemeClr val="accent6">
                  <a:lumMod val="75000"/>
                </a:schemeClr>
              </a:solidFill>
              <a:latin typeface="Academy KZ" pitchFamily="34" charset="0"/>
            </a:endParaRPr>
          </a:p>
        </p:txBody>
      </p:sp>
      <p:pic>
        <p:nvPicPr>
          <p:cNvPr id="4" name="Содержимое 3" descr="shotimg35824_19.jpg"/>
          <p:cNvPicPr>
            <a:picLocks noGrp="1" noChangeAspect="1"/>
          </p:cNvPicPr>
          <p:nvPr>
            <p:ph idx="1"/>
          </p:nvPr>
        </p:nvPicPr>
        <p:blipFill>
          <a:blip r:embed="rId2" cstate="print"/>
          <a:stretch>
            <a:fillRect/>
          </a:stretch>
        </p:blipFill>
        <p:spPr>
          <a:xfrm>
            <a:off x="1189367" y="1600200"/>
            <a:ext cx="6765266" cy="4525963"/>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na_zaporojue.jpg"/>
          <p:cNvPicPr>
            <a:picLocks noGrp="1" noChangeAspect="1"/>
          </p:cNvPicPr>
          <p:nvPr>
            <p:ph idx="1"/>
          </p:nvPr>
        </p:nvPicPr>
        <p:blipFill>
          <a:blip r:embed="rId2" cstate="print"/>
          <a:stretch>
            <a:fillRect/>
          </a:stretch>
        </p:blipFill>
        <p:spPr>
          <a:xfrm>
            <a:off x="4572000" y="0"/>
            <a:ext cx="4572000" cy="3140968"/>
          </a:xfrm>
        </p:spPr>
      </p:pic>
      <p:pic>
        <p:nvPicPr>
          <p:cNvPr id="5" name="Рисунок 4" descr="tarasbulba_35.jpg"/>
          <p:cNvPicPr>
            <a:picLocks noChangeAspect="1"/>
          </p:cNvPicPr>
          <p:nvPr/>
        </p:nvPicPr>
        <p:blipFill>
          <a:blip r:embed="rId3" cstate="print"/>
          <a:stretch>
            <a:fillRect/>
          </a:stretch>
        </p:blipFill>
        <p:spPr>
          <a:xfrm>
            <a:off x="0" y="0"/>
            <a:ext cx="4726280" cy="3150853"/>
          </a:xfrm>
          <a:prstGeom prst="rect">
            <a:avLst/>
          </a:prstGeom>
        </p:spPr>
      </p:pic>
      <p:pic>
        <p:nvPicPr>
          <p:cNvPr id="6" name="Рисунок 5" descr="25945_taras-bulba_or__1280x1024_(www.GetBg.net).jpg"/>
          <p:cNvPicPr>
            <a:picLocks noChangeAspect="1"/>
          </p:cNvPicPr>
          <p:nvPr/>
        </p:nvPicPr>
        <p:blipFill>
          <a:blip r:embed="rId4" cstate="print"/>
          <a:stretch>
            <a:fillRect/>
          </a:stretch>
        </p:blipFill>
        <p:spPr>
          <a:xfrm>
            <a:off x="4716016" y="3068960"/>
            <a:ext cx="4427984" cy="3789040"/>
          </a:xfrm>
          <a:prstGeom prst="rect">
            <a:avLst/>
          </a:prstGeom>
        </p:spPr>
      </p:pic>
      <p:pic>
        <p:nvPicPr>
          <p:cNvPr id="7" name="Рисунок 6" descr="sinovuya.jpg"/>
          <p:cNvPicPr>
            <a:picLocks noChangeAspect="1"/>
          </p:cNvPicPr>
          <p:nvPr/>
        </p:nvPicPr>
        <p:blipFill>
          <a:blip r:embed="rId5" cstate="print"/>
          <a:stretch>
            <a:fillRect/>
          </a:stretch>
        </p:blipFill>
        <p:spPr>
          <a:xfrm>
            <a:off x="1" y="3140968"/>
            <a:ext cx="4860032" cy="3717032"/>
          </a:xfrm>
          <a:prstGeom prst="rect">
            <a:avLst/>
          </a:prstGeom>
        </p:spPr>
      </p:pic>
      <p:pic>
        <p:nvPicPr>
          <p:cNvPr id="8" name="Рисунок 7" descr="01c-taras-bulba-2009.jpg"/>
          <p:cNvPicPr>
            <a:picLocks noChangeAspect="1"/>
          </p:cNvPicPr>
          <p:nvPr/>
        </p:nvPicPr>
        <p:blipFill>
          <a:blip r:embed="rId6" cstate="print"/>
          <a:stretch>
            <a:fillRect/>
          </a:stretch>
        </p:blipFill>
        <p:spPr>
          <a:xfrm>
            <a:off x="3275856" y="2204864"/>
            <a:ext cx="3024336" cy="1693628"/>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smtClean="0">
                <a:solidFill>
                  <a:schemeClr val="accent6">
                    <a:lumMod val="75000"/>
                  </a:schemeClr>
                </a:solidFill>
                <a:latin typeface="Academy KZ" pitchFamily="34" charset="0"/>
              </a:rPr>
              <a:t>Домашнее задание</a:t>
            </a:r>
            <a:endParaRPr lang="ru-RU" b="1" i="1" dirty="0">
              <a:solidFill>
                <a:schemeClr val="accent6">
                  <a:lumMod val="75000"/>
                </a:schemeClr>
              </a:solidFill>
              <a:latin typeface="Academy KZ" pitchFamily="34" charset="0"/>
            </a:endParaRPr>
          </a:p>
        </p:txBody>
      </p:sp>
      <p:sp>
        <p:nvSpPr>
          <p:cNvPr id="3" name="Содержимое 2"/>
          <p:cNvSpPr>
            <a:spLocks noGrp="1"/>
          </p:cNvSpPr>
          <p:nvPr>
            <p:ph idx="1"/>
          </p:nvPr>
        </p:nvSpPr>
        <p:spPr/>
        <p:txBody>
          <a:bodyPr>
            <a:normAutofit/>
          </a:bodyPr>
          <a:lstStyle/>
          <a:p>
            <a:r>
              <a:rPr lang="ru-RU" sz="4800" b="1" i="1" dirty="0" smtClean="0">
                <a:solidFill>
                  <a:srgbClr val="FF0000"/>
                </a:solidFill>
                <a:latin typeface="Academy KZ" pitchFamily="34" charset="0"/>
              </a:rPr>
              <a:t>Подготовиться к сочинению</a:t>
            </a:r>
            <a:endParaRPr lang="ru-RU" sz="4800" b="1" i="1" dirty="0">
              <a:solidFill>
                <a:srgbClr val="FF0000"/>
              </a:solidFill>
              <a:latin typeface="Academy KZ" pitchFamily="34" charset="0"/>
            </a:endParaRPr>
          </a:p>
        </p:txBody>
      </p:sp>
      <p:pic>
        <p:nvPicPr>
          <p:cNvPr id="4" name="Рисунок 3" descr="13323.jpg"/>
          <p:cNvPicPr>
            <a:picLocks noChangeAspect="1"/>
          </p:cNvPicPr>
          <p:nvPr/>
        </p:nvPicPr>
        <p:blipFill>
          <a:blip r:embed="rId2" cstate="print"/>
          <a:stretch>
            <a:fillRect/>
          </a:stretch>
        </p:blipFill>
        <p:spPr>
          <a:xfrm>
            <a:off x="2267744" y="2780928"/>
            <a:ext cx="4875498" cy="325033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i="1" dirty="0">
                <a:solidFill>
                  <a:schemeClr val="accent6">
                    <a:lumMod val="75000"/>
                  </a:schemeClr>
                </a:solidFill>
                <a:latin typeface="Academy KZ" pitchFamily="34" charset="0"/>
              </a:rPr>
              <a:t>Тема героизма и </a:t>
            </a:r>
            <a:r>
              <a:rPr lang="ru-RU" b="1" i="1" dirty="0" smtClean="0">
                <a:solidFill>
                  <a:schemeClr val="accent6">
                    <a:lumMod val="75000"/>
                  </a:schemeClr>
                </a:solidFill>
                <a:latin typeface="Academy KZ" pitchFamily="34" charset="0"/>
              </a:rPr>
              <a:t>предательства</a:t>
            </a:r>
            <a:br>
              <a:rPr lang="ru-RU" b="1" i="1" dirty="0" smtClean="0">
                <a:solidFill>
                  <a:schemeClr val="accent6">
                    <a:lumMod val="75000"/>
                  </a:schemeClr>
                </a:solidFill>
                <a:latin typeface="Academy KZ" pitchFamily="34" charset="0"/>
              </a:rPr>
            </a:br>
            <a:r>
              <a:rPr lang="ru-RU" b="1" i="1" dirty="0" smtClean="0">
                <a:solidFill>
                  <a:schemeClr val="accent6">
                    <a:lumMod val="75000"/>
                  </a:schemeClr>
                </a:solidFill>
                <a:latin typeface="Academy KZ" pitchFamily="34" charset="0"/>
              </a:rPr>
              <a:t> </a:t>
            </a:r>
            <a:r>
              <a:rPr lang="ru-RU" b="1" i="1" dirty="0">
                <a:solidFill>
                  <a:schemeClr val="accent6">
                    <a:lumMod val="75000"/>
                  </a:schemeClr>
                </a:solidFill>
                <a:latin typeface="Academy KZ" pitchFamily="34" charset="0"/>
              </a:rPr>
              <a:t>в повести Гоголя «Тарас </a:t>
            </a:r>
            <a:r>
              <a:rPr lang="ru-RU" b="1" i="1" dirty="0" err="1" smtClean="0">
                <a:solidFill>
                  <a:schemeClr val="accent6">
                    <a:lumMod val="75000"/>
                  </a:schemeClr>
                </a:solidFill>
                <a:latin typeface="Academy KZ" pitchFamily="34" charset="0"/>
              </a:rPr>
              <a:t>Бульба</a:t>
            </a:r>
            <a:r>
              <a:rPr lang="ru-RU" b="1" i="1" dirty="0" smtClean="0">
                <a:solidFill>
                  <a:schemeClr val="accent6">
                    <a:lumMod val="75000"/>
                  </a:schemeClr>
                </a:solidFill>
                <a:latin typeface="Academy KZ" pitchFamily="34" charset="0"/>
              </a:rPr>
              <a:t>»</a:t>
            </a:r>
            <a:endParaRPr lang="ru-RU" b="1" i="1" dirty="0">
              <a:solidFill>
                <a:schemeClr val="accent6">
                  <a:lumMod val="75000"/>
                </a:schemeClr>
              </a:solidFill>
              <a:latin typeface="Academy KZ" pitchFamily="34" charset="0"/>
            </a:endParaRPr>
          </a:p>
        </p:txBody>
      </p:sp>
      <p:pic>
        <p:nvPicPr>
          <p:cNvPr id="4" name="Содержимое 3" descr="13323.jpg"/>
          <p:cNvPicPr>
            <a:picLocks noGrp="1" noChangeAspect="1"/>
          </p:cNvPicPr>
          <p:nvPr>
            <p:ph idx="1"/>
          </p:nvPr>
        </p:nvPicPr>
        <p:blipFill>
          <a:blip r:embed="rId2" cstate="print"/>
          <a:stretch>
            <a:fillRect/>
          </a:stretch>
        </p:blipFill>
        <p:spPr>
          <a:xfrm>
            <a:off x="1331640" y="1556792"/>
            <a:ext cx="6984776" cy="4656517"/>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000" dirty="0" smtClean="0"/>
              <a:t/>
            </a:r>
            <a:br>
              <a:rPr lang="ru-RU" sz="2000" dirty="0" smtClean="0"/>
            </a:br>
            <a:r>
              <a:rPr lang="ru-RU" sz="2000" dirty="0"/>
              <a:t/>
            </a:r>
            <a:br>
              <a:rPr lang="ru-RU" sz="2000" dirty="0"/>
            </a:br>
            <a:r>
              <a:rPr lang="ru-RU" sz="2000" dirty="0" smtClean="0"/>
              <a:t/>
            </a:r>
            <a:br>
              <a:rPr lang="ru-RU" sz="2000" dirty="0" smtClean="0"/>
            </a:br>
            <a:r>
              <a:rPr lang="ru-RU" sz="2000" dirty="0"/>
              <a:t/>
            </a:r>
            <a:br>
              <a:rPr lang="ru-RU" sz="2000" dirty="0"/>
            </a:br>
            <a:r>
              <a:rPr lang="ru-RU" sz="2000" b="1" dirty="0" smtClean="0">
                <a:solidFill>
                  <a:srgbClr val="C00000"/>
                </a:solidFill>
              </a:rPr>
              <a:t>Цель: </a:t>
            </a:r>
            <a:r>
              <a:rPr lang="ru-RU" sz="2000" b="1" dirty="0" smtClean="0"/>
              <a:t>Подвести </a:t>
            </a:r>
            <a:r>
              <a:rPr lang="ru-RU" sz="2000" b="1" dirty="0"/>
              <a:t>учащихся к пониманию всеобъемлющего знания повести “Тарас </a:t>
            </a:r>
            <a:r>
              <a:rPr lang="ru-RU" sz="2000" b="1" dirty="0" err="1"/>
              <a:t>Бульба</a:t>
            </a:r>
            <a:r>
              <a:rPr lang="ru-RU" sz="2000" b="1" dirty="0"/>
              <a:t>”. Способствовать формированию навыков анализа произведения, формирование  понятий  «героизм», «патриотизм» через образы героев. Продолжить формирование умения интерпретировать художественный текст. Способствовать развитию навыков мыслительной деятельности, умения на тексте показать отношение автора, его позицию. Воспитывать  учащихся в духе патриотизма  к Родине, семье</a:t>
            </a:r>
          </a:p>
        </p:txBody>
      </p:sp>
      <p:pic>
        <p:nvPicPr>
          <p:cNvPr id="4" name="Содержимое 3" descr="Подвести учащихся к пониманию всеобъемлющего знания повести “Тарас Бульба”. Способствовать формированию навыков анализа произведения, формирование  понятий  «героизм», «патриотизм» через образы героев. Продолжить формирование умения интерпретировать художественный текст. Способствовать развитию навыков мыслительной деятельности, умения на тексте показать отношение автора, его позицию. Воспитывать  учащихся в духе патриотизма  к Родине, семьеtar7.jpg"/>
          <p:cNvPicPr>
            <a:picLocks noGrp="1" noChangeAspect="1"/>
          </p:cNvPicPr>
          <p:nvPr>
            <p:ph idx="1"/>
          </p:nvPr>
        </p:nvPicPr>
        <p:blipFill>
          <a:blip r:embed="rId2" cstate="print"/>
          <a:stretch>
            <a:fillRect/>
          </a:stretch>
        </p:blipFill>
        <p:spPr>
          <a:xfrm>
            <a:off x="1835696" y="2780928"/>
            <a:ext cx="5458693" cy="3639128"/>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781452.jpg"/>
          <p:cNvPicPr>
            <a:picLocks noGrp="1" noChangeAspect="1"/>
          </p:cNvPicPr>
          <p:nvPr>
            <p:ph idx="1"/>
          </p:nvPr>
        </p:nvPicPr>
        <p:blipFill>
          <a:blip r:embed="rId2" cstate="print"/>
          <a:stretch>
            <a:fillRect/>
          </a:stretch>
        </p:blipFill>
        <p:spPr>
          <a:xfrm>
            <a:off x="251520" y="332656"/>
            <a:ext cx="8543656" cy="4464496"/>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smtClean="0">
                <a:solidFill>
                  <a:schemeClr val="accent6">
                    <a:lumMod val="75000"/>
                  </a:schemeClr>
                </a:solidFill>
                <a:latin typeface="Academy KZ" pitchFamily="34" charset="0"/>
              </a:rPr>
              <a:t>Запорожская Сечь</a:t>
            </a:r>
            <a:endParaRPr lang="ru-RU" b="1" i="1" dirty="0">
              <a:solidFill>
                <a:schemeClr val="accent6">
                  <a:lumMod val="75000"/>
                </a:schemeClr>
              </a:solidFill>
              <a:latin typeface="Academy KZ" pitchFamily="34" charset="0"/>
            </a:endParaRPr>
          </a:p>
        </p:txBody>
      </p:sp>
      <p:pic>
        <p:nvPicPr>
          <p:cNvPr id="4" name="Содержимое 3" descr="xortica1_11.jpg"/>
          <p:cNvPicPr>
            <a:picLocks noGrp="1" noChangeAspect="1"/>
          </p:cNvPicPr>
          <p:nvPr>
            <p:ph idx="1"/>
          </p:nvPr>
        </p:nvPicPr>
        <p:blipFill>
          <a:blip r:embed="rId2" cstate="print"/>
          <a:stretch>
            <a:fillRect/>
          </a:stretch>
        </p:blipFill>
        <p:spPr>
          <a:xfrm>
            <a:off x="1554691" y="1600200"/>
            <a:ext cx="6034617" cy="4525963"/>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smtClean="0">
                <a:solidFill>
                  <a:schemeClr val="accent6">
                    <a:lumMod val="75000"/>
                  </a:schemeClr>
                </a:solidFill>
                <a:latin typeface="Academy KZ" pitchFamily="34" charset="0"/>
              </a:rPr>
              <a:t>Тест на соответствие</a:t>
            </a:r>
            <a:endParaRPr lang="ru-RU" b="1" i="1" dirty="0">
              <a:solidFill>
                <a:schemeClr val="accent6">
                  <a:lumMod val="75000"/>
                </a:schemeClr>
              </a:solidFill>
              <a:latin typeface="Academy KZ" pitchFamily="34" charset="0"/>
            </a:endParaRPr>
          </a:p>
        </p:txBody>
      </p:sp>
      <p:graphicFrame>
        <p:nvGraphicFramePr>
          <p:cNvPr id="4" name="Содержимое 3"/>
          <p:cNvGraphicFramePr>
            <a:graphicFrameLocks noGrp="1"/>
          </p:cNvGraphicFramePr>
          <p:nvPr>
            <p:ph idx="1"/>
          </p:nvPr>
        </p:nvGraphicFramePr>
        <p:xfrm>
          <a:off x="457200" y="1600200"/>
          <a:ext cx="8229600" cy="3801110"/>
        </p:xfrm>
        <a:graphic>
          <a:graphicData uri="http://schemas.openxmlformats.org/drawingml/2006/table">
            <a:tbl>
              <a:tblPr firstRow="1" bandRow="1">
                <a:tableStyleId>{5C22544A-7EE6-4342-B048-85BDC9FD1C3A}</a:tableStyleId>
              </a:tblPr>
              <a:tblGrid>
                <a:gridCol w="2242592"/>
                <a:gridCol w="5987008"/>
              </a:tblGrid>
              <a:tr h="370840">
                <a:tc>
                  <a:txBody>
                    <a:bodyPr/>
                    <a:lstStyle/>
                    <a:p>
                      <a:pPr>
                        <a:lnSpc>
                          <a:spcPct val="115000"/>
                        </a:lnSpc>
                        <a:spcAft>
                          <a:spcPts val="0"/>
                        </a:spcAft>
                      </a:pPr>
                      <a:r>
                        <a:rPr lang="ru-RU" sz="2000" b="1" dirty="0">
                          <a:latin typeface="Times New Roman"/>
                          <a:ea typeface="Calibri"/>
                          <a:cs typeface="Times New Roman"/>
                        </a:rPr>
                        <a:t>герой</a:t>
                      </a:r>
                      <a:endParaRPr lang="ru-RU" sz="2000" b="1" dirty="0">
                        <a:latin typeface="Calibri"/>
                        <a:ea typeface="Calibri"/>
                        <a:cs typeface="Times New Roman"/>
                      </a:endParaRPr>
                    </a:p>
                  </a:txBody>
                  <a:tcPr marL="68580" marR="68580" marT="0" marB="0"/>
                </a:tc>
                <a:tc>
                  <a:txBody>
                    <a:bodyPr/>
                    <a:lstStyle/>
                    <a:p>
                      <a:pPr>
                        <a:lnSpc>
                          <a:spcPct val="115000"/>
                        </a:lnSpc>
                        <a:spcAft>
                          <a:spcPts val="0"/>
                        </a:spcAft>
                      </a:pPr>
                      <a:r>
                        <a:rPr lang="ru-RU" sz="2000" b="1">
                          <a:latin typeface="Times New Roman"/>
                          <a:ea typeface="Calibri"/>
                          <a:cs typeface="Times New Roman"/>
                        </a:rPr>
                        <a:t>высказывание</a:t>
                      </a:r>
                      <a:endParaRPr lang="ru-RU" sz="2000" b="1">
                        <a:latin typeface="Calibri"/>
                        <a:ea typeface="Calibri"/>
                        <a:cs typeface="Times New Roman"/>
                      </a:endParaRPr>
                    </a:p>
                  </a:txBody>
                  <a:tcPr marL="68580" marR="68580" marT="0" marB="0"/>
                </a:tc>
              </a:tr>
              <a:tr h="370840">
                <a:tc>
                  <a:txBody>
                    <a:bodyPr/>
                    <a:lstStyle/>
                    <a:p>
                      <a:pPr>
                        <a:lnSpc>
                          <a:spcPct val="115000"/>
                        </a:lnSpc>
                        <a:spcAft>
                          <a:spcPts val="0"/>
                        </a:spcAft>
                      </a:pPr>
                      <a:r>
                        <a:rPr lang="ru-RU" sz="2000" b="1" dirty="0">
                          <a:solidFill>
                            <a:srgbClr val="000000"/>
                          </a:solidFill>
                          <a:latin typeface="Times New Roman"/>
                          <a:ea typeface="Calibri"/>
                          <a:cs typeface="Times New Roman"/>
                        </a:rPr>
                        <a:t>Шило</a:t>
                      </a:r>
                      <a:endParaRPr lang="ru-RU" sz="2000" b="1" dirty="0">
                        <a:latin typeface="Calibri"/>
                        <a:ea typeface="Calibri"/>
                        <a:cs typeface="Times New Roman"/>
                      </a:endParaRPr>
                    </a:p>
                  </a:txBody>
                  <a:tcPr marL="68580" marR="68580" marT="0" marB="0"/>
                </a:tc>
                <a:tc>
                  <a:txBody>
                    <a:bodyPr/>
                    <a:lstStyle/>
                    <a:p>
                      <a:pPr>
                        <a:lnSpc>
                          <a:spcPct val="115000"/>
                        </a:lnSpc>
                        <a:spcAft>
                          <a:spcPts val="0"/>
                        </a:spcAft>
                      </a:pPr>
                      <a:r>
                        <a:rPr lang="ru-RU" sz="2000" b="1">
                          <a:solidFill>
                            <a:srgbClr val="000000"/>
                          </a:solidFill>
                          <a:latin typeface="Times New Roman"/>
                          <a:ea typeface="Calibri"/>
                          <a:cs typeface="Times New Roman"/>
                        </a:rPr>
                        <a:t>«Пусть же славится до конца века Русская земля!»</a:t>
                      </a:r>
                      <a:endParaRPr lang="ru-RU" sz="2000" b="1">
                        <a:latin typeface="Calibri"/>
                        <a:ea typeface="Calibri"/>
                        <a:cs typeface="Times New Roman"/>
                      </a:endParaRPr>
                    </a:p>
                  </a:txBody>
                  <a:tcPr marL="68580" marR="68580" marT="0" marB="0"/>
                </a:tc>
              </a:tr>
              <a:tr h="370840">
                <a:tc>
                  <a:txBody>
                    <a:bodyPr/>
                    <a:lstStyle/>
                    <a:p>
                      <a:pPr>
                        <a:lnSpc>
                          <a:spcPct val="115000"/>
                        </a:lnSpc>
                        <a:spcAft>
                          <a:spcPts val="0"/>
                        </a:spcAft>
                      </a:pPr>
                      <a:r>
                        <a:rPr lang="ru-RU" sz="2000" b="1" dirty="0" err="1">
                          <a:solidFill>
                            <a:srgbClr val="000000"/>
                          </a:solidFill>
                          <a:latin typeface="Times New Roman"/>
                          <a:ea typeface="Calibri"/>
                          <a:cs typeface="Times New Roman"/>
                        </a:rPr>
                        <a:t>Гуска</a:t>
                      </a:r>
                      <a:endParaRPr lang="ru-RU" sz="2000" b="1" dirty="0">
                        <a:latin typeface="Calibri"/>
                        <a:ea typeface="Calibri"/>
                        <a:cs typeface="Times New Roman"/>
                      </a:endParaRPr>
                    </a:p>
                  </a:txBody>
                  <a:tcPr marL="68580" marR="68580" marT="0" marB="0"/>
                </a:tc>
                <a:tc>
                  <a:txBody>
                    <a:bodyPr/>
                    <a:lstStyle/>
                    <a:p>
                      <a:pPr>
                        <a:lnSpc>
                          <a:spcPct val="115000"/>
                        </a:lnSpc>
                        <a:spcAft>
                          <a:spcPts val="0"/>
                        </a:spcAft>
                      </a:pPr>
                      <a:r>
                        <a:rPr lang="ru-RU" sz="2000" b="1">
                          <a:solidFill>
                            <a:srgbClr val="333333"/>
                          </a:solidFill>
                          <a:latin typeface="Times New Roman"/>
                          <a:ea typeface="Calibri"/>
                          <a:cs typeface="Times New Roman"/>
                        </a:rPr>
                        <a:t>«Так любить, как русская душа, никто не может»</a:t>
                      </a:r>
                      <a:endParaRPr lang="ru-RU" sz="2000" b="1">
                        <a:latin typeface="Calibri"/>
                        <a:ea typeface="Calibri"/>
                        <a:cs typeface="Times New Roman"/>
                      </a:endParaRPr>
                    </a:p>
                  </a:txBody>
                  <a:tcPr marL="68580" marR="68580" marT="0" marB="0"/>
                </a:tc>
              </a:tr>
              <a:tr h="370840">
                <a:tc>
                  <a:txBody>
                    <a:bodyPr/>
                    <a:lstStyle/>
                    <a:p>
                      <a:pPr>
                        <a:lnSpc>
                          <a:spcPct val="115000"/>
                        </a:lnSpc>
                        <a:spcAft>
                          <a:spcPts val="0"/>
                        </a:spcAft>
                      </a:pPr>
                      <a:r>
                        <a:rPr lang="ru-RU" sz="2000" b="1" dirty="0" err="1">
                          <a:solidFill>
                            <a:srgbClr val="000000"/>
                          </a:solidFill>
                          <a:latin typeface="Times New Roman"/>
                          <a:ea typeface="Calibri"/>
                          <a:cs typeface="Times New Roman"/>
                        </a:rPr>
                        <a:t>Бовдюг</a:t>
                      </a:r>
                      <a:endParaRPr lang="ru-RU" sz="2000" b="1" dirty="0">
                        <a:latin typeface="Calibri"/>
                        <a:ea typeface="Calibri"/>
                        <a:cs typeface="Times New Roman"/>
                      </a:endParaRPr>
                    </a:p>
                  </a:txBody>
                  <a:tcPr marL="68580" marR="68580" marT="0" marB="0"/>
                </a:tc>
                <a:tc>
                  <a:txBody>
                    <a:bodyPr/>
                    <a:lstStyle/>
                    <a:p>
                      <a:pPr>
                        <a:spcAft>
                          <a:spcPts val="0"/>
                        </a:spcAft>
                      </a:pPr>
                      <a:r>
                        <a:rPr lang="ru-RU" sz="2000" b="1">
                          <a:solidFill>
                            <a:srgbClr val="000000"/>
                          </a:solidFill>
                          <a:latin typeface="Calibri"/>
                          <a:ea typeface="Times New Roman"/>
                        </a:rPr>
                        <a:t>«Пусть же стоит на вечные времена православная Русская земля и будет ей вечная честь!»</a:t>
                      </a:r>
                      <a:endParaRPr lang="ru-RU" sz="2000" b="1">
                        <a:latin typeface="Calibri"/>
                        <a:ea typeface="Times New Roman"/>
                      </a:endParaRPr>
                    </a:p>
                  </a:txBody>
                  <a:tcPr marL="68580" marR="68580" marT="0" marB="0"/>
                </a:tc>
              </a:tr>
              <a:tr h="370840">
                <a:tc>
                  <a:txBody>
                    <a:bodyPr/>
                    <a:lstStyle/>
                    <a:p>
                      <a:pPr>
                        <a:lnSpc>
                          <a:spcPct val="115000"/>
                        </a:lnSpc>
                        <a:spcAft>
                          <a:spcPts val="0"/>
                        </a:spcAft>
                      </a:pPr>
                      <a:r>
                        <a:rPr lang="ru-RU" sz="2000" b="1">
                          <a:solidFill>
                            <a:srgbClr val="000000"/>
                          </a:solidFill>
                          <a:latin typeface="Times New Roman"/>
                          <a:ea typeface="Calibri"/>
                          <a:cs typeface="Times New Roman"/>
                        </a:rPr>
                        <a:t>Балабан</a:t>
                      </a:r>
                      <a:endParaRPr lang="ru-RU" sz="2000" b="1">
                        <a:latin typeface="Calibri"/>
                        <a:ea typeface="Calibri"/>
                        <a:cs typeface="Times New Roman"/>
                      </a:endParaRPr>
                    </a:p>
                  </a:txBody>
                  <a:tcPr marL="68580" marR="68580" marT="0" marB="0"/>
                </a:tc>
                <a:tc>
                  <a:txBody>
                    <a:bodyPr/>
                    <a:lstStyle/>
                    <a:p>
                      <a:pPr>
                        <a:lnSpc>
                          <a:spcPct val="115000"/>
                        </a:lnSpc>
                        <a:spcAft>
                          <a:spcPts val="0"/>
                        </a:spcAft>
                      </a:pPr>
                      <a:r>
                        <a:rPr lang="ru-RU" sz="2000" b="1" dirty="0">
                          <a:solidFill>
                            <a:srgbClr val="000000"/>
                          </a:solidFill>
                          <a:latin typeface="Times New Roman"/>
                          <a:ea typeface="Calibri"/>
                          <a:cs typeface="Times New Roman"/>
                        </a:rPr>
                        <a:t>«Пусть же после нас живут ещё лучше, чем мы, и красуется вечно любимая Христом русская земля!»</a:t>
                      </a:r>
                      <a:endParaRPr lang="ru-RU" sz="2000" b="1" dirty="0">
                        <a:latin typeface="Calibri"/>
                        <a:ea typeface="Calibri"/>
                        <a:cs typeface="Times New Roman"/>
                      </a:endParaRPr>
                    </a:p>
                  </a:txBody>
                  <a:tcPr marL="68580" marR="68580" marT="0" marB="0"/>
                </a:tc>
              </a:tr>
              <a:tr h="370840">
                <a:tc>
                  <a:txBody>
                    <a:bodyPr/>
                    <a:lstStyle/>
                    <a:p>
                      <a:pPr>
                        <a:lnSpc>
                          <a:spcPct val="115000"/>
                        </a:lnSpc>
                        <a:spcAft>
                          <a:spcPts val="0"/>
                        </a:spcAft>
                      </a:pPr>
                      <a:r>
                        <a:rPr lang="ru-RU" sz="2000" b="1">
                          <a:solidFill>
                            <a:srgbClr val="000000"/>
                          </a:solidFill>
                          <a:latin typeface="Times New Roman"/>
                          <a:ea typeface="Calibri"/>
                          <a:cs typeface="Times New Roman"/>
                        </a:rPr>
                        <a:t>Кукубенко</a:t>
                      </a:r>
                      <a:endParaRPr lang="ru-RU" sz="2000" b="1">
                        <a:latin typeface="Calibri"/>
                        <a:ea typeface="Calibri"/>
                        <a:cs typeface="Times New Roman"/>
                      </a:endParaRPr>
                    </a:p>
                  </a:txBody>
                  <a:tcPr marL="68580" marR="68580" marT="0" marB="0"/>
                </a:tc>
                <a:tc>
                  <a:txBody>
                    <a:bodyPr/>
                    <a:lstStyle/>
                    <a:p>
                      <a:pPr>
                        <a:lnSpc>
                          <a:spcPct val="115000"/>
                        </a:lnSpc>
                        <a:spcAft>
                          <a:spcPts val="0"/>
                        </a:spcAft>
                      </a:pPr>
                      <a:r>
                        <a:rPr lang="ru-RU" sz="2000" b="1" dirty="0">
                          <a:solidFill>
                            <a:srgbClr val="000000"/>
                          </a:solidFill>
                          <a:latin typeface="Times New Roman"/>
                          <a:ea typeface="Calibri"/>
                          <a:cs typeface="Times New Roman"/>
                        </a:rPr>
                        <a:t>«Пусть же цветёт вечно Русская земля!»</a:t>
                      </a:r>
                      <a:endParaRPr lang="ru-RU" sz="2000" b="1" dirty="0">
                        <a:latin typeface="Calibri"/>
                        <a:ea typeface="Calibri"/>
                        <a:cs typeface="Times New Roman"/>
                      </a:endParaRPr>
                    </a:p>
                  </a:txBody>
                  <a:tcPr marL="68580" marR="68580" marT="0" marB="0"/>
                </a:tc>
              </a:tr>
              <a:tr h="370840">
                <a:tc>
                  <a:txBody>
                    <a:bodyPr/>
                    <a:lstStyle/>
                    <a:p>
                      <a:pPr>
                        <a:lnSpc>
                          <a:spcPct val="115000"/>
                        </a:lnSpc>
                        <a:spcAft>
                          <a:spcPts val="0"/>
                        </a:spcAft>
                      </a:pPr>
                      <a:r>
                        <a:rPr lang="ru-RU" sz="2000" b="1">
                          <a:solidFill>
                            <a:srgbClr val="444444"/>
                          </a:solidFill>
                          <a:latin typeface="Times New Roman"/>
                          <a:ea typeface="Times New Roman"/>
                          <a:cs typeface="Times New Roman"/>
                        </a:rPr>
                        <a:t>Тарас Бульба</a:t>
                      </a:r>
                      <a:endParaRPr lang="ru-RU" sz="2000" b="1">
                        <a:latin typeface="Calibri"/>
                        <a:ea typeface="Calibri"/>
                        <a:cs typeface="Times New Roman"/>
                      </a:endParaRPr>
                    </a:p>
                  </a:txBody>
                  <a:tcPr marL="68580" marR="68580" marT="0" marB="0"/>
                </a:tc>
                <a:tc>
                  <a:txBody>
                    <a:bodyPr/>
                    <a:lstStyle/>
                    <a:p>
                      <a:pPr>
                        <a:lnSpc>
                          <a:spcPct val="115000"/>
                        </a:lnSpc>
                        <a:spcAft>
                          <a:spcPts val="0"/>
                        </a:spcAft>
                      </a:pPr>
                      <a:r>
                        <a:rPr lang="ru-RU" sz="2000" b="1" dirty="0">
                          <a:solidFill>
                            <a:srgbClr val="000000"/>
                          </a:solidFill>
                          <a:latin typeface="Times New Roman"/>
                          <a:ea typeface="Calibri"/>
                          <a:cs typeface="Times New Roman"/>
                        </a:rPr>
                        <a:t>«Пусть же пропадут все враги и ликует вечные веки Русская земля!»</a:t>
                      </a:r>
                      <a:endParaRPr lang="ru-RU" sz="2000" b="1" dirty="0">
                        <a:latin typeface="Calibri"/>
                        <a:ea typeface="Calibri"/>
                        <a:cs typeface="Times New Roman"/>
                      </a:endParaRPr>
                    </a:p>
                  </a:txBody>
                  <a:tcPr marL="68580" marR="68580" marT="0" marB="0"/>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smtClean="0">
                <a:solidFill>
                  <a:schemeClr val="accent6">
                    <a:lumMod val="75000"/>
                  </a:schemeClr>
                </a:solidFill>
                <a:latin typeface="Academy KZ" pitchFamily="34" charset="0"/>
              </a:rPr>
              <a:t>Проверим!!!</a:t>
            </a:r>
            <a:endParaRPr lang="ru-RU" b="1" i="1" dirty="0">
              <a:solidFill>
                <a:schemeClr val="accent6">
                  <a:lumMod val="75000"/>
                </a:schemeClr>
              </a:solidFill>
              <a:latin typeface="Academy KZ" pitchFamily="34" charset="0"/>
            </a:endParaRPr>
          </a:p>
        </p:txBody>
      </p:sp>
      <p:graphicFrame>
        <p:nvGraphicFramePr>
          <p:cNvPr id="4" name="Содержимое 3"/>
          <p:cNvGraphicFramePr>
            <a:graphicFrameLocks noGrp="1"/>
          </p:cNvGraphicFramePr>
          <p:nvPr>
            <p:ph idx="1"/>
          </p:nvPr>
        </p:nvGraphicFramePr>
        <p:xfrm>
          <a:off x="457200" y="1600200"/>
          <a:ext cx="8229600" cy="4721860"/>
        </p:xfrm>
        <a:graphic>
          <a:graphicData uri="http://schemas.openxmlformats.org/drawingml/2006/table">
            <a:tbl>
              <a:tblPr firstRow="1" bandRow="1">
                <a:tableStyleId>{5C22544A-7EE6-4342-B048-85BDC9FD1C3A}</a:tableStyleId>
              </a:tblPr>
              <a:tblGrid>
                <a:gridCol w="2602632"/>
                <a:gridCol w="5626968"/>
              </a:tblGrid>
              <a:tr h="370840">
                <a:tc>
                  <a:txBody>
                    <a:bodyPr/>
                    <a:lstStyle/>
                    <a:p>
                      <a:pPr>
                        <a:lnSpc>
                          <a:spcPct val="115000"/>
                        </a:lnSpc>
                        <a:spcAft>
                          <a:spcPts val="0"/>
                        </a:spcAft>
                      </a:pPr>
                      <a:r>
                        <a:rPr lang="ru-RU" sz="2000" b="1" dirty="0">
                          <a:latin typeface="Times New Roman"/>
                          <a:ea typeface="Calibri"/>
                          <a:cs typeface="Times New Roman"/>
                        </a:rPr>
                        <a:t>герой</a:t>
                      </a:r>
                      <a:endParaRPr lang="ru-RU" sz="2000" b="1" dirty="0">
                        <a:latin typeface="Calibri"/>
                        <a:ea typeface="Calibri"/>
                        <a:cs typeface="Times New Roman"/>
                      </a:endParaRPr>
                    </a:p>
                  </a:txBody>
                  <a:tcPr marL="68580" marR="68580" marT="0" marB="0"/>
                </a:tc>
                <a:tc>
                  <a:txBody>
                    <a:bodyPr/>
                    <a:lstStyle/>
                    <a:p>
                      <a:pPr>
                        <a:lnSpc>
                          <a:spcPct val="115000"/>
                        </a:lnSpc>
                        <a:spcAft>
                          <a:spcPts val="0"/>
                        </a:spcAft>
                      </a:pPr>
                      <a:r>
                        <a:rPr lang="ru-RU" sz="2000" b="1">
                          <a:latin typeface="Times New Roman"/>
                          <a:ea typeface="Calibri"/>
                          <a:cs typeface="Times New Roman"/>
                        </a:rPr>
                        <a:t>высказывание</a:t>
                      </a:r>
                      <a:endParaRPr lang="ru-RU" sz="2000" b="1">
                        <a:latin typeface="Calibri"/>
                        <a:ea typeface="Calibri"/>
                        <a:cs typeface="Times New Roman"/>
                      </a:endParaRPr>
                    </a:p>
                  </a:txBody>
                  <a:tcPr marL="68580" marR="68580" marT="0" marB="0"/>
                </a:tc>
              </a:tr>
              <a:tr h="370840">
                <a:tc>
                  <a:txBody>
                    <a:bodyPr/>
                    <a:lstStyle/>
                    <a:p>
                      <a:pPr>
                        <a:lnSpc>
                          <a:spcPct val="115000"/>
                        </a:lnSpc>
                        <a:spcAft>
                          <a:spcPts val="0"/>
                        </a:spcAft>
                      </a:pPr>
                      <a:r>
                        <a:rPr lang="ru-RU" sz="2000" b="1" dirty="0">
                          <a:solidFill>
                            <a:srgbClr val="000000"/>
                          </a:solidFill>
                          <a:latin typeface="Times New Roman"/>
                          <a:ea typeface="Calibri"/>
                          <a:cs typeface="Times New Roman"/>
                        </a:rPr>
                        <a:t>Шило</a:t>
                      </a:r>
                      <a:endParaRPr lang="ru-RU" sz="2000" b="1" dirty="0">
                        <a:latin typeface="Calibri"/>
                        <a:ea typeface="Calibri"/>
                        <a:cs typeface="Times New Roman"/>
                      </a:endParaRPr>
                    </a:p>
                  </a:txBody>
                  <a:tcPr marL="68580" marR="68580" marT="0" marB="0"/>
                </a:tc>
                <a:tc>
                  <a:txBody>
                    <a:bodyPr/>
                    <a:lstStyle/>
                    <a:p>
                      <a:pPr>
                        <a:spcAft>
                          <a:spcPts val="0"/>
                        </a:spcAft>
                      </a:pPr>
                      <a:r>
                        <a:rPr lang="ru-RU" sz="2000" b="1">
                          <a:solidFill>
                            <a:srgbClr val="000000"/>
                          </a:solidFill>
                          <a:latin typeface="Calibri"/>
                          <a:ea typeface="Times New Roman"/>
                        </a:rPr>
                        <a:t>«Пусть же стоит на вечные времена православная Русская земля и будет ей вечная честь!»</a:t>
                      </a:r>
                      <a:endParaRPr lang="ru-RU" sz="2000" b="1">
                        <a:latin typeface="Calibri"/>
                        <a:ea typeface="Times New Roman"/>
                      </a:endParaRPr>
                    </a:p>
                  </a:txBody>
                  <a:tcPr marL="68580" marR="68580" marT="0" marB="0"/>
                </a:tc>
              </a:tr>
              <a:tr h="370840">
                <a:tc>
                  <a:txBody>
                    <a:bodyPr/>
                    <a:lstStyle/>
                    <a:p>
                      <a:pPr>
                        <a:lnSpc>
                          <a:spcPct val="115000"/>
                        </a:lnSpc>
                        <a:spcAft>
                          <a:spcPts val="0"/>
                        </a:spcAft>
                      </a:pPr>
                      <a:r>
                        <a:rPr lang="ru-RU" sz="2000" b="1" dirty="0" err="1">
                          <a:solidFill>
                            <a:srgbClr val="000000"/>
                          </a:solidFill>
                          <a:latin typeface="Times New Roman"/>
                          <a:ea typeface="Calibri"/>
                          <a:cs typeface="Times New Roman"/>
                        </a:rPr>
                        <a:t>Гуска</a:t>
                      </a:r>
                      <a:endParaRPr lang="ru-RU" sz="2000" b="1" dirty="0">
                        <a:latin typeface="Calibri"/>
                        <a:ea typeface="Calibri"/>
                        <a:cs typeface="Times New Roman"/>
                      </a:endParaRPr>
                    </a:p>
                  </a:txBody>
                  <a:tcPr marL="68580" marR="68580" marT="0" marB="0"/>
                </a:tc>
                <a:tc>
                  <a:txBody>
                    <a:bodyPr/>
                    <a:lstStyle/>
                    <a:p>
                      <a:pPr>
                        <a:lnSpc>
                          <a:spcPct val="115000"/>
                        </a:lnSpc>
                        <a:spcAft>
                          <a:spcPts val="0"/>
                        </a:spcAft>
                      </a:pPr>
                      <a:r>
                        <a:rPr lang="ru-RU" sz="2000" b="1" dirty="0">
                          <a:solidFill>
                            <a:srgbClr val="000000"/>
                          </a:solidFill>
                          <a:latin typeface="Times New Roman"/>
                          <a:ea typeface="Calibri"/>
                          <a:cs typeface="Times New Roman"/>
                        </a:rPr>
                        <a:t>«Пусть же пропадут все враги и ликует вечные веки Русская земля!»</a:t>
                      </a:r>
                      <a:endParaRPr lang="ru-RU" sz="2000" b="1" dirty="0">
                        <a:latin typeface="Calibri"/>
                        <a:ea typeface="Calibri"/>
                        <a:cs typeface="Times New Roman"/>
                      </a:endParaRPr>
                    </a:p>
                  </a:txBody>
                  <a:tcPr marL="68580" marR="68580" marT="0" marB="0"/>
                </a:tc>
              </a:tr>
              <a:tr h="370840">
                <a:tc>
                  <a:txBody>
                    <a:bodyPr/>
                    <a:lstStyle/>
                    <a:p>
                      <a:pPr>
                        <a:lnSpc>
                          <a:spcPct val="115000"/>
                        </a:lnSpc>
                        <a:spcAft>
                          <a:spcPts val="0"/>
                        </a:spcAft>
                      </a:pPr>
                      <a:r>
                        <a:rPr lang="ru-RU" sz="2000" b="1">
                          <a:solidFill>
                            <a:srgbClr val="000000"/>
                          </a:solidFill>
                          <a:latin typeface="Times New Roman"/>
                          <a:ea typeface="Calibri"/>
                          <a:cs typeface="Times New Roman"/>
                        </a:rPr>
                        <a:t>Бовдюг</a:t>
                      </a:r>
                      <a:endParaRPr lang="ru-RU" sz="2000" b="1">
                        <a:latin typeface="Calibri"/>
                        <a:ea typeface="Calibri"/>
                        <a:cs typeface="Times New Roman"/>
                      </a:endParaRPr>
                    </a:p>
                  </a:txBody>
                  <a:tcPr marL="68580" marR="68580" marT="0" marB="0"/>
                </a:tc>
                <a:tc>
                  <a:txBody>
                    <a:bodyPr/>
                    <a:lstStyle/>
                    <a:p>
                      <a:pPr>
                        <a:lnSpc>
                          <a:spcPct val="115000"/>
                        </a:lnSpc>
                        <a:spcAft>
                          <a:spcPts val="0"/>
                        </a:spcAft>
                      </a:pPr>
                      <a:r>
                        <a:rPr lang="ru-RU" sz="2000" b="1" dirty="0">
                          <a:solidFill>
                            <a:srgbClr val="000000"/>
                          </a:solidFill>
                          <a:latin typeface="Times New Roman"/>
                          <a:ea typeface="Calibri"/>
                          <a:cs typeface="Times New Roman"/>
                        </a:rPr>
                        <a:t>«Пусть же славится до конца века Русская земля!»</a:t>
                      </a:r>
                      <a:endParaRPr lang="ru-RU" sz="2000" b="1" dirty="0">
                        <a:latin typeface="Calibri"/>
                        <a:ea typeface="Calibri"/>
                        <a:cs typeface="Times New Roman"/>
                      </a:endParaRPr>
                    </a:p>
                  </a:txBody>
                  <a:tcPr marL="68580" marR="68580" marT="0" marB="0"/>
                </a:tc>
              </a:tr>
              <a:tr h="370840">
                <a:tc>
                  <a:txBody>
                    <a:bodyPr/>
                    <a:lstStyle/>
                    <a:p>
                      <a:pPr>
                        <a:lnSpc>
                          <a:spcPct val="115000"/>
                        </a:lnSpc>
                        <a:spcAft>
                          <a:spcPts val="0"/>
                        </a:spcAft>
                      </a:pPr>
                      <a:r>
                        <a:rPr lang="ru-RU" sz="2000" b="1">
                          <a:solidFill>
                            <a:srgbClr val="000000"/>
                          </a:solidFill>
                          <a:latin typeface="Times New Roman"/>
                          <a:ea typeface="Calibri"/>
                          <a:cs typeface="Times New Roman"/>
                        </a:rPr>
                        <a:t>Балабан</a:t>
                      </a:r>
                      <a:endParaRPr lang="ru-RU" sz="2000" b="1">
                        <a:latin typeface="Calibri"/>
                        <a:ea typeface="Calibri"/>
                        <a:cs typeface="Times New Roman"/>
                      </a:endParaRPr>
                    </a:p>
                  </a:txBody>
                  <a:tcPr marL="68580" marR="68580" marT="0" marB="0"/>
                </a:tc>
                <a:tc>
                  <a:txBody>
                    <a:bodyPr/>
                    <a:lstStyle/>
                    <a:p>
                      <a:pPr>
                        <a:lnSpc>
                          <a:spcPct val="115000"/>
                        </a:lnSpc>
                        <a:spcAft>
                          <a:spcPts val="0"/>
                        </a:spcAft>
                      </a:pPr>
                      <a:r>
                        <a:rPr lang="ru-RU" sz="2000" b="1" dirty="0">
                          <a:solidFill>
                            <a:srgbClr val="000000"/>
                          </a:solidFill>
                          <a:latin typeface="Times New Roman"/>
                          <a:ea typeface="Calibri"/>
                          <a:cs typeface="Times New Roman"/>
                        </a:rPr>
                        <a:t>«Пусть же цветёт вечно Русская земля!»</a:t>
                      </a:r>
                      <a:endParaRPr lang="ru-RU" sz="2000" b="1" dirty="0">
                        <a:latin typeface="Calibri"/>
                        <a:ea typeface="Calibri"/>
                        <a:cs typeface="Times New Roman"/>
                      </a:endParaRPr>
                    </a:p>
                  </a:txBody>
                  <a:tcPr marL="68580" marR="68580" marT="0" marB="0"/>
                </a:tc>
              </a:tr>
              <a:tr h="370840">
                <a:tc>
                  <a:txBody>
                    <a:bodyPr/>
                    <a:lstStyle/>
                    <a:p>
                      <a:pPr>
                        <a:lnSpc>
                          <a:spcPct val="115000"/>
                        </a:lnSpc>
                        <a:spcAft>
                          <a:spcPts val="0"/>
                        </a:spcAft>
                      </a:pPr>
                      <a:r>
                        <a:rPr lang="ru-RU" sz="2000" b="1">
                          <a:solidFill>
                            <a:srgbClr val="000000"/>
                          </a:solidFill>
                          <a:latin typeface="Times New Roman"/>
                          <a:ea typeface="Calibri"/>
                          <a:cs typeface="Times New Roman"/>
                        </a:rPr>
                        <a:t>Кукубенко</a:t>
                      </a:r>
                      <a:endParaRPr lang="ru-RU" sz="2000" b="1">
                        <a:latin typeface="Calibri"/>
                        <a:ea typeface="Calibri"/>
                        <a:cs typeface="Times New Roman"/>
                      </a:endParaRPr>
                    </a:p>
                  </a:txBody>
                  <a:tcPr marL="68580" marR="68580" marT="0" marB="0"/>
                </a:tc>
                <a:tc>
                  <a:txBody>
                    <a:bodyPr/>
                    <a:lstStyle/>
                    <a:p>
                      <a:pPr>
                        <a:lnSpc>
                          <a:spcPct val="115000"/>
                        </a:lnSpc>
                        <a:spcAft>
                          <a:spcPts val="0"/>
                        </a:spcAft>
                      </a:pPr>
                      <a:r>
                        <a:rPr lang="ru-RU" sz="2000" b="1" dirty="0">
                          <a:solidFill>
                            <a:srgbClr val="000000"/>
                          </a:solidFill>
                          <a:latin typeface="Times New Roman"/>
                          <a:ea typeface="Calibri"/>
                          <a:cs typeface="Times New Roman"/>
                        </a:rPr>
                        <a:t>«Пусть же после нас живут ещё лучше, чем мы, и красуется вечно любимая Христом русская земля!»</a:t>
                      </a:r>
                      <a:endParaRPr lang="ru-RU" sz="2000" b="1" dirty="0">
                        <a:latin typeface="Calibri"/>
                        <a:ea typeface="Calibri"/>
                        <a:cs typeface="Times New Roman"/>
                      </a:endParaRPr>
                    </a:p>
                  </a:txBody>
                  <a:tcPr marL="68580" marR="68580" marT="0" marB="0"/>
                </a:tc>
              </a:tr>
              <a:tr h="370840">
                <a:tc>
                  <a:txBody>
                    <a:bodyPr/>
                    <a:lstStyle/>
                    <a:p>
                      <a:pPr>
                        <a:lnSpc>
                          <a:spcPct val="115000"/>
                        </a:lnSpc>
                        <a:spcAft>
                          <a:spcPts val="0"/>
                        </a:spcAft>
                      </a:pPr>
                      <a:r>
                        <a:rPr lang="ru-RU" sz="2000" b="1">
                          <a:solidFill>
                            <a:srgbClr val="444444"/>
                          </a:solidFill>
                          <a:latin typeface="Times New Roman"/>
                          <a:ea typeface="Times New Roman"/>
                          <a:cs typeface="Times New Roman"/>
                        </a:rPr>
                        <a:t>Тарас Бульба</a:t>
                      </a:r>
                      <a:endParaRPr lang="ru-RU" sz="2000" b="1">
                        <a:latin typeface="Calibri"/>
                        <a:ea typeface="Calibri"/>
                        <a:cs typeface="Times New Roman"/>
                      </a:endParaRPr>
                    </a:p>
                  </a:txBody>
                  <a:tcPr marL="68580" marR="68580" marT="0" marB="0"/>
                </a:tc>
                <a:tc>
                  <a:txBody>
                    <a:bodyPr/>
                    <a:lstStyle/>
                    <a:p>
                      <a:pPr>
                        <a:lnSpc>
                          <a:spcPct val="115000"/>
                        </a:lnSpc>
                        <a:spcAft>
                          <a:spcPts val="0"/>
                        </a:spcAft>
                      </a:pPr>
                      <a:r>
                        <a:rPr lang="ru-RU" sz="2000" b="1" dirty="0">
                          <a:solidFill>
                            <a:srgbClr val="333333"/>
                          </a:solidFill>
                          <a:latin typeface="Times New Roman"/>
                          <a:ea typeface="Calibri"/>
                          <a:cs typeface="Times New Roman"/>
                        </a:rPr>
                        <a:t>«Так любить, как русская душа, никто не может»</a:t>
                      </a:r>
                      <a:endParaRPr lang="ru-RU" sz="2000" b="1" dirty="0">
                        <a:latin typeface="Calibri"/>
                        <a:ea typeface="Calibri"/>
                        <a:cs typeface="Times New Roman"/>
                      </a:endParaRPr>
                    </a:p>
                  </a:txBody>
                  <a:tcPr marL="68580" marR="68580" marT="0" marB="0"/>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smtClean="0">
                <a:solidFill>
                  <a:schemeClr val="accent6">
                    <a:lumMod val="75000"/>
                  </a:schemeClr>
                </a:solidFill>
                <a:latin typeface="Academy KZ" pitchFamily="34" charset="0"/>
              </a:rPr>
              <a:t>Тарас </a:t>
            </a:r>
            <a:r>
              <a:rPr lang="ru-RU" b="1" i="1" dirty="0" err="1" smtClean="0">
                <a:solidFill>
                  <a:schemeClr val="accent6">
                    <a:lumMod val="75000"/>
                  </a:schemeClr>
                </a:solidFill>
                <a:latin typeface="Academy KZ" pitchFamily="34" charset="0"/>
              </a:rPr>
              <a:t>Бульба</a:t>
            </a:r>
            <a:endParaRPr lang="ru-RU" b="1" i="1" dirty="0">
              <a:solidFill>
                <a:schemeClr val="accent6">
                  <a:lumMod val="75000"/>
                </a:schemeClr>
              </a:solidFill>
              <a:latin typeface="Academy KZ" pitchFamily="34" charset="0"/>
            </a:endParaRPr>
          </a:p>
        </p:txBody>
      </p:sp>
      <p:pic>
        <p:nvPicPr>
          <p:cNvPr id="4" name="Содержимое 3" descr="1328983060_2748_scr1.jpg"/>
          <p:cNvPicPr>
            <a:picLocks noGrp="1" noChangeAspect="1"/>
          </p:cNvPicPr>
          <p:nvPr>
            <p:ph idx="1"/>
          </p:nvPr>
        </p:nvPicPr>
        <p:blipFill>
          <a:blip r:embed="rId2" cstate="print"/>
          <a:stretch>
            <a:fillRect/>
          </a:stretch>
        </p:blipFill>
        <p:spPr>
          <a:xfrm>
            <a:off x="1608572" y="1600200"/>
            <a:ext cx="5926856" cy="4525963"/>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i="1" dirty="0" smtClean="0">
                <a:solidFill>
                  <a:schemeClr val="accent6">
                    <a:lumMod val="75000"/>
                  </a:schemeClr>
                </a:solidFill>
                <a:latin typeface="Academy KZ" pitchFamily="34" charset="0"/>
              </a:rPr>
              <a:t>Стратегия «Другая точка зрения»</a:t>
            </a:r>
            <a:endParaRPr lang="ru-RU" b="1" i="1" dirty="0">
              <a:solidFill>
                <a:schemeClr val="accent6">
                  <a:lumMod val="75000"/>
                </a:schemeClr>
              </a:solidFill>
              <a:latin typeface="Academy KZ" pitchFamily="34" charset="0"/>
            </a:endParaRPr>
          </a:p>
        </p:txBody>
      </p:sp>
      <p:pic>
        <p:nvPicPr>
          <p:cNvPr id="4" name="Содержимое 3" descr="45492_97eabb591679c52c261f45fa8fd642fd.jpg.jpg"/>
          <p:cNvPicPr>
            <a:picLocks noGrp="1" noChangeAspect="1"/>
          </p:cNvPicPr>
          <p:nvPr>
            <p:ph idx="1"/>
          </p:nvPr>
        </p:nvPicPr>
        <p:blipFill>
          <a:blip r:embed="rId2" cstate="print"/>
          <a:stretch>
            <a:fillRect/>
          </a:stretch>
        </p:blipFill>
        <p:spPr>
          <a:xfrm>
            <a:off x="1595437" y="1877219"/>
            <a:ext cx="5953125" cy="3971925"/>
          </a:xfrm>
        </p:spPr>
      </p:pic>
    </p:spTree>
  </p:cSld>
  <p:clrMapOvr>
    <a:masterClrMapping/>
  </p:clrMapOvr>
</p:sld>
</file>

<file path=ppt/theme/theme1.xml><?xml version="1.0" encoding="utf-8"?>
<a:theme xmlns:a="http://schemas.openxmlformats.org/drawingml/2006/main" name="Тема Office">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TotalTime>
  <Words>215</Words>
  <Application>Microsoft Office PowerPoint</Application>
  <PresentationFormat>Экран (4:3)</PresentationFormat>
  <Paragraphs>42</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Тема Office</vt:lpstr>
      <vt:lpstr>Слайд 1</vt:lpstr>
      <vt:lpstr>Тема героизма и предательства  в повести Гоголя «Тарас Бульба»</vt:lpstr>
      <vt:lpstr>    Цель: Подвести учащихся к пониманию всеобъемлющего знания повести “Тарас Бульба”. Способствовать формированию навыков анализа произведения, формирование  понятий  «героизм», «патриотизм» через образы героев. Продолжить формирование умения интерпретировать художественный текст. Способствовать развитию навыков мыслительной деятельности, умения на тексте показать отношение автора, его позицию. Воспитывать  учащихся в духе патриотизма  к Родине, семье</vt:lpstr>
      <vt:lpstr>Слайд 4</vt:lpstr>
      <vt:lpstr>Запорожская Сечь</vt:lpstr>
      <vt:lpstr>Тест на соответствие</vt:lpstr>
      <vt:lpstr>Проверим!!!</vt:lpstr>
      <vt:lpstr>Тарас Бульба</vt:lpstr>
      <vt:lpstr>Стратегия «Другая точка зрения»</vt:lpstr>
      <vt:lpstr>Остап</vt:lpstr>
      <vt:lpstr>Стратегия «Постер»</vt:lpstr>
      <vt:lpstr>АНДРИЙ</vt:lpstr>
      <vt:lpstr>Стратегия «Шесть шляп» </vt:lpstr>
      <vt:lpstr>Стратегия «Диаманта»</vt:lpstr>
      <vt:lpstr>Слайд 15</vt:lpstr>
      <vt:lpstr>Домашнее задание</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Admin</cp:lastModifiedBy>
  <cp:revision>4</cp:revision>
  <dcterms:created xsi:type="dcterms:W3CDTF">2016-10-12T16:37:55Z</dcterms:created>
  <dcterms:modified xsi:type="dcterms:W3CDTF">2016-10-12T17:14:28Z</dcterms:modified>
</cp:coreProperties>
</file>