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1" r:id="rId5"/>
    <p:sldId id="266" r:id="rId6"/>
    <p:sldId id="267" r:id="rId7"/>
    <p:sldId id="265" r:id="rId8"/>
    <p:sldId id="268" r:id="rId9"/>
    <p:sldId id="270" r:id="rId10"/>
    <p:sldId id="275" r:id="rId11"/>
    <p:sldId id="271" r:id="rId12"/>
    <p:sldId id="274" r:id="rId13"/>
    <p:sldId id="278" r:id="rId14"/>
    <p:sldId id="279" r:id="rId15"/>
    <p:sldId id="273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879BF-44E7-49C7-84F4-B1D96E1B8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04155D-E8C9-49B3-9D1E-B1957DCA3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88B77A-D02E-4F76-962F-58BFE03B9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6C0B-3B18-441E-9677-83A149810AA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1DE2D-09D7-4A02-886D-D015C14C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4302D-E683-45FC-8F4E-6B605EFE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718C-D880-4D76-9294-F780D3FCB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0243-ADD0-490A-B836-C7A8F6E0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3AA875-8AD1-45E1-8B6E-108993D3F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97C7B-945D-4291-AD2B-FF16FA20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6C0B-3B18-441E-9677-83A149810AA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123D9-77AE-4F74-AFA1-2AC7471B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63A8CF-F1CD-4701-B9DF-7DE9FBA6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718C-D880-4D76-9294-F780D3FCB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5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0A9026-7686-4040-B6F9-05931AE4D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47CCCA-D688-4565-9CA4-C21A45BAF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3A681-D520-437A-A2A9-BA516753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6C0B-3B18-441E-9677-83A149810AA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D2981-6124-4E94-ABDB-BA6B3B36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B0D23-79F8-4B01-B6E8-0FEF3696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718C-D880-4D76-9294-F780D3FCB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929CF-DD3C-49FE-8048-83AA07B6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F143D-1EC5-487C-AC75-E9CB25086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4BB64-4787-4269-AF7F-B42A22D1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6C0B-3B18-441E-9677-83A149810AA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215D4-F65F-488F-9C10-D7A5CE79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B82E3-5B6A-464F-927E-45FCAD58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718C-D880-4D76-9294-F780D3FCB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C6302-8B71-4C84-806B-2628734E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E4E4CF-9762-47CB-80D4-1A6FBFD2F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6190FB-710F-42B8-9D26-95C3E331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6C0B-3B18-441E-9677-83A149810AA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D9B95-6CF0-4275-9B6B-BABE366F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1F6D2-C9BF-41A4-BD36-E66EDC9D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718C-D880-4D76-9294-F780D3FCB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4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05700-53D5-4431-B4EA-B0A7BD14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9EFE0-C752-4DA4-AFB0-4EADDEA1C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36E964-AAA0-471A-8FFB-6E67B4BD6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D283C-CB98-46FA-BEDF-A672A858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6C0B-3B18-441E-9677-83A149810AA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B54A8-0531-4C8A-82C8-2F48DF23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36A016-7189-49D5-BC62-31F04A45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718C-D880-4D76-9294-F780D3FCB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8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E4954-8965-43F1-BB0C-88E0B75D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B72460-3060-4996-B70E-D2EC67D90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79C2F9-68FE-4A7A-BE47-FDC8DDFBF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49D0BF-28FA-4430-97A6-C41CB1C44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34EE25-D2B9-45A5-B2DD-7319430EB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ADE9AD-765C-4434-B679-94C38437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6C0B-3B18-441E-9677-83A149810AA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2A294-27CD-434C-AA86-6728920E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9CC2C-195D-4017-9AB0-54AD24FC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718C-D880-4D76-9294-F780D3FCB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0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CA89B-DD18-42B9-8174-A272CA14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40293C-2541-44EA-A004-22A0BF78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6C0B-3B18-441E-9677-83A149810AA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2F8EC2-26D4-43CB-B433-2C46CA88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CE70FB-4852-4D18-8024-FE68B837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718C-D880-4D76-9294-F780D3FCB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2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0A8C75-54B4-45B8-A374-D2EA59FB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6C0B-3B18-441E-9677-83A149810AA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9AB69C-84AD-40CC-AEAE-A2A8074E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B16AF7-FA7F-4431-BA04-4AF84D7A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718C-D880-4D76-9294-F780D3FCB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5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29246-24F1-4CA8-AC5F-D72DDDDD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A84CD-CB41-4946-A38B-E164E68E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F0BB54-CE44-4FE6-A8B0-4819B8EE2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FB141C-42F0-4FBD-8499-D2F1581F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6C0B-3B18-441E-9677-83A149810AA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05FA2E-6C60-4C58-B0C2-276EE9EC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6B942F-6484-4366-B7BB-A9CB6B45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718C-D880-4D76-9294-F780D3FCB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2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098E-BA8E-43A8-88C1-28BC8F8B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3B5754-9813-4E27-9EE5-E44B1114E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9E3C05-8AD7-4951-8E33-0CF3431ED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1068DC-3E80-4BF5-A9C7-D3C3DE9B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6C0B-3B18-441E-9677-83A149810AA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76534-5CF3-4981-8500-4C811F9E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2E568-67F9-41CA-A570-31D5ED06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718C-D880-4D76-9294-F780D3FCB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3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43BAD-0C84-494C-8FFF-A5F038B1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5C9ACC-FB15-433F-AB25-D2255FC67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21154-3A4B-4F8E-9A3E-C0CC9B10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6C0B-3B18-441E-9677-83A149810AA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6EAB-1315-43B6-A77F-011278EB4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BD39B-6670-416E-A8E4-F59290A4A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718C-D880-4D76-9294-F780D3FCB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6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B18FE-F862-425B-9F77-FDAC4B7DC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3190" y="212085"/>
            <a:ext cx="3952461" cy="4789123"/>
          </a:xfrm>
        </p:spPr>
        <p:txBody>
          <a:bodyPr>
            <a:normAutofit/>
          </a:bodyPr>
          <a:lstStyle/>
          <a:p>
            <a:r>
              <a:rPr lang="ru-RU" sz="2000" b="1" dirty="0"/>
              <a:t>Учебная практика для профессии 23.01.17 Мастер по ремонту и обслуживанию автомобилей </a:t>
            </a:r>
            <a:br>
              <a:rPr lang="ru-RU" sz="2000" b="1" dirty="0"/>
            </a:br>
            <a:r>
              <a:rPr lang="ru-RU" sz="2000" dirty="0"/>
              <a:t> </a:t>
            </a:r>
            <a:br>
              <a:rPr lang="ru-RU" dirty="0"/>
            </a:br>
            <a:r>
              <a:rPr lang="ru-RU" sz="2400" b="1" dirty="0">
                <a:solidFill>
                  <a:srgbClr val="FF0000"/>
                </a:solidFill>
              </a:rPr>
              <a:t>Тема практического занятия:</a:t>
            </a:r>
            <a:br>
              <a:rPr lang="ru-RU" sz="2700" b="1" dirty="0">
                <a:solidFill>
                  <a:srgbClr val="FF0000"/>
                </a:solidFill>
              </a:rPr>
            </a:br>
            <a:br>
              <a:rPr lang="ru-RU" sz="3100" b="1" dirty="0"/>
            </a:br>
            <a:r>
              <a:rPr lang="ru-RU" sz="3100" b="1" dirty="0"/>
              <a:t> </a:t>
            </a:r>
            <a:r>
              <a:rPr lang="ru-RU" sz="2400" b="1" dirty="0"/>
              <a:t>Техническое обслуживание и ремонт кривошипно-шатунного механизма</a:t>
            </a:r>
            <a:r>
              <a:rPr lang="ru-RU" sz="2400" b="1" i="1" dirty="0"/>
              <a:t>.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59C0A9-8159-4C93-AEA2-085486579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8304" y="3517641"/>
            <a:ext cx="4920276" cy="2068149"/>
          </a:xfrm>
        </p:spPr>
        <p:txBody>
          <a:bodyPr/>
          <a:lstStyle/>
          <a:p>
            <a:r>
              <a:rPr lang="ru-RU" b="1" dirty="0"/>
              <a:t> </a:t>
            </a:r>
            <a:endParaRPr lang="ru-RU" dirty="0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ED52B9EE-17F2-4C62-90C2-30D38A519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3" y="765313"/>
            <a:ext cx="7123800" cy="5615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EA2C07-7267-4FFA-9F55-C6B98F993EEC}"/>
              </a:ext>
            </a:extLst>
          </p:cNvPr>
          <p:cNvSpPr txBox="1"/>
          <p:nvPr/>
        </p:nvSpPr>
        <p:spPr>
          <a:xfrm>
            <a:off x="5645020" y="5747658"/>
            <a:ext cx="624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ГБПОУ МО «Ступинский техникум </a:t>
            </a:r>
            <a:r>
              <a:rPr lang="ru-RU" sz="2000" dirty="0" err="1"/>
              <a:t>им.А.Т.Туманова</a:t>
            </a:r>
            <a:r>
              <a:rPr lang="ru-RU" sz="2000" dirty="0"/>
              <a:t>»</a:t>
            </a:r>
          </a:p>
          <a:p>
            <a:r>
              <a:rPr lang="ru-RU" sz="2000" dirty="0"/>
              <a:t>Преподаватель специальных дисциплин Голубев А.С.</a:t>
            </a:r>
          </a:p>
        </p:txBody>
      </p:sp>
    </p:spTree>
    <p:extLst>
      <p:ext uri="{BB962C8B-B14F-4D97-AF65-F5344CB8AC3E}">
        <p14:creationId xmlns:p14="http://schemas.microsoft.com/office/powerpoint/2010/main" val="225926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1B461-D15D-465A-A53D-EE8F610D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Инструкционная карта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44064B-C10F-4B94-91A4-EC5B0BD7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550504"/>
            <a:ext cx="5396948" cy="4671392"/>
          </a:xfrm>
        </p:spPr>
        <p:txBody>
          <a:bodyPr>
            <a:normAutofit/>
          </a:bodyPr>
          <a:lstStyle/>
          <a:p>
            <a:r>
              <a:rPr lang="ru-RU" i="1" dirty="0"/>
              <a:t>При наличии неисправности в зоне расположения цилиндров прослушивается резкий и звонкий высокого тона стук поршнево­го кольца в местах, соответствующих верхнему и нижнему его по­ложениям при изменении частоты вращения коленчатого вала двигателя.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6FD51C0-2F1A-42F4-AEE4-EED644863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-4572" r="10820" b="44982"/>
          <a:stretch/>
        </p:blipFill>
        <p:spPr>
          <a:xfrm>
            <a:off x="7017026" y="1262270"/>
            <a:ext cx="4075043" cy="4567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17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1B461-D15D-465A-A53D-EE8F610D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Инструкционная карта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44064B-C10F-4B94-91A4-EC5B0BD7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886" y="1311965"/>
            <a:ext cx="6460435" cy="486499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Упражнение 2.</a:t>
            </a:r>
            <a:r>
              <a:rPr lang="ru-RU" dirty="0"/>
              <a:t> </a:t>
            </a:r>
            <a:r>
              <a:rPr lang="ru-RU" i="1" dirty="0"/>
              <a:t>Устранение неисправностей кривошипно-шатунного механизма.</a:t>
            </a:r>
          </a:p>
          <a:p>
            <a:r>
              <a:rPr lang="ru-RU" dirty="0"/>
              <a:t> </a:t>
            </a:r>
            <a:r>
              <a:rPr lang="ru-RU" i="1" dirty="0"/>
              <a:t>Для удаления нагара с деталей кривошипно-шатунного меха­низма необходимо произвести частичную разборку двигателя со снятием головки цилиндров и прокладок. Для размягчения нагар следует обильно смочить керосином с использованием ветоши.</a:t>
            </a:r>
          </a:p>
          <a:p>
            <a:r>
              <a:rPr lang="ru-RU" i="1" dirty="0"/>
              <a:t>Из головки цилиндров и канавок поршней нагар удаляется спе­циальными приспособлениями (рис.3) ,  а с дни­ща поршня и головок цилиндров — деревянными или текстолито­выми скребками.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C06E57-F676-4A79-AB5B-215089A88E7E}"/>
              </a:ext>
            </a:extLst>
          </p:cNvPr>
          <p:cNvSpPr/>
          <p:nvPr/>
        </p:nvSpPr>
        <p:spPr>
          <a:xfrm>
            <a:off x="467139" y="1690688"/>
            <a:ext cx="4426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Рис.3. Приспособления для удаления нагара из головки цилиндров (а) и канавок поршней (б)</a:t>
            </a:r>
          </a:p>
        </p:txBody>
      </p:sp>
      <p:pic>
        <p:nvPicPr>
          <p:cNvPr id="5" name="Объект 3" descr="C:\Documents and Settings\Admin\Local Settings\Temporary Internet Files\Content.Word\IMG_0001.jpg">
            <a:extLst>
              <a:ext uri="{FF2B5EF4-FFF2-40B4-BE49-F238E27FC236}">
                <a16:creationId xmlns:a16="http://schemas.microsoft.com/office/drawing/2014/main" id="{13459FF4-36AF-46CA-AE2E-11C78CF74A04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139" y="3171483"/>
            <a:ext cx="4939747" cy="276217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98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C8614-B1A9-4DAB-AC0A-B0942188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Инструкционная карта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A17DF-FCCF-4782-8A96-0F3AB7CD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1261" cy="4351338"/>
          </a:xfrm>
        </p:spPr>
        <p:txBody>
          <a:bodyPr>
            <a:normAutofit/>
          </a:bodyPr>
          <a:lstStyle/>
          <a:p>
            <a:r>
              <a:rPr lang="ru-RU" dirty="0"/>
              <a:t>Чтобы не повредить прокладку головки цилиндров, при ее снятии следует соблюдать особую осторожность. </a:t>
            </a:r>
          </a:p>
          <a:p>
            <a:r>
              <a:rPr lang="ru-RU" dirty="0"/>
              <a:t>При установке поверхности прокладки обрабатывают графитовым порошком для предохранения их от пригорания к поверхностям головки и блока цилиндров.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88563CFB-F92D-475B-AB39-D14CB9546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-4572" r="10820" b="44982"/>
          <a:stretch/>
        </p:blipFill>
        <p:spPr>
          <a:xfrm>
            <a:off x="7017026" y="1262270"/>
            <a:ext cx="4075043" cy="4567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47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C8614-B1A9-4DAB-AC0A-B0942188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Инструкционная карта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A17DF-FCCF-4782-8A96-0F3AB7CD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825625"/>
            <a:ext cx="7096539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Плотность прилегания головки к поверхности блока цилиндров обеспечивается правильной затяжкой болтов (гаек) ее крепления.</a:t>
            </a:r>
          </a:p>
          <a:p>
            <a:r>
              <a:rPr lang="ru-RU" dirty="0"/>
              <a:t> Для обеспечения равномерной затяжки и предупреждения коро­бления головки цилиндров, затяжку следует начинать с ее середи­ны. </a:t>
            </a:r>
          </a:p>
          <a:p>
            <a:r>
              <a:rPr lang="ru-RU" dirty="0"/>
              <a:t>Болты (гайки) чугунных головок затягивают на прогретом дви­гателе, а головок из алюминиевого сплава — на холодном. </a:t>
            </a:r>
          </a:p>
          <a:p>
            <a:r>
              <a:rPr lang="ru-RU" dirty="0"/>
              <a:t>Окон­чательную затяжку производят торцовым ключом с динамомет­рической рукояткой.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19A92C18-B5A8-4727-9A9F-B353F61D5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-4572" r="10820" b="44982"/>
          <a:stretch/>
        </p:blipFill>
        <p:spPr>
          <a:xfrm>
            <a:off x="7841974" y="1609256"/>
            <a:ext cx="4075043" cy="4567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16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C8614-B1A9-4DAB-AC0A-B0942188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Инструкционная карта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A17DF-FCCF-4782-8A96-0F3AB7CD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8765" cy="4351338"/>
          </a:xfrm>
        </p:spPr>
        <p:txBody>
          <a:bodyPr>
            <a:normAutofit/>
          </a:bodyPr>
          <a:lstStyle/>
          <a:p>
            <a:r>
              <a:rPr lang="ru-RU" dirty="0"/>
              <a:t>Упражнение считается выполненным, если на деталях криво­шипно-шатунного механизма отсутствуют следы нагара.</a:t>
            </a:r>
          </a:p>
          <a:p>
            <a:r>
              <a:rPr lang="ru-RU" dirty="0"/>
              <a:t>Значения силы затяжки болтов (гаек) крепления головки ци­линдров должны строго соответствовать справочным данным по каждому двигателю.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752C5540-0995-4256-B02F-4B142A752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-4572" r="10820" b="44982"/>
          <a:stretch/>
        </p:blipFill>
        <p:spPr>
          <a:xfrm>
            <a:off x="7404653" y="1371600"/>
            <a:ext cx="4075043" cy="4567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144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2A7B3-8B62-4B5A-AE9A-B1AE2ADE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38100">
                  <a:solidFill>
                    <a:srgbClr val="FF0000"/>
                  </a:solidFill>
                </a:ln>
              </a:rPr>
              <a:t>Контрольные вопросы.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16A8D66-9596-497A-BB96-C527F6EC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1321904"/>
            <a:ext cx="6947452" cy="5536096"/>
          </a:xfrm>
        </p:spPr>
        <p:txBody>
          <a:bodyPr>
            <a:normAutofit/>
          </a:bodyPr>
          <a:lstStyle/>
          <a:p>
            <a:r>
              <a:rPr lang="ru-RU" dirty="0"/>
              <a:t>1.Какие действия необходимо выполнить перед разборкой сборочной единицы?</a:t>
            </a:r>
          </a:p>
          <a:p>
            <a:r>
              <a:rPr lang="ru-RU" dirty="0"/>
              <a:t>2.Назовите место прослушивания работы изношенных поршня и  цилиндра двигателя стетоскопом и характер стуков, возникающих при их неисправности.</a:t>
            </a:r>
            <a:r>
              <a:rPr lang="ru-RU" b="1" dirty="0"/>
              <a:t> </a:t>
            </a:r>
          </a:p>
          <a:p>
            <a:r>
              <a:rPr lang="ru-RU" dirty="0"/>
              <a:t>3.Перечислите основные неисправности кривошипно-шатунного меха­низма.</a:t>
            </a:r>
          </a:p>
          <a:p>
            <a:r>
              <a:rPr lang="ru-RU" dirty="0"/>
              <a:t>4. Вследствие каких неисправностей кривошипно-шатунного механиз­ма двигатель не развивает полную </a:t>
            </a:r>
            <a:r>
              <a:rPr lang="ru-RU" i="1" dirty="0"/>
              <a:t>мощность </a:t>
            </a:r>
            <a:r>
              <a:rPr lang="ru-RU" dirty="0"/>
              <a:t>при снижении компрес­сии?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2068ACC5-0A45-47F5-B1B5-CACEC075F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967" y="512500"/>
            <a:ext cx="3138833" cy="5832999"/>
          </a:xfrm>
          <a:prstGeom prst="rect">
            <a:avLst/>
          </a:prstGeom>
          <a:ln w="5715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26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2A7B3-8B62-4B5A-AE9A-B1AE2ADE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38100">
                  <a:solidFill>
                    <a:srgbClr val="FF0000"/>
                  </a:solidFill>
                </a:ln>
              </a:rPr>
              <a:t>Контрольные вопросы.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16A8D66-9596-497A-BB96-C527F6EC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1321904"/>
            <a:ext cx="6947452" cy="5536096"/>
          </a:xfrm>
        </p:spPr>
        <p:txBody>
          <a:bodyPr>
            <a:normAutofit/>
          </a:bodyPr>
          <a:lstStyle/>
          <a:p>
            <a:r>
              <a:rPr lang="ru-RU" dirty="0"/>
              <a:t>5.</a:t>
            </a:r>
            <a:r>
              <a:rPr lang="ru-RU" i="1" dirty="0"/>
              <a:t> Каковы </a:t>
            </a:r>
            <a:r>
              <a:rPr lang="ru-RU" dirty="0"/>
              <a:t>причины </a:t>
            </a:r>
            <a:r>
              <a:rPr lang="ru-RU" i="1" dirty="0"/>
              <a:t>стука коленчатого </a:t>
            </a:r>
            <a:r>
              <a:rPr lang="ru-RU" dirty="0"/>
              <a:t>вала?</a:t>
            </a:r>
          </a:p>
          <a:p>
            <a:r>
              <a:rPr lang="ru-RU" dirty="0"/>
              <a:t> 6. Как определяется состояние коренных подшипников коленчатого вала с </a:t>
            </a:r>
            <a:r>
              <a:rPr lang="ru-RU" i="1" dirty="0"/>
              <a:t>помощью </a:t>
            </a:r>
            <a:r>
              <a:rPr lang="ru-RU" dirty="0"/>
              <a:t>стетоскопа?</a:t>
            </a:r>
          </a:p>
          <a:p>
            <a:r>
              <a:rPr lang="ru-RU" dirty="0"/>
              <a:t>7. Как с помощью стетоскопа определяется состояние сопряжения поршневой палец—втулка верхней головки шатуна?</a:t>
            </a:r>
          </a:p>
          <a:p>
            <a:r>
              <a:rPr lang="ru-RU" dirty="0"/>
              <a:t>8. В каких местах прослушиваются шатунные подшипники коленчатого</a:t>
            </a:r>
            <a:br>
              <a:rPr lang="ru-RU" dirty="0"/>
            </a:br>
            <a:r>
              <a:rPr lang="ru-RU" dirty="0"/>
              <a:t>вала?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2068ACC5-0A45-47F5-B1B5-CACEC075F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4" y="365125"/>
            <a:ext cx="3193775" cy="5935099"/>
          </a:xfrm>
          <a:prstGeom prst="rect">
            <a:avLst/>
          </a:prstGeom>
          <a:ln w="5715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21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B18FE-F862-425B-9F77-FDAC4B7DC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453"/>
            <a:ext cx="9144000" cy="166977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59C0A9-8159-4C93-AEA2-085486579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8304" y="3046445"/>
            <a:ext cx="4671392" cy="2539346"/>
          </a:xfrm>
        </p:spPr>
        <p:txBody>
          <a:bodyPr/>
          <a:lstStyle/>
          <a:p>
            <a:r>
              <a:rPr lang="ru-RU" b="1" dirty="0"/>
              <a:t> </a:t>
            </a:r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1AA13827-3C7F-4B8F-AB80-437E2C7CF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7" t="17203" r="1918" b="3765"/>
          <a:stretch/>
        </p:blipFill>
        <p:spPr>
          <a:xfrm>
            <a:off x="596348" y="351245"/>
            <a:ext cx="6211956" cy="633441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550378C9-3F07-4EAA-9BAC-F38640368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63" y="616226"/>
            <a:ext cx="5434185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1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9D480-5543-42CD-BDF9-0213989E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7A1F80-F940-48FA-844E-27586DE35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408" y="1202635"/>
            <a:ext cx="3909391" cy="4974328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Цель занятия:</a:t>
            </a:r>
          </a:p>
          <a:p>
            <a:r>
              <a:rPr lang="ru-RU" b="1" dirty="0"/>
              <a:t> </a:t>
            </a:r>
            <a:r>
              <a:rPr lang="ru-RU" dirty="0"/>
              <a:t>обучение практическим приемам определения технического состояния кривошипно-шатунного механизма с по­мощью приборов и устранение основных его неисправностей.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D792C0EA-78FE-492D-AFA8-E6848D92F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5" y="566530"/>
            <a:ext cx="6155717" cy="56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9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9D480-5543-42CD-BDF9-0213989E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7A1F80-F940-48FA-844E-27586DE35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8" y="1202635"/>
            <a:ext cx="4512365" cy="4974328"/>
          </a:xfrm>
        </p:spPr>
        <p:txBody>
          <a:bodyPr>
            <a:normAutofit fontScale="85000" lnSpcReduction="20000"/>
          </a:bodyPr>
          <a:lstStyle/>
          <a:p>
            <a:r>
              <a:rPr lang="ru-RU" sz="4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Задачи занятия: </a:t>
            </a:r>
          </a:p>
          <a:p>
            <a:r>
              <a:rPr lang="ru-RU" dirty="0"/>
              <a:t>Формирование и усвоение приемов  проведения технического обслуживания и ремонта кривошипно-шатунного механизма. </a:t>
            </a:r>
            <a:endParaRPr lang="ru-RU" dirty="0">
              <a:effectLst/>
            </a:endParaRPr>
          </a:p>
          <a:p>
            <a:r>
              <a:rPr lang="ru-RU" dirty="0"/>
              <a:t>Формирование  профессиональных навыков при выполнении технического обслуживания и ремонта кривошипно-шатунного механизма.</a:t>
            </a:r>
          </a:p>
          <a:p>
            <a:r>
              <a:rPr lang="ru-RU" dirty="0"/>
              <a:t> Развитие навыков самостоятельной работы, внимания, координации движений.</a:t>
            </a:r>
          </a:p>
          <a:p>
            <a:endParaRPr lang="ru-RU" dirty="0"/>
          </a:p>
          <a:p>
            <a:endParaRPr lang="ru-RU" dirty="0">
              <a:effectLst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7174E8-10DE-4EC9-AA1F-2BD4042FB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34" y="685800"/>
            <a:ext cx="5099081" cy="58469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935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B5708-F5CB-439B-9A97-C1BAF65C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Требования к результатам усвоения учебного материала.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F7191A-98FF-4986-B912-DA76F7DAC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670" y="1825625"/>
            <a:ext cx="6891130" cy="4351338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иметь практический опыт</a:t>
            </a:r>
            <a:r>
              <a:rPr lang="ru-RU" i="1" dirty="0"/>
              <a:t>:</a:t>
            </a:r>
            <a:endParaRPr lang="ru-RU" dirty="0"/>
          </a:p>
          <a:p>
            <a:r>
              <a:rPr lang="ru-RU" dirty="0"/>
              <a:t>- выполнения ремонта деталей автомобиля;</a:t>
            </a:r>
          </a:p>
          <a:p>
            <a:r>
              <a:rPr lang="ru-RU" dirty="0"/>
              <a:t>- снятия и установки агрегатов и узлов автомобиля;</a:t>
            </a:r>
          </a:p>
          <a:p>
            <a:r>
              <a:rPr lang="ru-RU" dirty="0"/>
              <a:t>- использования диагностических приборов и технического оборудования;</a:t>
            </a:r>
          </a:p>
          <a:p>
            <a:r>
              <a:rPr lang="ru-RU" dirty="0"/>
              <a:t>- выполнения регламентных работ по техническому обслуживанию автомобилей.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D87A24FB-E8FE-4201-AE12-CCFFCF76D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4" y="1825625"/>
            <a:ext cx="3906425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876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B5708-F5CB-439B-9A97-C1BAF65C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Требования к результатам усвоения учебного материала.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F7191A-98FF-4986-B912-DA76F7DAC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530" y="1825625"/>
            <a:ext cx="7358270" cy="4351338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уметь:</a:t>
            </a:r>
            <a:endParaRPr lang="ru-RU" dirty="0"/>
          </a:p>
          <a:p>
            <a:r>
              <a:rPr lang="ru-RU" dirty="0"/>
              <a:t>- снимать и устанавливать агрегаты и узлы автомобиля;</a:t>
            </a:r>
          </a:p>
          <a:p>
            <a:r>
              <a:rPr lang="ru-RU" dirty="0"/>
              <a:t>- определять неисправности и объем работ по их устранению и ремонту;</a:t>
            </a:r>
          </a:p>
          <a:p>
            <a:r>
              <a:rPr lang="ru-RU" dirty="0"/>
              <a:t>- определять способы и средства ремонта;</a:t>
            </a:r>
          </a:p>
          <a:p>
            <a:r>
              <a:rPr lang="ru-RU" dirty="0"/>
              <a:t>- применять диагностические приборы и оборудование;</a:t>
            </a:r>
          </a:p>
          <a:p>
            <a:r>
              <a:rPr lang="ru-RU" dirty="0"/>
              <a:t>- использовать специальный инструмент, приборы, оборудование.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A810B4A-C6C5-4954-9994-99683A114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" y="1960562"/>
            <a:ext cx="3906425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140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1B461-D15D-465A-A53D-EE8F610D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Инструкционная карта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44064B-C10F-4B94-91A4-EC5B0BD7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10515600" cy="5024024"/>
          </a:xfrm>
        </p:spPr>
        <p:txBody>
          <a:bodyPr/>
          <a:lstStyle/>
          <a:p>
            <a:r>
              <a:rPr lang="ru-RU" b="1" dirty="0"/>
              <a:t>Упражнение 1.</a:t>
            </a:r>
            <a:r>
              <a:rPr lang="ru-RU" dirty="0"/>
              <a:t> </a:t>
            </a:r>
            <a:r>
              <a:rPr lang="ru-RU" i="1" dirty="0"/>
              <a:t>Способы выявления неисправности кривошипно-шатунного механизма.</a:t>
            </a:r>
            <a:endParaRPr lang="ru-RU" dirty="0"/>
          </a:p>
          <a:p>
            <a:r>
              <a:rPr lang="ru-RU" sz="2400" i="1" dirty="0"/>
              <a:t>Для определения компрессии (давления) в цилиндрах с помо­щью </a:t>
            </a:r>
            <a:r>
              <a:rPr lang="ru-RU" sz="2400" i="1" dirty="0" err="1"/>
              <a:t>компрессометра</a:t>
            </a:r>
            <a:r>
              <a:rPr lang="ru-RU" sz="2400" i="1" dirty="0"/>
              <a:t> (рис.1) необходимо прогреть двигатель до температуры охлаждающей жидкости 75...80°С.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3" descr="C:\Documents and Settings\Admin\Local Settings\Temporary Internet Files\Content.Word\IMG.JPG">
            <a:extLst>
              <a:ext uri="{FF2B5EF4-FFF2-40B4-BE49-F238E27FC236}">
                <a16:creationId xmlns:a16="http://schemas.microsoft.com/office/drawing/2014/main" id="{099ED7AC-4A6E-4DD1-95B7-A8D793825349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206" y="3412780"/>
            <a:ext cx="4475350" cy="305131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0C63DF-A3A7-47A0-AC28-54A8F313D757}"/>
              </a:ext>
            </a:extLst>
          </p:cNvPr>
          <p:cNvSpPr txBox="1"/>
          <p:nvPr/>
        </p:nvSpPr>
        <p:spPr>
          <a:xfrm>
            <a:off x="4591878" y="518822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 1</a:t>
            </a:r>
          </a:p>
        </p:txBody>
      </p:sp>
    </p:spTree>
    <p:extLst>
      <p:ext uri="{BB962C8B-B14F-4D97-AF65-F5344CB8AC3E}">
        <p14:creationId xmlns:p14="http://schemas.microsoft.com/office/powerpoint/2010/main" val="96626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1B461-D15D-465A-A53D-EE8F610D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Инструкционная карта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44064B-C10F-4B94-91A4-EC5B0BD7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670" y="1825625"/>
            <a:ext cx="6122504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Снять фор­сунку (у дизельного двигателя) или свечу зажигания (у двигателя с искровым зажиганием) и установить наконечник </a:t>
            </a:r>
            <a:r>
              <a:rPr lang="ru-RU" dirty="0" err="1"/>
              <a:t>компрессоме­тра</a:t>
            </a:r>
            <a:r>
              <a:rPr lang="ru-RU" dirty="0"/>
              <a:t> в цилиндр. Нормальное давление для двигателя ЯМЗ-236-238 составляет 3 МПа, а разница в показаниях по цилиндрам не должна превышать 0,2 МПа.</a:t>
            </a:r>
          </a:p>
          <a:p>
            <a:r>
              <a:rPr lang="ru-RU" dirty="0"/>
              <a:t>С помощью трубчатого или электронного стетоскопа  (Рис.2) следует прослушать шумы в двигателе. </a:t>
            </a:r>
          </a:p>
          <a:p>
            <a:endParaRPr lang="ru-RU" dirty="0"/>
          </a:p>
        </p:txBody>
      </p:sp>
      <p:pic>
        <p:nvPicPr>
          <p:cNvPr id="4" name="Объект 3" descr="C:\Documents and Settings\Admin\Local Settings\Temporary Internet Files\Content.Word\IMG_0001.jpg">
            <a:extLst>
              <a:ext uri="{FF2B5EF4-FFF2-40B4-BE49-F238E27FC236}">
                <a16:creationId xmlns:a16="http://schemas.microsoft.com/office/drawing/2014/main" id="{7733C436-440E-4976-AB2B-295EF9F8C8A6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26" y="3543093"/>
            <a:ext cx="4262230" cy="2266122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57FBF9-4A57-4BA0-ACA7-D031450940A9}"/>
              </a:ext>
            </a:extLst>
          </p:cNvPr>
          <p:cNvSpPr/>
          <p:nvPr/>
        </p:nvSpPr>
        <p:spPr>
          <a:xfrm>
            <a:off x="298174" y="1825625"/>
            <a:ext cx="4611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2. Конструкция электронного стетоскопа:</a:t>
            </a:r>
          </a:p>
          <a:p>
            <a:r>
              <a:rPr lang="ru-RU" dirty="0"/>
              <a:t>1-наушник; 2-элемент питания; 3-транзистор усилителя; 4-слуховой стержень</a:t>
            </a:r>
          </a:p>
        </p:txBody>
      </p:sp>
    </p:spTree>
    <p:extLst>
      <p:ext uri="{BB962C8B-B14F-4D97-AF65-F5344CB8AC3E}">
        <p14:creationId xmlns:p14="http://schemas.microsoft.com/office/powerpoint/2010/main" val="422561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1B461-D15D-465A-A53D-EE8F610D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Инструкционная карта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44064B-C10F-4B94-91A4-EC5B0BD7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1" y="1461052"/>
            <a:ext cx="7563678" cy="4715911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Коренные подшипники коленчатого вала прослушиваются в нижней части блока цилиндров» </a:t>
            </a:r>
          </a:p>
          <a:p>
            <a:r>
              <a:rPr lang="ru-RU" i="1" dirty="0"/>
              <a:t>При сильном глухом низкого тона стуке возможно разрушение антифрикционного слоя вкладышей подшипников. </a:t>
            </a:r>
          </a:p>
          <a:p>
            <a:r>
              <a:rPr lang="ru-RU" i="1" dirty="0"/>
              <a:t>Шатунные подшипники коленчатого вала прослушиваются в местах, соответ­ствующих верхнему и нижнему положениям поршневого пальца. </a:t>
            </a:r>
          </a:p>
          <a:p>
            <a:r>
              <a:rPr lang="ru-RU" i="1" dirty="0"/>
              <a:t>При среднем тоне стука более звонком, чем стук коренных под­шипников, возможно разрушение антифрикционного слоя вкла­дышей шеек коленчатого вала. Поршень и цилиндр прослушива­ются в верхней части блока цилиндров.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BD25DC9-3F99-4FB4-BFD2-A34490A49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" y="1690688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85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836</Words>
  <Application>Microsoft Office PowerPoint</Application>
  <PresentationFormat>Широкоэкранный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Учебная практика для профессии 23.01.17 Мастер по ремонту и обслуживанию автомобилей    Тема практического занятия:   Техническое обслуживание и ремонт кривошипно-шатунного механизма. </vt:lpstr>
      <vt:lpstr> </vt:lpstr>
      <vt:lpstr>Презентация PowerPoint</vt:lpstr>
      <vt:lpstr>Презентация PowerPoint</vt:lpstr>
      <vt:lpstr>Требования к результатам усвоения учебного материала. </vt:lpstr>
      <vt:lpstr>Требования к результатам усвоения учебного материала. </vt:lpstr>
      <vt:lpstr>Инструкционная карта </vt:lpstr>
      <vt:lpstr>Инструкционная карта </vt:lpstr>
      <vt:lpstr>Инструкционная карта </vt:lpstr>
      <vt:lpstr>Инструкционная карта </vt:lpstr>
      <vt:lpstr>Инструкционная карта </vt:lpstr>
      <vt:lpstr>Инструкционная карта</vt:lpstr>
      <vt:lpstr>Инструкционная карта</vt:lpstr>
      <vt:lpstr>Инструкционная карта</vt:lpstr>
      <vt:lpstr>Контрольные вопросы. </vt:lpstr>
      <vt:lpstr>Контрольные вопросы.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УП.01.02. Устройство, техническое обслуживание и ремонт автомобилей. Тема: Техническое обслуживание и ремонт двигателя.     </dc:title>
  <dc:creator>Елена</dc:creator>
  <cp:lastModifiedBy>Елена</cp:lastModifiedBy>
  <cp:revision>19</cp:revision>
  <dcterms:created xsi:type="dcterms:W3CDTF">2021-09-24T21:27:55Z</dcterms:created>
  <dcterms:modified xsi:type="dcterms:W3CDTF">2021-09-26T06:56:04Z</dcterms:modified>
</cp:coreProperties>
</file>