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86" r:id="rId4"/>
    <p:sldId id="284" r:id="rId5"/>
    <p:sldId id="264" r:id="rId6"/>
    <p:sldId id="258" r:id="rId7"/>
    <p:sldId id="265" r:id="rId8"/>
    <p:sldId id="288" r:id="rId9"/>
    <p:sldId id="260" r:id="rId10"/>
    <p:sldId id="267" r:id="rId11"/>
    <p:sldId id="289" r:id="rId12"/>
    <p:sldId id="290" r:id="rId13"/>
    <p:sldId id="291" r:id="rId14"/>
    <p:sldId id="292" r:id="rId15"/>
    <p:sldId id="294" r:id="rId16"/>
    <p:sldId id="296" r:id="rId17"/>
    <p:sldId id="29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EF1E91-B9D7-47E2-AFC8-15CC914233B7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5E1A1-A2E4-4B59-9D65-9C3ADAF812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тақырыбы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424246"/>
          </a:xfrm>
        </p:spPr>
        <p:txBody>
          <a:bodyPr>
            <a:normAutofit/>
          </a:bodyPr>
          <a:lstStyle/>
          <a:p>
            <a:pPr algn="ctr"/>
            <a:r>
              <a:rPr lang="kk-KZ" sz="7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Тұйық етістік</a:t>
            </a:r>
            <a:endParaRPr lang="kk-KZ" sz="7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3857652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Топтастыру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28860" y="2000240"/>
            <a:ext cx="4500594" cy="3214710"/>
          </a:xfrm>
          <a:prstGeom prst="sun">
            <a:avLst>
              <a:gd name="adj" fmla="val 23654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buNone/>
              <a:defRPr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Тұйық</a:t>
            </a:r>
            <a:r>
              <a:rPr lang="kk-KZ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етістік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15"/>
          <p:cNvGrpSpPr/>
          <p:nvPr/>
        </p:nvGrpSpPr>
        <p:grpSpPr>
          <a:xfrm>
            <a:off x="-1" y="3286124"/>
            <a:ext cx="3214678" cy="2714644"/>
            <a:chOff x="2146728" y="-808353"/>
            <a:chExt cx="1511837" cy="301151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Овал 16"/>
            <p:cNvSpPr/>
            <p:nvPr/>
          </p:nvSpPr>
          <p:spPr>
            <a:xfrm>
              <a:off x="2146728" y="-808353"/>
              <a:ext cx="940708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16"/>
            <p:cNvSpPr/>
            <p:nvPr/>
          </p:nvSpPr>
          <p:spPr>
            <a:xfrm>
              <a:off x="2482680" y="935153"/>
              <a:ext cx="1175885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Овал 16"/>
          <p:cNvSpPr/>
          <p:nvPr/>
        </p:nvSpPr>
        <p:spPr>
          <a:xfrm>
            <a:off x="3214678" y="928670"/>
            <a:ext cx="2571768" cy="114300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714744" y="5286388"/>
            <a:ext cx="2214578" cy="857256"/>
            <a:chOff x="1877953" y="1533134"/>
            <a:chExt cx="1209482" cy="106311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Овал 16"/>
            <p:cNvSpPr/>
            <p:nvPr/>
          </p:nvSpPr>
          <p:spPr>
            <a:xfrm>
              <a:off x="1877953" y="1533134"/>
              <a:ext cx="1209482" cy="1037478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Овал 4"/>
            <p:cNvSpPr/>
            <p:nvPr/>
          </p:nvSpPr>
          <p:spPr>
            <a:xfrm>
              <a:off x="2012340" y="1533134"/>
              <a:ext cx="885276" cy="1063111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15073" y="4429132"/>
            <a:ext cx="2198275" cy="857256"/>
            <a:chOff x="2348307" y="-94522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Овал 16"/>
            <p:cNvSpPr/>
            <p:nvPr/>
          </p:nvSpPr>
          <p:spPr>
            <a:xfrm>
              <a:off x="2348307" y="-94522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Овал 4"/>
            <p:cNvSpPr/>
            <p:nvPr/>
          </p:nvSpPr>
          <p:spPr>
            <a:xfrm>
              <a:off x="2523958" y="-484128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572232" y="2571744"/>
            <a:ext cx="2571768" cy="1143008"/>
            <a:chOff x="1945147" y="-1002877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Овал 16"/>
            <p:cNvSpPr/>
            <p:nvPr/>
          </p:nvSpPr>
          <p:spPr>
            <a:xfrm>
              <a:off x="1945147" y="-1002877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4"/>
            <p:cNvSpPr/>
            <p:nvPr/>
          </p:nvSpPr>
          <p:spPr>
            <a:xfrm>
              <a:off x="2314711" y="-829967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sp>
        <p:nvSpPr>
          <p:cNvPr id="24" name="Овал 16"/>
          <p:cNvSpPr/>
          <p:nvPr/>
        </p:nvSpPr>
        <p:spPr>
          <a:xfrm>
            <a:off x="6000760" y="1142984"/>
            <a:ext cx="2571768" cy="1071570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00034" y="1500174"/>
            <a:ext cx="2571768" cy="1571636"/>
            <a:chOff x="1911550" y="-25360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7" name="Овал 16"/>
            <p:cNvSpPr/>
            <p:nvPr/>
          </p:nvSpPr>
          <p:spPr>
            <a:xfrm>
              <a:off x="1911550" y="-25360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Овал 4"/>
            <p:cNvSpPr/>
            <p:nvPr/>
          </p:nvSpPr>
          <p:spPr>
            <a:xfrm>
              <a:off x="2255184" y="148556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Көру диктанты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Тапсырманы уақытында ... керек. Мектепте және үйде тәртіпті ... керек. Үлкендерді ... керек. Мәдениетті ... керек. Сабаққа белсенді ... керек.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Ойлан тап! 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1. Оруға, жүргізуді, сұрасудан.</a:t>
            </a:r>
          </a:p>
          <a:p>
            <a:pPr>
              <a:lnSpc>
                <a:spcPct val="200000"/>
              </a:lnSpc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2. Оқуды, жазудың, егісу.</a:t>
            </a:r>
          </a:p>
          <a:p>
            <a:pPr>
              <a:lnSpc>
                <a:spcPct val="200000"/>
              </a:lnSpc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оғу, айтысуымен, күлуге.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Оқулықпен жұмыс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208-жаттығу.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Тақырыпқа қатысы барын бір бағанға, қатысы жоғын екінші бағанға көшіріп жазу.</a:t>
            </a:r>
          </a:p>
          <a:p>
            <a:pPr>
              <a:buNone/>
            </a:pP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 толғау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- Екі көзің не үшін керек?</a:t>
            </a:r>
          </a:p>
          <a:p>
            <a:r>
              <a:rPr lang="kk-KZ" dirty="0" smtClean="0"/>
              <a:t>- Екі қолың не үшін керек?</a:t>
            </a:r>
          </a:p>
          <a:p>
            <a:r>
              <a:rPr lang="kk-KZ" dirty="0" smtClean="0"/>
              <a:t>- Құлақ не үшін керек?</a:t>
            </a:r>
          </a:p>
          <a:p>
            <a:r>
              <a:rPr lang="kk-KZ" dirty="0" smtClean="0"/>
              <a:t>- Тіл мен жағың не үшін керек?</a:t>
            </a:r>
          </a:p>
          <a:p>
            <a:r>
              <a:rPr lang="kk-KZ" dirty="0" smtClean="0"/>
              <a:t>- Ал аяғың не үшін керек?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 толғау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kk-KZ" dirty="0" smtClean="0"/>
              <a:t>- Екі көзің не үшін керек?</a:t>
            </a:r>
            <a:endParaRPr lang="kk-KZ" dirty="0" smtClean="0"/>
          </a:p>
          <a:p>
            <a:r>
              <a:rPr lang="kk-KZ" dirty="0" smtClean="0"/>
              <a:t>- Жақсыларды көру үшін.</a:t>
            </a:r>
          </a:p>
          <a:p>
            <a:r>
              <a:rPr lang="kk-KZ" dirty="0" smtClean="0"/>
              <a:t>- Екі қолың не үшін керек?</a:t>
            </a:r>
          </a:p>
          <a:p>
            <a:r>
              <a:rPr lang="kk-KZ" dirty="0" smtClean="0"/>
              <a:t>- Елге көмек беру үшін.</a:t>
            </a:r>
          </a:p>
          <a:p>
            <a:r>
              <a:rPr lang="kk-KZ" dirty="0" smtClean="0"/>
              <a:t>- Құлақ не үшін керек?</a:t>
            </a:r>
          </a:p>
          <a:p>
            <a:r>
              <a:rPr lang="kk-KZ" dirty="0" smtClean="0"/>
              <a:t>- Ақыл-кеңес тыңдау үшін.</a:t>
            </a:r>
          </a:p>
          <a:p>
            <a:r>
              <a:rPr lang="kk-KZ" dirty="0" smtClean="0"/>
              <a:t>- Тіл мен жағың не үшін керек?</a:t>
            </a:r>
          </a:p>
          <a:p>
            <a:r>
              <a:rPr lang="kk-KZ" dirty="0" smtClean="0"/>
              <a:t>- Ақиқатты айту үшін.</a:t>
            </a:r>
          </a:p>
          <a:p>
            <a:r>
              <a:rPr lang="kk-KZ" dirty="0" smtClean="0"/>
              <a:t>- Ал аяғың не үшін керек?</a:t>
            </a:r>
            <a:endParaRPr lang="ru-RU" dirty="0" smtClean="0"/>
          </a:p>
          <a:p>
            <a:r>
              <a:rPr lang="kk-KZ" dirty="0" smtClean="0"/>
              <a:t>- Шетте жүрсем, туған жерге қайту үшін.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424246"/>
          </a:xfrm>
        </p:spPr>
        <p:txBody>
          <a:bodyPr/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“Ауылым менің - ажарым”</a:t>
            </a:r>
          </a:p>
          <a:p>
            <a:pPr algn="ctr"/>
            <a:r>
              <a:rPr lang="kk-KZ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Әңгіме құрастыру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5"/>
            <a:ext cx="7772400" cy="122926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32656"/>
            <a:ext cx="8501122" cy="266429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6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6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600" b="1" i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рақмет</a:t>
            </a:r>
            <a:endParaRPr lang="ru-RU" sz="6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42424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Білімділік: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Етістіктің түрлерін ажырата білуге уйрету.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Тәрбиелік: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Сауатты, көркем жазуға баулу, тілге деген құрметін арттыру.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Дамытушылық: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 түрлі әдістер мен тапсырмалар арқылы оқушылардың тілдік білімін, есте сақтау қабілетін, логикалық ойлау қабілетін дамыту.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Күтілетін нәтиже: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424246"/>
          </a:xfrm>
        </p:spPr>
        <p:txBody>
          <a:bodyPr/>
          <a:lstStyle/>
          <a:p>
            <a:pPr algn="l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Етістіктердің түрлерін ажырата білу.</a:t>
            </a:r>
          </a:p>
          <a:p>
            <a:pPr algn="l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Ә.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Тұйық етістік –у жұрнағы арқылы жасалатынын түсіну.</a:t>
            </a:r>
          </a:p>
          <a:p>
            <a:pPr algn="l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Топпен жұмыс жасап, өз ойларын ашық айта білуге дағдылану.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50543149_18e2c9da7989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ұраны: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424246"/>
          </a:xfrm>
        </p:spPr>
        <p:txBody>
          <a:bodyPr/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есіңе сақтау үшін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үйренсең,</a:t>
            </a:r>
          </a:p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ұмытасың</a:t>
            </a:r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егер түсіну үшін оқысаң, </a:t>
            </a:r>
            <a:endPara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есіңе сақтайсың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651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Семантикалық</a:t>
            </a:r>
            <a:r>
              <a:rPr lang="kk-KZ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kk-KZ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карта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5" cy="685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714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621191"/>
                <a:gridCol w="308563"/>
              </a:tblGrid>
              <a:tr h="1513936">
                <a:tc>
                  <a:txBody>
                    <a:bodyPr/>
                    <a:lstStyle/>
                    <a:p>
                      <a:r>
                        <a:rPr lang="kk-KZ" dirty="0" smtClean="0"/>
                        <a:t>Мысалдар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</a:t>
                      </a:r>
                      <a:r>
                        <a:rPr lang="kk-KZ" dirty="0" smtClean="0"/>
                        <a:t>гізгі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туынды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дара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күрделі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болымды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болымсыз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салт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сабақты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есімше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көсемше</a:t>
                      </a:r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</a:tr>
              <a:tr h="428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баста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келе жатыр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шақырмады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көрген емес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төлепті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отыр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күлімсірейді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сана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алған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барады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өретін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972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басқалы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4"/>
          <a:ext cx="9144004" cy="68579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13713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533393"/>
                <a:gridCol w="621191"/>
                <a:gridCol w="308563"/>
              </a:tblGrid>
              <a:tr h="1513937">
                <a:tc>
                  <a:txBody>
                    <a:bodyPr/>
                    <a:lstStyle/>
                    <a:p>
                      <a:r>
                        <a:rPr lang="kk-KZ" dirty="0" smtClean="0"/>
                        <a:t>Мысалдар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</a:t>
                      </a:r>
                      <a:r>
                        <a:rPr lang="kk-KZ" dirty="0" smtClean="0"/>
                        <a:t>гізгі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туынды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дара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күрделі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болымды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болымсыз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салт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сабақты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есімше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көсемше</a:t>
                      </a:r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</a:tr>
              <a:tr h="428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баста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келе жатыр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шақырмады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көрген емес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/>
                        <a:t>төлепті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/>
                        <a:t>отыр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/>
                        <a:t>күлімсіре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/>
                        <a:t>сана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алған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барады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өретін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/>
                        <a:t>басқалы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/>
                        <a:t>+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/>
                        <a:t>+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651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Тұйық етістік -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етістіктің ерекше түрі. Мағынасы жағынан ол қимылдың, іс-әрекеттің атын білдіреді. Тұйық етістік тікелей септеле де, тәуелдене де алады, бірақ жіктелмейді. Тұйық етістік </a:t>
            </a:r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-у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жұрнағы арқылы жасалады</a:t>
            </a: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4214842"/>
                <a:gridCol w="1828784"/>
              </a:tblGrid>
              <a:tr h="721629">
                <a:tc gridSpan="3"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Тұйық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етістік  е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сімдерше  түрленеді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1629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Көптеледі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Тәуелденеді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Септеледі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4592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жүгіру-лер, жарысу-лар, тексеру-лер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І.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айту-ым, айту-ымыз</a:t>
                      </a:r>
                    </a:p>
                    <a:p>
                      <a:pPr marL="342900" indent="-342900">
                        <a:buNone/>
                      </a:pPr>
                      <a:endParaRPr lang="kk-K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ІІ.айту-ың, айту-ларың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айту-ыңыз, айту-ларыңыз</a:t>
                      </a:r>
                    </a:p>
                    <a:p>
                      <a:pPr marL="342900" indent="-342900">
                        <a:buNone/>
                      </a:pPr>
                      <a:endParaRPr lang="kk-K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ІІІ.айту-ы</a:t>
                      </a:r>
                    </a:p>
                    <a:p>
                      <a:pPr marL="342900" indent="-342900">
                        <a:buNone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А. білу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І.  білу-дің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Б. білу-ге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Т.  білу-ді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Ж. білу-де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Ш. білу-ден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К.  білу-мен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466</Words>
  <Application>Microsoft Office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Сабақтың тақырыбы </vt:lpstr>
      <vt:lpstr>Сабақтың мақсаты:</vt:lpstr>
      <vt:lpstr>Күтілетін нәтиже:</vt:lpstr>
      <vt:lpstr>Сабақтың ұраны:</vt:lpstr>
      <vt:lpstr>Слайд 5</vt:lpstr>
      <vt:lpstr>Слайд 6</vt:lpstr>
      <vt:lpstr>Слайд 7</vt:lpstr>
      <vt:lpstr>Слайд 8</vt:lpstr>
      <vt:lpstr>Слайд 9</vt:lpstr>
      <vt:lpstr>Топтастыру</vt:lpstr>
      <vt:lpstr>Көру диктанты</vt:lpstr>
      <vt:lpstr>Ойлан тап! </vt:lpstr>
      <vt:lpstr>Оқулықпен жұмыс</vt:lpstr>
      <vt:lpstr>Ой толғау</vt:lpstr>
      <vt:lpstr>Ой толғау</vt:lpstr>
      <vt:lpstr>Үйге тапсырма: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ұраны:</dc:title>
  <dc:creator>Admin</dc:creator>
  <cp:lastModifiedBy>Ердос</cp:lastModifiedBy>
  <cp:revision>54</cp:revision>
  <dcterms:created xsi:type="dcterms:W3CDTF">2012-03-12T10:18:51Z</dcterms:created>
  <dcterms:modified xsi:type="dcterms:W3CDTF">2016-02-03T20:31:11Z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555156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