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67" r:id="rId6"/>
    <p:sldId id="270" r:id="rId7"/>
    <p:sldId id="271" r:id="rId8"/>
    <p:sldId id="274" r:id="rId9"/>
    <p:sldId id="275" r:id="rId10"/>
    <p:sldId id="278" r:id="rId11"/>
    <p:sldId id="280" r:id="rId12"/>
    <p:sldId id="283" r:id="rId13"/>
    <p:sldId id="284" r:id="rId14"/>
    <p:sldId id="289" r:id="rId15"/>
    <p:sldId id="290" r:id="rId16"/>
    <p:sldId id="292" r:id="rId17"/>
    <p:sldId id="294" r:id="rId18"/>
    <p:sldId id="297" r:id="rId19"/>
    <p:sldId id="298" r:id="rId20"/>
    <p:sldId id="300" r:id="rId21"/>
    <p:sldId id="302" r:id="rId22"/>
    <p:sldId id="30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9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3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95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4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843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4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5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6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2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7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5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5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4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9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1F64-7D09-4AC4-A9C7-1F2B5C92730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3E8D3C-EA73-45BA-A72A-019F85EEC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8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Урок обучения грамоте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i="1" dirty="0">
                <a:solidFill>
                  <a:srgbClr val="FF0000"/>
                </a:solidFill>
              </a:rPr>
              <a:t>Буква </a:t>
            </a:r>
            <a:r>
              <a:rPr lang="ru-RU" sz="5400" i="1" dirty="0" smtClean="0">
                <a:solidFill>
                  <a:srgbClr val="FF0000"/>
                </a:solidFill>
              </a:rPr>
              <a:t>Я и </a:t>
            </a:r>
            <a:r>
              <a:rPr lang="ru-RU" sz="5400" i="1" dirty="0">
                <a:solidFill>
                  <a:srgbClr val="FF0000"/>
                </a:solidFill>
              </a:rPr>
              <a:t>ее звуки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7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8" y="4500563"/>
            <a:ext cx="1223962" cy="576262"/>
            <a:chOff x="2517" y="1480"/>
            <a:chExt cx="771" cy="363"/>
          </a:xfrm>
        </p:grpSpPr>
        <p:sp>
          <p:nvSpPr>
            <p:cNvPr id="7187" name="AutoShape 6"/>
            <p:cNvSpPr>
              <a:spLocks noChangeArrowheads="1"/>
            </p:cNvSpPr>
            <p:nvPr/>
          </p:nvSpPr>
          <p:spPr bwMode="auto">
            <a:xfrm flipH="1" flipV="1">
              <a:off x="2517" y="1480"/>
              <a:ext cx="771" cy="361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7188" name="AutoShape 7"/>
            <p:cNvSpPr>
              <a:spLocks noChangeArrowheads="1"/>
            </p:cNvSpPr>
            <p:nvPr/>
          </p:nvSpPr>
          <p:spPr bwMode="auto">
            <a:xfrm>
              <a:off x="2517" y="1480"/>
              <a:ext cx="771" cy="363"/>
            </a:xfrm>
            <a:prstGeom prst="rtTriangle">
              <a:avLst/>
            </a:prstGeom>
            <a:solidFill>
              <a:srgbClr val="008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158038" y="4500563"/>
            <a:ext cx="1223962" cy="576262"/>
            <a:chOff x="111426322" y="110458901"/>
            <a:chExt cx="412941" cy="188118"/>
          </a:xfrm>
        </p:grpSpPr>
        <p:sp>
          <p:nvSpPr>
            <p:cNvPr id="7185" name="AutoShape 9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7186" name="AutoShape 10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508750" y="4500563"/>
            <a:ext cx="649288" cy="576262"/>
          </a:xfrm>
          <a:prstGeom prst="rect">
            <a:avLst/>
          </a:prstGeom>
          <a:solidFill>
            <a:srgbClr val="0070C0"/>
          </a:solidFill>
          <a:ln w="9525" algn="in">
            <a:solidFill>
              <a:schemeClr val="tx1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8382000" y="4140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240464" y="3860800"/>
            <a:ext cx="287337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880101" y="5157789"/>
            <a:ext cx="1019175" cy="829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723900" algn="l"/>
              </a:tabLst>
            </a:pPr>
            <a:r>
              <a:rPr lang="ru-RU" sz="4800" b="1">
                <a:latin typeface="Calibri" pitchFamily="34" charset="0"/>
              </a:rPr>
              <a:t>[</a:t>
            </a:r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ru-RU" sz="4800" b="1">
                <a:latin typeface="Calibri" pitchFamily="34" charset="0"/>
              </a:rPr>
              <a:t>]</a:t>
            </a:r>
          </a:p>
        </p:txBody>
      </p:sp>
      <p:sp>
        <p:nvSpPr>
          <p:cNvPr id="18455" name="WordArt 23"/>
          <p:cNvSpPr>
            <a:spLocks noChangeArrowheads="1" noChangeShapeType="1" noTextEdit="1"/>
          </p:cNvSpPr>
          <p:nvPr/>
        </p:nvSpPr>
        <p:spPr bwMode="auto">
          <a:xfrm>
            <a:off x="5524501" y="928689"/>
            <a:ext cx="30257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яблоки</a:t>
            </a: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5524501" y="1785938"/>
            <a:ext cx="504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0" y="352425"/>
            <a:ext cx="2452688" cy="2566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4" y="1143001"/>
            <a:ext cx="1927225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382001" y="4500563"/>
            <a:ext cx="1223963" cy="576262"/>
            <a:chOff x="2517" y="1480"/>
            <a:chExt cx="771" cy="363"/>
          </a:xfrm>
        </p:grpSpPr>
        <p:sp>
          <p:nvSpPr>
            <p:cNvPr id="7183" name="AutoShape 29"/>
            <p:cNvSpPr>
              <a:spLocks noChangeArrowheads="1"/>
            </p:cNvSpPr>
            <p:nvPr/>
          </p:nvSpPr>
          <p:spPr bwMode="auto">
            <a:xfrm flipH="1" flipV="1">
              <a:off x="2517" y="1480"/>
              <a:ext cx="771" cy="361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7184" name="AutoShape 30"/>
            <p:cNvSpPr>
              <a:spLocks noChangeArrowheads="1"/>
            </p:cNvSpPr>
            <p:nvPr/>
          </p:nvSpPr>
          <p:spPr bwMode="auto">
            <a:xfrm>
              <a:off x="2517" y="1480"/>
              <a:ext cx="771" cy="363"/>
            </a:xfrm>
            <a:prstGeom prst="rtTriangle">
              <a:avLst/>
            </a:prstGeom>
            <a:solidFill>
              <a:srgbClr val="008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7158038" y="4140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WordArt 22"/>
          <p:cNvSpPr>
            <a:spLocks noChangeArrowheads="1" noChangeShapeType="1" noTextEdit="1"/>
          </p:cNvSpPr>
          <p:nvPr/>
        </p:nvSpPr>
        <p:spPr bwMode="auto">
          <a:xfrm>
            <a:off x="5591176" y="3860800"/>
            <a:ext cx="504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943476" y="5157789"/>
            <a:ext cx="1223963" cy="829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723900" algn="l"/>
              </a:tabLst>
            </a:pPr>
            <a:r>
              <a:rPr lang="ru-RU" sz="4800" b="1">
                <a:latin typeface="Calibri" pitchFamily="34" charset="0"/>
              </a:rPr>
              <a:t>[</a:t>
            </a:r>
            <a:r>
              <a:rPr lang="ru-RU" sz="4800" b="1">
                <a:solidFill>
                  <a:srgbClr val="00CC00"/>
                </a:solidFill>
                <a:latin typeface="Calibri" pitchFamily="34" charset="0"/>
              </a:rPr>
              <a:t>й’</a:t>
            </a:r>
            <a:r>
              <a:rPr lang="ru-RU" sz="4800" b="1">
                <a:latin typeface="Calibri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72657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447" grpId="0" animBg="1"/>
      <p:bldP spid="18448" grpId="0" animBg="1"/>
      <p:bldP spid="18449" grpId="0"/>
      <p:bldP spid="18455" grpId="0" animBg="1"/>
      <p:bldP spid="18456" grpId="0" animBg="1"/>
      <p:bldP spid="18463" grpId="0" animBg="1"/>
      <p:bldP spid="7190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AutoShape 7"/>
          <p:cNvSpPr>
            <a:spLocks noChangeArrowheads="1"/>
          </p:cNvSpPr>
          <p:nvPr/>
        </p:nvSpPr>
        <p:spPr bwMode="auto">
          <a:xfrm flipH="1" flipV="1">
            <a:off x="6096001" y="3284539"/>
            <a:ext cx="1223963" cy="573087"/>
          </a:xfrm>
          <a:prstGeom prst="rtTriangl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rot="10800000" lIns="36576" tIns="36576" rIns="36576" bIns="36576"/>
          <a:lstStyle/>
          <a:p>
            <a:endParaRPr lang="ru-RU"/>
          </a:p>
        </p:txBody>
      </p:sp>
      <p:sp>
        <p:nvSpPr>
          <p:cNvPr id="8208" name="AutoShape 8"/>
          <p:cNvSpPr>
            <a:spLocks noChangeArrowheads="1"/>
          </p:cNvSpPr>
          <p:nvPr/>
        </p:nvSpPr>
        <p:spPr bwMode="auto">
          <a:xfrm>
            <a:off x="6096001" y="3284538"/>
            <a:ext cx="1223963" cy="576262"/>
          </a:xfrm>
          <a:prstGeom prst="rtTriangle">
            <a:avLst/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8205" name="AutoShape 4"/>
          <p:cNvSpPr>
            <a:spLocks noChangeArrowheads="1"/>
          </p:cNvSpPr>
          <p:nvPr/>
        </p:nvSpPr>
        <p:spPr bwMode="auto">
          <a:xfrm flipH="1" flipV="1">
            <a:off x="7319963" y="3284539"/>
            <a:ext cx="1223962" cy="573087"/>
          </a:xfrm>
          <a:prstGeom prst="rtTriangl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rot="10800000" lIns="36576" tIns="36576" rIns="36576" bIns="36576"/>
          <a:lstStyle/>
          <a:p>
            <a:endParaRPr lang="ru-RU"/>
          </a:p>
        </p:txBody>
      </p:sp>
      <p:sp>
        <p:nvSpPr>
          <p:cNvPr id="8206" name="AutoShape 5"/>
          <p:cNvSpPr>
            <a:spLocks noChangeArrowheads="1"/>
          </p:cNvSpPr>
          <p:nvPr/>
        </p:nvSpPr>
        <p:spPr bwMode="auto">
          <a:xfrm>
            <a:off x="7319963" y="3284538"/>
            <a:ext cx="1223962" cy="576262"/>
          </a:xfrm>
          <a:prstGeom prst="rtTriangle">
            <a:avLst/>
          </a:prstGeom>
          <a:solidFill>
            <a:srgbClr val="008000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7319963" y="2924175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6672264" y="2565400"/>
            <a:ext cx="287337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7104064" y="3933826"/>
            <a:ext cx="1152525" cy="829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723900" algn="l"/>
              </a:tabLst>
            </a:pPr>
            <a:r>
              <a:rPr lang="ru-RU" sz="4800" b="1">
                <a:latin typeface="Calibri" pitchFamily="34" charset="0"/>
              </a:rPr>
              <a:t>[</a:t>
            </a:r>
            <a:r>
              <a:rPr lang="ru-RU" sz="4800" b="1">
                <a:solidFill>
                  <a:srgbClr val="00B050"/>
                </a:solidFill>
                <a:latin typeface="Calibri" pitchFamily="34" charset="0"/>
              </a:rPr>
              <a:t>й’</a:t>
            </a:r>
            <a:r>
              <a:rPr lang="ru-RU" sz="4800" b="1">
                <a:latin typeface="Calibri" pitchFamily="34" charset="0"/>
              </a:rPr>
              <a:t>]</a:t>
            </a:r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6024563" y="908051"/>
            <a:ext cx="29527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Рая</a:t>
            </a:r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8040689" y="1989138"/>
            <a:ext cx="9350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04" name="Picture 19" descr="девочк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1052737"/>
            <a:ext cx="4179117" cy="432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1" y="3284538"/>
            <a:ext cx="1223963" cy="576262"/>
            <a:chOff x="111426322" y="110458901"/>
            <a:chExt cx="412941" cy="188118"/>
          </a:xfrm>
        </p:grpSpPr>
        <p:sp>
          <p:nvSpPr>
            <p:cNvPr id="8211" name="AutoShape 7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36576" tIns="36576" rIns="36576" bIns="36576"/>
            <a:lstStyle/>
            <a:p>
              <a:endParaRPr lang="ru-RU"/>
            </a:p>
          </p:txBody>
        </p:sp>
        <p:sp>
          <p:nvSpPr>
            <p:cNvPr id="8212" name="AutoShape 8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319963" y="3284538"/>
            <a:ext cx="1223962" cy="576262"/>
            <a:chOff x="2517" y="1480"/>
            <a:chExt cx="771" cy="363"/>
          </a:xfrm>
        </p:grpSpPr>
        <p:sp>
          <p:nvSpPr>
            <p:cNvPr id="8214" name="AutoShape 4"/>
            <p:cNvSpPr>
              <a:spLocks noChangeArrowheads="1"/>
            </p:cNvSpPr>
            <p:nvPr/>
          </p:nvSpPr>
          <p:spPr bwMode="auto">
            <a:xfrm flipH="1" flipV="1">
              <a:off x="2517" y="1480"/>
              <a:ext cx="771" cy="361"/>
            </a:xfrm>
            <a:prstGeom prst="rtTriangle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36576" tIns="36576" rIns="36576" bIns="36576"/>
            <a:lstStyle/>
            <a:p>
              <a:endParaRPr lang="ru-RU"/>
            </a:p>
          </p:txBody>
        </p:sp>
        <p:sp>
          <p:nvSpPr>
            <p:cNvPr id="8215" name="AutoShape 5"/>
            <p:cNvSpPr>
              <a:spLocks noChangeArrowheads="1"/>
            </p:cNvSpPr>
            <p:nvPr/>
          </p:nvSpPr>
          <p:spPr bwMode="auto">
            <a:xfrm>
              <a:off x="2517" y="1480"/>
              <a:ext cx="771" cy="363"/>
            </a:xfrm>
            <a:prstGeom prst="rtTriangle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8040689" y="3933826"/>
            <a:ext cx="936625" cy="829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723900" algn="l"/>
              </a:tabLst>
            </a:pPr>
            <a:r>
              <a:rPr lang="ru-RU" sz="4800" b="1">
                <a:latin typeface="Calibri" pitchFamily="34" charset="0"/>
              </a:rPr>
              <a:t>[</a:t>
            </a:r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ru-RU" sz="4800" b="1">
                <a:latin typeface="Calibri" pitchFamily="34" charset="0"/>
              </a:rPr>
              <a:t>]</a:t>
            </a:r>
          </a:p>
        </p:txBody>
      </p:sp>
      <p:sp>
        <p:nvSpPr>
          <p:cNvPr id="8217" name="WordArt 25"/>
          <p:cNvSpPr>
            <a:spLocks noChangeArrowheads="1" noChangeShapeType="1" noTextEdit="1"/>
          </p:cNvSpPr>
          <p:nvPr/>
        </p:nvSpPr>
        <p:spPr bwMode="auto">
          <a:xfrm>
            <a:off x="7751764" y="2565400"/>
            <a:ext cx="504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1439014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  <p:bldP spid="8205" grpId="0" animBg="1"/>
      <p:bldP spid="8206" grpId="0" animBg="1"/>
      <p:bldP spid="39946" grpId="0" animBg="1"/>
      <p:bldP spid="39947" grpId="0" animBg="1"/>
      <p:bldP spid="39948" grpId="0"/>
      <p:bldP spid="39953" grpId="0" animBg="1"/>
      <p:bldP spid="39954" grpId="0" animBg="1"/>
      <p:bldP spid="4" grpId="0"/>
      <p:bldP spid="82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7568" y="548681"/>
            <a:ext cx="8300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Буква </a:t>
            </a:r>
            <a:r>
              <a:rPr lang="ru-RU" sz="7200" dirty="0">
                <a:solidFill>
                  <a:srgbClr val="FF0000"/>
                </a:solidFill>
              </a:rPr>
              <a:t>я</a:t>
            </a:r>
            <a:r>
              <a:rPr lang="ru-RU" sz="4800" dirty="0"/>
              <a:t> обозначает 2 звука: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19536" y="1700809"/>
            <a:ext cx="8406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800" dirty="0"/>
              <a:t> если стоит в начале слова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79860" y="2564905"/>
            <a:ext cx="6264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Я</a:t>
            </a:r>
            <a:r>
              <a:rPr lang="ru-RU" sz="3600" i="1" dirty="0"/>
              <a:t>блоко, </a:t>
            </a:r>
            <a:r>
              <a:rPr lang="ru-RU" sz="3600" i="1" dirty="0">
                <a:solidFill>
                  <a:srgbClr val="FF0000"/>
                </a:solidFill>
              </a:rPr>
              <a:t>я</a:t>
            </a:r>
            <a:r>
              <a:rPr lang="ru-RU" sz="3600" i="1" dirty="0"/>
              <a:t>ма, </a:t>
            </a:r>
            <a:r>
              <a:rPr lang="ru-RU" sz="3600" i="1" dirty="0">
                <a:solidFill>
                  <a:srgbClr val="FF0000"/>
                </a:solidFill>
              </a:rPr>
              <a:t>я</a:t>
            </a:r>
            <a:r>
              <a:rPr lang="ru-RU" sz="3600" i="1" dirty="0"/>
              <a:t>шма, </a:t>
            </a:r>
            <a:r>
              <a:rPr lang="ru-RU" sz="3600" i="1" dirty="0">
                <a:solidFill>
                  <a:srgbClr val="FF0000"/>
                </a:solidFill>
              </a:rPr>
              <a:t>я</a:t>
            </a:r>
            <a:r>
              <a:rPr lang="ru-RU" sz="3600" i="1" dirty="0"/>
              <a:t>корь, </a:t>
            </a:r>
          </a:p>
          <a:p>
            <a:pPr algn="ctr"/>
            <a:r>
              <a:rPr lang="ru-RU" sz="3600" i="1" dirty="0">
                <a:solidFill>
                  <a:srgbClr val="FF0000"/>
                </a:solidFill>
              </a:rPr>
              <a:t>Я</a:t>
            </a:r>
            <a:r>
              <a:rPr lang="ru-RU" sz="3600" i="1" dirty="0"/>
              <a:t>майка, </a:t>
            </a:r>
            <a:r>
              <a:rPr lang="ru-RU" sz="3600" i="1" dirty="0">
                <a:solidFill>
                  <a:srgbClr val="FF0000"/>
                </a:solidFill>
              </a:rPr>
              <a:t>я</a:t>
            </a:r>
            <a:r>
              <a:rPr lang="ru-RU" sz="3600" i="1" dirty="0"/>
              <a:t>стреб</a:t>
            </a:r>
            <a:endParaRPr lang="ru-RU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35561" y="3645025"/>
            <a:ext cx="7547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dirty="0"/>
              <a:t> если стоит после гласной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358163" y="4437113"/>
            <a:ext cx="6734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i="1" dirty="0"/>
              <a:t>р</a:t>
            </a:r>
            <a:r>
              <a:rPr lang="ru-RU" sz="4000" i="1" dirty="0"/>
              <a:t>о</a:t>
            </a:r>
            <a:r>
              <a:rPr lang="ru-RU" sz="4000" i="1" dirty="0">
                <a:solidFill>
                  <a:srgbClr val="FF0000"/>
                </a:solidFill>
              </a:rPr>
              <a:t>я</a:t>
            </a:r>
            <a:r>
              <a:rPr lang="ru-RU" sz="4000" i="1" dirty="0"/>
              <a:t>ль, ба</a:t>
            </a:r>
            <a:r>
              <a:rPr lang="ru-RU" sz="4000" i="1" dirty="0">
                <a:solidFill>
                  <a:srgbClr val="FF0000"/>
                </a:solidFill>
              </a:rPr>
              <a:t>я</a:t>
            </a:r>
            <a:r>
              <a:rPr lang="ru-RU" sz="4000" i="1" dirty="0"/>
              <a:t>н, ма</a:t>
            </a:r>
            <a:r>
              <a:rPr lang="ru-RU" sz="4000" i="1" dirty="0">
                <a:solidFill>
                  <a:srgbClr val="FF0000"/>
                </a:solidFill>
              </a:rPr>
              <a:t>я</a:t>
            </a:r>
            <a:r>
              <a:rPr lang="ru-RU" sz="4000" i="1" dirty="0"/>
              <a:t>к, Росси</a:t>
            </a:r>
            <a:r>
              <a:rPr lang="ru-RU" sz="4000" i="1" dirty="0">
                <a:solidFill>
                  <a:srgbClr val="FF0000"/>
                </a:solidFill>
              </a:rPr>
              <a:t>я,</a:t>
            </a:r>
          </a:p>
          <a:p>
            <a:pPr algn="ctr"/>
            <a:r>
              <a:rPr lang="ru-RU" sz="4000" i="1" dirty="0"/>
              <a:t>зме</a:t>
            </a:r>
            <a:r>
              <a:rPr lang="ru-RU" sz="4000" i="1" dirty="0">
                <a:solidFill>
                  <a:srgbClr val="FF0000"/>
                </a:solidFill>
              </a:rPr>
              <a:t>я</a:t>
            </a:r>
            <a:r>
              <a:rPr lang="ru-RU" sz="4000" i="1" dirty="0"/>
              <a:t> 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455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оссия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63751" y="476250"/>
            <a:ext cx="820896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7631113" y="69215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9" name="Group 4"/>
          <p:cNvGrpSpPr>
            <a:grpSpLocks/>
          </p:cNvGrpSpPr>
          <p:nvPr/>
        </p:nvGrpSpPr>
        <p:grpSpPr bwMode="auto">
          <a:xfrm rot="1834572">
            <a:off x="8328026" y="2565400"/>
            <a:ext cx="169863" cy="977900"/>
            <a:chOff x="4733" y="1136"/>
            <a:chExt cx="137" cy="1115"/>
          </a:xfrm>
        </p:grpSpPr>
        <p:sp>
          <p:nvSpPr>
            <p:cNvPr id="2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3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4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5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pic>
        <p:nvPicPr>
          <p:cNvPr id="49223" name="Picture 71" descr="девочка 3"/>
          <p:cNvPicPr>
            <a:picLocks noChangeAspect="1" noChangeArrowheads="1"/>
          </p:cNvPicPr>
          <p:nvPr/>
        </p:nvPicPr>
        <p:blipFill>
          <a:blip r:embed="rId4" cstate="print"/>
          <a:srcRect b="26244"/>
          <a:stretch>
            <a:fillRect/>
          </a:stretch>
        </p:blipFill>
        <p:spPr bwMode="auto">
          <a:xfrm>
            <a:off x="6743701" y="1989139"/>
            <a:ext cx="10842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664" y="915988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8339" y="83661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1233488"/>
            <a:ext cx="306388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6" y="131286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9951" y="119380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1564" y="915988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6456363" y="342900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4151313" y="90805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2495551" y="2997201"/>
            <a:ext cx="1884363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 rot="7525973">
            <a:off x="6139657" y="2664619"/>
            <a:ext cx="169862" cy="977900"/>
            <a:chOff x="4733" y="1136"/>
            <a:chExt cx="137" cy="1115"/>
          </a:xfrm>
        </p:grpSpPr>
        <p:sp>
          <p:nvSpPr>
            <p:cNvPr id="9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0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1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2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grpSp>
        <p:nvGrpSpPr>
          <p:cNvPr id="21" name="Group 24"/>
          <p:cNvGrpSpPr>
            <a:grpSpLocks/>
          </p:cNvGrpSpPr>
          <p:nvPr/>
        </p:nvGrpSpPr>
        <p:grpSpPr bwMode="auto">
          <a:xfrm rot="2874353">
            <a:off x="3979069" y="1945482"/>
            <a:ext cx="169863" cy="977900"/>
            <a:chOff x="4733" y="1136"/>
            <a:chExt cx="137" cy="1115"/>
          </a:xfrm>
        </p:grpSpPr>
        <p:sp>
          <p:nvSpPr>
            <p:cNvPr id="49205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6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7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8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sp>
        <p:nvSpPr>
          <p:cNvPr id="49220" name="Rectangle 68"/>
          <p:cNvSpPr>
            <a:spLocks noChangeArrowheads="1"/>
          </p:cNvSpPr>
          <p:nvPr/>
        </p:nvSpPr>
        <p:spPr bwMode="auto">
          <a:xfrm>
            <a:off x="3575050" y="2278063"/>
            <a:ext cx="33210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 i="1"/>
              <a:t>Какую работу выполняет </a:t>
            </a:r>
          </a:p>
          <a:p>
            <a:pPr eaLnBrk="0" hangingPunct="0"/>
            <a:r>
              <a:rPr lang="ru-RU" b="1" i="1"/>
              <a:t>буква </a:t>
            </a:r>
            <a:r>
              <a:rPr lang="ru-RU" b="1" i="1">
                <a:solidFill>
                  <a:srgbClr val="FF0000"/>
                </a:solidFill>
              </a:rPr>
              <a:t>Я </a:t>
            </a:r>
            <a:r>
              <a:rPr lang="ru-RU" b="1" i="1"/>
              <a:t>в слиянии?</a:t>
            </a:r>
            <a:endParaRPr lang="ru-RU" b="1"/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364" y="3679825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8039" y="360045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8325" y="3997326"/>
            <a:ext cx="306388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326" y="407670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9651" y="3957638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264" y="3679825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17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12276" y="967153"/>
          <a:ext cx="7968100" cy="310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6221"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3793" y="2556236"/>
            <a:ext cx="764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solidFill>
                  <a:srgbClr val="0070C0"/>
                </a:solidFill>
              </a:rPr>
              <a:t>р</a:t>
            </a:r>
            <a:r>
              <a:rPr lang="ru-RU" sz="4000" b="1" dirty="0" err="1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3793" y="3348324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solidFill>
                  <a:srgbClr val="00B050"/>
                </a:solidFill>
              </a:rPr>
              <a:t>р</a:t>
            </a:r>
            <a:r>
              <a:rPr lang="ru-RU" sz="4000" b="1" dirty="0" err="1">
                <a:solidFill>
                  <a:srgbClr val="FF0000"/>
                </a:solidFill>
              </a:rPr>
              <a:t>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45" y="3276316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м</a:t>
            </a:r>
            <a:r>
              <a:rPr lang="ru-RU" sz="4000" b="1" dirty="0">
                <a:solidFill>
                  <a:srgbClr val="FF0000"/>
                </a:solidFill>
              </a:rPr>
              <a:t>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097" y="3348324"/>
            <a:ext cx="79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0257" y="3348324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solidFill>
                  <a:srgbClr val="00B050"/>
                </a:solidFill>
              </a:rPr>
              <a:t>н</a:t>
            </a:r>
            <a:r>
              <a:rPr lang="ru-RU" sz="4000" b="1" dirty="0" err="1">
                <a:solidFill>
                  <a:srgbClr val="FF0000"/>
                </a:solidFill>
              </a:rPr>
              <a:t>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3953" y="2556236"/>
            <a:ext cx="82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solidFill>
                  <a:srgbClr val="0070C0"/>
                </a:solidFill>
              </a:rPr>
              <a:t>м</a:t>
            </a:r>
            <a:r>
              <a:rPr lang="ru-RU" sz="4000" b="1" dirty="0" err="1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2105" y="255623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solidFill>
                  <a:srgbClr val="0070C0"/>
                </a:solidFill>
              </a:rPr>
              <a:t>л</a:t>
            </a:r>
            <a:r>
              <a:rPr lang="ru-RU" sz="4000" b="1" dirty="0" err="1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0257" y="2556236"/>
            <a:ext cx="77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н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7608" y="4509120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Какой вывод можем сделать?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958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75276" y="5878513"/>
            <a:ext cx="1223963" cy="576262"/>
            <a:chOff x="2381" y="3521"/>
            <a:chExt cx="771" cy="363"/>
          </a:xfrm>
        </p:grpSpPr>
        <p:sp>
          <p:nvSpPr>
            <p:cNvPr id="1128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Р</a:t>
              </a:r>
            </a:p>
          </p:txBody>
        </p:sp>
        <p:sp>
          <p:nvSpPr>
            <p:cNvPr id="1128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75276" y="5013326"/>
            <a:ext cx="1223963" cy="576263"/>
            <a:chOff x="2381" y="3521"/>
            <a:chExt cx="771" cy="363"/>
          </a:xfrm>
        </p:grpSpPr>
        <p:sp>
          <p:nvSpPr>
            <p:cNvPr id="1128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Л</a:t>
              </a:r>
            </a:p>
          </p:txBody>
        </p:sp>
        <p:sp>
          <p:nvSpPr>
            <p:cNvPr id="1128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375276" y="3286126"/>
            <a:ext cx="1223963" cy="576263"/>
            <a:chOff x="2381" y="3521"/>
            <a:chExt cx="771" cy="363"/>
          </a:xfrm>
        </p:grpSpPr>
        <p:sp>
          <p:nvSpPr>
            <p:cNvPr id="1128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Т</a:t>
              </a:r>
            </a:p>
          </p:txBody>
        </p:sp>
        <p:sp>
          <p:nvSpPr>
            <p:cNvPr id="1128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375276" y="4149726"/>
            <a:ext cx="1223963" cy="576263"/>
            <a:chOff x="2381" y="3521"/>
            <a:chExt cx="771" cy="363"/>
          </a:xfrm>
        </p:grpSpPr>
        <p:sp>
          <p:nvSpPr>
            <p:cNvPr id="1128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Д</a:t>
              </a:r>
            </a:p>
          </p:txBody>
        </p:sp>
        <p:sp>
          <p:nvSpPr>
            <p:cNvPr id="1128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75276" y="1557338"/>
            <a:ext cx="1223963" cy="576262"/>
            <a:chOff x="2381" y="3521"/>
            <a:chExt cx="771" cy="363"/>
          </a:xfrm>
        </p:grpSpPr>
        <p:sp>
          <p:nvSpPr>
            <p:cNvPr id="11278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В</a:t>
              </a:r>
            </a:p>
          </p:txBody>
        </p:sp>
        <p:sp>
          <p:nvSpPr>
            <p:cNvPr id="11279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375276" y="2422526"/>
            <a:ext cx="1223963" cy="576263"/>
            <a:chOff x="2381" y="3521"/>
            <a:chExt cx="771" cy="363"/>
          </a:xfrm>
        </p:grpSpPr>
        <p:sp>
          <p:nvSpPr>
            <p:cNvPr id="1127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М</a:t>
              </a:r>
            </a:p>
          </p:txBody>
        </p:sp>
        <p:sp>
          <p:nvSpPr>
            <p:cNvPr id="1127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159896" y="260649"/>
            <a:ext cx="1655366" cy="863501"/>
            <a:chOff x="111426322" y="110458901"/>
            <a:chExt cx="412941" cy="188118"/>
          </a:xfrm>
        </p:grpSpPr>
        <p:sp>
          <p:nvSpPr>
            <p:cNvPr id="11274" name="AutoShape 21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11275" name="AutoShape 22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solidFill>
              <a:srgbClr val="00CC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52247" name="Arc 23"/>
          <p:cNvSpPr>
            <a:spLocks/>
          </p:cNvSpPr>
          <p:nvPr/>
        </p:nvSpPr>
        <p:spPr bwMode="auto">
          <a:xfrm rot="8638661">
            <a:off x="5446714" y="622301"/>
            <a:ext cx="1023937" cy="892175"/>
          </a:xfrm>
          <a:custGeom>
            <a:avLst/>
            <a:gdLst>
              <a:gd name="T0" fmla="*/ 2147483647 w 20512"/>
              <a:gd name="T1" fmla="*/ 0 h 21339"/>
              <a:gd name="T2" fmla="*/ 2147483647 w 20512"/>
              <a:gd name="T3" fmla="*/ 2147483647 h 21339"/>
              <a:gd name="T4" fmla="*/ 0 w 20512"/>
              <a:gd name="T5" fmla="*/ 2147483647 h 21339"/>
              <a:gd name="T6" fmla="*/ 0 60000 65536"/>
              <a:gd name="T7" fmla="*/ 0 60000 65536"/>
              <a:gd name="T8" fmla="*/ 0 60000 65536"/>
              <a:gd name="T9" fmla="*/ 0 w 20512"/>
              <a:gd name="T10" fmla="*/ 0 h 21339"/>
              <a:gd name="T11" fmla="*/ 20512 w 20512"/>
              <a:gd name="T12" fmla="*/ 21339 h 21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12" h="21339" fill="none" extrusionOk="0">
                <a:moveTo>
                  <a:pt x="3347" y="-1"/>
                </a:moveTo>
                <a:cubicBezTo>
                  <a:pt x="11347" y="1254"/>
                  <a:pt x="17974" y="6879"/>
                  <a:pt x="20511" y="14570"/>
                </a:cubicBezTo>
              </a:path>
              <a:path w="20512" h="21339" stroke="0" extrusionOk="0">
                <a:moveTo>
                  <a:pt x="3347" y="-1"/>
                </a:moveTo>
                <a:cubicBezTo>
                  <a:pt x="11347" y="1254"/>
                  <a:pt x="17974" y="6879"/>
                  <a:pt x="20511" y="14570"/>
                </a:cubicBezTo>
                <a:lnTo>
                  <a:pt x="0" y="21339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75276" y="5878513"/>
            <a:ext cx="1223963" cy="576262"/>
            <a:chOff x="2381" y="3521"/>
            <a:chExt cx="771" cy="363"/>
          </a:xfrm>
        </p:grpSpPr>
        <p:sp>
          <p:nvSpPr>
            <p:cNvPr id="1231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Arial"/>
                  <a:cs typeface="Arial"/>
                </a:rPr>
                <a:t>Р</a:t>
              </a:r>
            </a:p>
          </p:txBody>
        </p:sp>
        <p:sp>
          <p:nvSpPr>
            <p:cNvPr id="1231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375276" y="5013326"/>
            <a:ext cx="1223963" cy="576263"/>
            <a:chOff x="2381" y="3521"/>
            <a:chExt cx="771" cy="363"/>
          </a:xfrm>
        </p:grpSpPr>
        <p:sp>
          <p:nvSpPr>
            <p:cNvPr id="12308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Arial"/>
                  <a:cs typeface="Arial"/>
                </a:rPr>
                <a:t>Л</a:t>
              </a:r>
            </a:p>
          </p:txBody>
        </p:sp>
        <p:sp>
          <p:nvSpPr>
            <p:cNvPr id="1230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375276" y="3286126"/>
            <a:ext cx="1223963" cy="576263"/>
            <a:chOff x="2381" y="3521"/>
            <a:chExt cx="771" cy="363"/>
          </a:xfrm>
        </p:grpSpPr>
        <p:sp>
          <p:nvSpPr>
            <p:cNvPr id="1230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Arial"/>
                  <a:cs typeface="Arial"/>
                </a:rPr>
                <a:t>Т</a:t>
              </a:r>
            </a:p>
          </p:txBody>
        </p:sp>
        <p:sp>
          <p:nvSpPr>
            <p:cNvPr id="1230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375276" y="4149726"/>
            <a:ext cx="1223963" cy="576263"/>
            <a:chOff x="2381" y="3521"/>
            <a:chExt cx="771" cy="363"/>
          </a:xfrm>
        </p:grpSpPr>
        <p:sp>
          <p:nvSpPr>
            <p:cNvPr id="12304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Arial"/>
                  <a:cs typeface="Arial"/>
                </a:rPr>
                <a:t>Д</a:t>
              </a:r>
            </a:p>
          </p:txBody>
        </p:sp>
        <p:sp>
          <p:nvSpPr>
            <p:cNvPr id="12305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375276" y="1557338"/>
            <a:ext cx="1223963" cy="576262"/>
            <a:chOff x="2381" y="3521"/>
            <a:chExt cx="771" cy="363"/>
          </a:xfrm>
        </p:grpSpPr>
        <p:sp>
          <p:nvSpPr>
            <p:cNvPr id="1230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Arial"/>
                  <a:cs typeface="Arial"/>
                </a:rPr>
                <a:t>В</a:t>
              </a:r>
            </a:p>
          </p:txBody>
        </p:sp>
        <p:sp>
          <p:nvSpPr>
            <p:cNvPr id="1230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375276" y="2422526"/>
            <a:ext cx="1223963" cy="576263"/>
            <a:chOff x="2381" y="3521"/>
            <a:chExt cx="771" cy="363"/>
          </a:xfrm>
        </p:grpSpPr>
        <p:sp>
          <p:nvSpPr>
            <p:cNvPr id="12300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Arial"/>
                  <a:cs typeface="Arial"/>
                </a:rPr>
                <a:t>М</a:t>
              </a:r>
            </a:p>
          </p:txBody>
        </p:sp>
        <p:sp>
          <p:nvSpPr>
            <p:cNvPr id="12301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790" y="3521"/>
              <a:ext cx="36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Я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231905" y="260648"/>
            <a:ext cx="1584821" cy="864890"/>
            <a:chOff x="111426322" y="110458901"/>
            <a:chExt cx="412941" cy="188118"/>
          </a:xfrm>
        </p:grpSpPr>
        <p:sp>
          <p:nvSpPr>
            <p:cNvPr id="12298" name="AutoShape 49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12299" name="AutoShape 50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solidFill>
              <a:srgbClr val="00CC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12297" name="Arc 51"/>
          <p:cNvSpPr>
            <a:spLocks/>
          </p:cNvSpPr>
          <p:nvPr/>
        </p:nvSpPr>
        <p:spPr bwMode="auto">
          <a:xfrm rot="8638661">
            <a:off x="5446714" y="622301"/>
            <a:ext cx="1023937" cy="892175"/>
          </a:xfrm>
          <a:custGeom>
            <a:avLst/>
            <a:gdLst>
              <a:gd name="T0" fmla="*/ 2147483647 w 20512"/>
              <a:gd name="T1" fmla="*/ 0 h 21339"/>
              <a:gd name="T2" fmla="*/ 2147483647 w 20512"/>
              <a:gd name="T3" fmla="*/ 2147483647 h 21339"/>
              <a:gd name="T4" fmla="*/ 0 w 20512"/>
              <a:gd name="T5" fmla="*/ 2147483647 h 21339"/>
              <a:gd name="T6" fmla="*/ 0 60000 65536"/>
              <a:gd name="T7" fmla="*/ 0 60000 65536"/>
              <a:gd name="T8" fmla="*/ 0 60000 65536"/>
              <a:gd name="T9" fmla="*/ 0 w 20512"/>
              <a:gd name="T10" fmla="*/ 0 h 21339"/>
              <a:gd name="T11" fmla="*/ 20512 w 20512"/>
              <a:gd name="T12" fmla="*/ 21339 h 21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12" h="21339" fill="none" extrusionOk="0">
                <a:moveTo>
                  <a:pt x="3347" y="-1"/>
                </a:moveTo>
                <a:cubicBezTo>
                  <a:pt x="11347" y="1254"/>
                  <a:pt x="17974" y="6879"/>
                  <a:pt x="20511" y="14570"/>
                </a:cubicBezTo>
              </a:path>
              <a:path w="20512" h="21339" stroke="0" extrusionOk="0">
                <a:moveTo>
                  <a:pt x="3347" y="-1"/>
                </a:moveTo>
                <a:cubicBezTo>
                  <a:pt x="11347" y="1254"/>
                  <a:pt x="17974" y="6879"/>
                  <a:pt x="20511" y="14570"/>
                </a:cubicBezTo>
                <a:lnTo>
                  <a:pt x="0" y="21339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35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оссия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63751" y="476250"/>
            <a:ext cx="820896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7631113" y="69215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 rot="1834572">
            <a:off x="8328026" y="2565400"/>
            <a:ext cx="169863" cy="977900"/>
            <a:chOff x="4733" y="1136"/>
            <a:chExt cx="137" cy="1115"/>
          </a:xfrm>
        </p:grpSpPr>
        <p:sp>
          <p:nvSpPr>
            <p:cNvPr id="2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3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4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5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pic>
        <p:nvPicPr>
          <p:cNvPr id="49223" name="Picture 71" descr="девочка 3"/>
          <p:cNvPicPr>
            <a:picLocks noChangeAspect="1" noChangeArrowheads="1"/>
          </p:cNvPicPr>
          <p:nvPr/>
        </p:nvPicPr>
        <p:blipFill>
          <a:blip r:embed="rId4" cstate="print"/>
          <a:srcRect b="26244"/>
          <a:stretch>
            <a:fillRect/>
          </a:stretch>
        </p:blipFill>
        <p:spPr bwMode="auto">
          <a:xfrm>
            <a:off x="4440238" y="4221164"/>
            <a:ext cx="1084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664" y="915988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8339" y="83661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1233488"/>
            <a:ext cx="306388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6" y="131286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9951" y="119380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1564" y="915988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6456363" y="342900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4151313" y="90805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2495551" y="2997201"/>
            <a:ext cx="1884363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6" name="Group 19"/>
          <p:cNvGrpSpPr>
            <a:grpSpLocks/>
          </p:cNvGrpSpPr>
          <p:nvPr/>
        </p:nvGrpSpPr>
        <p:grpSpPr bwMode="auto">
          <a:xfrm rot="7525973">
            <a:off x="6139657" y="2664619"/>
            <a:ext cx="169862" cy="977900"/>
            <a:chOff x="4733" y="1136"/>
            <a:chExt cx="137" cy="1115"/>
          </a:xfrm>
        </p:grpSpPr>
        <p:sp>
          <p:nvSpPr>
            <p:cNvPr id="9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0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1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2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 rot="2874353">
            <a:off x="3979069" y="1945482"/>
            <a:ext cx="169863" cy="977900"/>
            <a:chOff x="4733" y="1136"/>
            <a:chExt cx="137" cy="1115"/>
          </a:xfrm>
        </p:grpSpPr>
        <p:sp>
          <p:nvSpPr>
            <p:cNvPr id="49205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6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7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8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sp>
        <p:nvSpPr>
          <p:cNvPr id="49220" name="Rectangle 68"/>
          <p:cNvSpPr>
            <a:spLocks noChangeArrowheads="1"/>
          </p:cNvSpPr>
          <p:nvPr/>
        </p:nvSpPr>
        <p:spPr bwMode="auto">
          <a:xfrm>
            <a:off x="2063751" y="4437063"/>
            <a:ext cx="25320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 i="1"/>
              <a:t>Обобщите, что вы </a:t>
            </a:r>
          </a:p>
          <a:p>
            <a:pPr eaLnBrk="0" hangingPunct="0"/>
            <a:r>
              <a:rPr lang="ru-RU" b="1" i="1"/>
              <a:t>знаете о букве </a:t>
            </a:r>
            <a:r>
              <a:rPr lang="ru-RU" b="1" i="1">
                <a:solidFill>
                  <a:srgbClr val="FF0000"/>
                </a:solidFill>
              </a:rPr>
              <a:t>Я</a:t>
            </a:r>
            <a:r>
              <a:rPr lang="ru-RU" b="1" i="1"/>
              <a:t>?</a:t>
            </a:r>
            <a:endParaRPr lang="ru-RU" b="1"/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364" y="3679825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8039" y="360045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8325" y="3997326"/>
            <a:ext cx="306388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326" y="407670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9651" y="3957638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264" y="3679825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314" y="1087438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989" y="100806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3275" y="1404938"/>
            <a:ext cx="306388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276" y="148431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601" y="136525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4" y="1087438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581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20" name="Rectangle 68"/>
          <p:cNvSpPr>
            <a:spLocks noChangeArrowheads="1"/>
          </p:cNvSpPr>
          <p:nvPr/>
        </p:nvSpPr>
        <p:spPr bwMode="auto">
          <a:xfrm>
            <a:off x="1774826" y="4581525"/>
            <a:ext cx="8551863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4800" b="1" i="1"/>
              <a:t>Какую работу выполняет </a:t>
            </a:r>
          </a:p>
          <a:p>
            <a:pPr eaLnBrk="0" hangingPunct="0"/>
            <a:r>
              <a:rPr lang="ru-RU" sz="4800" b="1" i="1"/>
              <a:t>буква </a:t>
            </a:r>
            <a:r>
              <a:rPr lang="ru-RU" sz="4800" b="1" i="1">
                <a:solidFill>
                  <a:srgbClr val="FF0000"/>
                </a:solidFill>
              </a:rPr>
              <a:t>Я </a:t>
            </a:r>
            <a:r>
              <a:rPr lang="ru-RU" sz="4800" b="1" i="1"/>
              <a:t>в слиянии?</a:t>
            </a:r>
            <a:endParaRPr lang="ru-RU" sz="4800" b="1"/>
          </a:p>
        </p:txBody>
      </p:sp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2208213" y="2636838"/>
            <a:ext cx="7777162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4800" b="1" i="1"/>
              <a:t>В каких случаях буква </a:t>
            </a:r>
            <a:r>
              <a:rPr lang="ru-RU" sz="4800" b="1" i="1">
                <a:solidFill>
                  <a:srgbClr val="FF0000"/>
                </a:solidFill>
              </a:rPr>
              <a:t>Я</a:t>
            </a:r>
            <a:r>
              <a:rPr lang="ru-RU" sz="4800" b="1" i="1"/>
              <a:t> </a:t>
            </a:r>
          </a:p>
          <a:p>
            <a:pPr eaLnBrk="0" hangingPunct="0"/>
            <a:r>
              <a:rPr lang="ru-RU" sz="4800" b="1" i="1"/>
              <a:t>обозначает два звука?</a:t>
            </a:r>
            <a:endParaRPr lang="ru-RU" sz="4800" b="1"/>
          </a:p>
        </p:txBody>
      </p:sp>
      <p:sp>
        <p:nvSpPr>
          <p:cNvPr id="3" name="Rectangle 68"/>
          <p:cNvSpPr>
            <a:spLocks noChangeArrowheads="1"/>
          </p:cNvSpPr>
          <p:nvPr/>
        </p:nvSpPr>
        <p:spPr bwMode="auto">
          <a:xfrm>
            <a:off x="2640013" y="620713"/>
            <a:ext cx="6767512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800" b="1" i="1"/>
              <a:t>К какой группе букв </a:t>
            </a:r>
          </a:p>
          <a:p>
            <a:pPr eaLnBrk="0" hangingPunct="0"/>
            <a:r>
              <a:rPr lang="ru-RU" sz="4800" b="1" i="1"/>
              <a:t>относится буква </a:t>
            </a:r>
            <a:r>
              <a:rPr lang="ru-RU" sz="4800" b="1" i="1">
                <a:solidFill>
                  <a:srgbClr val="FF0000"/>
                </a:solidFill>
              </a:rPr>
              <a:t>Я</a:t>
            </a:r>
            <a:r>
              <a:rPr lang="ru-RU" sz="4800" b="1" i="1"/>
              <a:t>?</a:t>
            </a:r>
            <a:endParaRPr lang="ru-RU" sz="4800" b="1"/>
          </a:p>
        </p:txBody>
      </p:sp>
    </p:spTree>
    <p:extLst>
      <p:ext uri="{BB962C8B-B14F-4D97-AF65-F5344CB8AC3E}">
        <p14:creationId xmlns:p14="http://schemas.microsoft.com/office/powerpoint/2010/main" val="539704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20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Россия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63751" y="476250"/>
            <a:ext cx="820896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7631113" y="69215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31" name="Group 4"/>
          <p:cNvGrpSpPr>
            <a:grpSpLocks/>
          </p:cNvGrpSpPr>
          <p:nvPr/>
        </p:nvGrpSpPr>
        <p:grpSpPr bwMode="auto">
          <a:xfrm rot="1834572">
            <a:off x="8328026" y="2565400"/>
            <a:ext cx="169863" cy="977900"/>
            <a:chOff x="4733" y="1136"/>
            <a:chExt cx="137" cy="1115"/>
          </a:xfrm>
        </p:grpSpPr>
        <p:sp>
          <p:nvSpPr>
            <p:cNvPr id="2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3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4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5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pic>
        <p:nvPicPr>
          <p:cNvPr id="49223" name="Picture 71" descr="девочка 3"/>
          <p:cNvPicPr>
            <a:picLocks noChangeAspect="1" noChangeArrowheads="1"/>
          </p:cNvPicPr>
          <p:nvPr/>
        </p:nvPicPr>
        <p:blipFill>
          <a:blip r:embed="rId4" cstate="print"/>
          <a:srcRect b="26244"/>
          <a:stretch>
            <a:fillRect/>
          </a:stretch>
        </p:blipFill>
        <p:spPr bwMode="auto">
          <a:xfrm>
            <a:off x="3863976" y="4221164"/>
            <a:ext cx="10842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664" y="915988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8339" y="83661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1233488"/>
            <a:ext cx="306388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6" y="131286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9951" y="119380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1564" y="915988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6456363" y="342900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4151313" y="90805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2495551" y="2997201"/>
            <a:ext cx="1884363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35840" name="Group 19"/>
          <p:cNvGrpSpPr>
            <a:grpSpLocks/>
          </p:cNvGrpSpPr>
          <p:nvPr/>
        </p:nvGrpSpPr>
        <p:grpSpPr bwMode="auto">
          <a:xfrm rot="7525973">
            <a:off x="6139657" y="2664619"/>
            <a:ext cx="169862" cy="977900"/>
            <a:chOff x="4733" y="1136"/>
            <a:chExt cx="137" cy="1115"/>
          </a:xfrm>
        </p:grpSpPr>
        <p:sp>
          <p:nvSpPr>
            <p:cNvPr id="9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0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1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2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grpSp>
        <p:nvGrpSpPr>
          <p:cNvPr id="35841" name="Group 24"/>
          <p:cNvGrpSpPr>
            <a:grpSpLocks/>
          </p:cNvGrpSpPr>
          <p:nvPr/>
        </p:nvGrpSpPr>
        <p:grpSpPr bwMode="auto">
          <a:xfrm rot="2874353">
            <a:off x="3979069" y="1945482"/>
            <a:ext cx="169863" cy="977900"/>
            <a:chOff x="4733" y="1136"/>
            <a:chExt cx="137" cy="1115"/>
          </a:xfrm>
        </p:grpSpPr>
        <p:sp>
          <p:nvSpPr>
            <p:cNvPr id="49205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6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7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8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364" y="3679825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8039" y="360045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8325" y="3997326"/>
            <a:ext cx="306388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326" y="407670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9651" y="3957638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264" y="3679825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314" y="1087438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989" y="100806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3275" y="1404938"/>
            <a:ext cx="306388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276" y="148431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601" y="136525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4" y="1087438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6864" y="3222625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7539" y="314325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7825" y="3540126"/>
            <a:ext cx="306388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9826" y="361950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1" y="3500438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0764" y="3222625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500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ru-RU" smtClean="0"/>
          </a:p>
        </p:txBody>
      </p:sp>
      <p:pic>
        <p:nvPicPr>
          <p:cNvPr id="4100" name="Picture 3" descr="D:\АБПрезентации\Всё для презентации11\фоны и карт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все поделки...666\картинки\x_fbffa2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4" y="1071563"/>
            <a:ext cx="3305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95876" y="1214438"/>
            <a:ext cx="52863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Комочек пуха, 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Длинное ухо, 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Прыгает ловко, 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Любит морковку.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750" y="4786314"/>
            <a:ext cx="2643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ЗА</a:t>
            </a:r>
            <a:r>
              <a:rPr lang="ru-RU" sz="4000" b="1" dirty="0">
                <a:solidFill>
                  <a:srgbClr val="FF0000"/>
                </a:solidFill>
              </a:rPr>
              <a:t>Я</a:t>
            </a:r>
            <a:r>
              <a:rPr lang="ru-RU" sz="4000" b="1" dirty="0"/>
              <a:t>Ц</a:t>
            </a:r>
          </a:p>
        </p:txBody>
      </p:sp>
    </p:spTree>
    <p:extLst>
      <p:ext uri="{BB962C8B-B14F-4D97-AF65-F5344CB8AC3E}">
        <p14:creationId xmlns:p14="http://schemas.microsoft.com/office/powerpoint/2010/main" val="214157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5952381" y="1700312"/>
            <a:ext cx="6477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6673106" y="3141762"/>
            <a:ext cx="5762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7249369" y="4868962"/>
            <a:ext cx="5762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3936257" y="6308824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4799856" y="836712"/>
            <a:ext cx="17081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моя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4441081" y="1989237"/>
            <a:ext cx="27098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Земля</a:t>
            </a: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4441082" y="3716437"/>
            <a:ext cx="32988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Россия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4007693" y="5157887"/>
            <a:ext cx="393223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яблони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592019" y="333474"/>
            <a:ext cx="1622425" cy="521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723900" algn="l"/>
              </a:tabLst>
            </a:pPr>
            <a:r>
              <a:rPr lang="ru-RU" sz="2800" b="1">
                <a:latin typeface="Calibri" pitchFamily="34" charset="0"/>
              </a:rPr>
              <a:t>[</a:t>
            </a:r>
            <a:r>
              <a:rPr lang="ru-RU" sz="2800" b="1">
                <a:solidFill>
                  <a:srgbClr val="00CC00"/>
                </a:solidFill>
                <a:latin typeface="Calibri" pitchFamily="34" charset="0"/>
              </a:rPr>
              <a:t>й’</a:t>
            </a:r>
            <a:r>
              <a:rPr lang="ru-RU" sz="2800" b="1">
                <a:latin typeface="Calibri" pitchFamily="34" charset="0"/>
              </a:rPr>
              <a:t>] </a:t>
            </a:r>
            <a:r>
              <a:rPr lang="ru-RU" sz="2800" b="1"/>
              <a:t>[</a:t>
            </a:r>
            <a:r>
              <a:rPr lang="ru-RU" sz="2800" b="1">
                <a:solidFill>
                  <a:srgbClr val="FF0000"/>
                </a:solidFill>
              </a:rPr>
              <a:t>a</a:t>
            </a:r>
            <a:r>
              <a:rPr lang="ru-RU" sz="2800" b="1"/>
              <a:t>]</a:t>
            </a: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6673107" y="1700312"/>
            <a:ext cx="719137" cy="521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723900" algn="l"/>
              </a:tabLst>
            </a:pPr>
            <a:r>
              <a:rPr lang="ru-RU" sz="2800" b="1"/>
              <a:t>[</a:t>
            </a:r>
            <a:r>
              <a:rPr lang="ru-RU" sz="2800" b="1">
                <a:solidFill>
                  <a:srgbClr val="FF0000"/>
                </a:solidFill>
              </a:rPr>
              <a:t>a</a:t>
            </a:r>
            <a:r>
              <a:rPr lang="ru-RU" sz="2800" b="1"/>
              <a:t>]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815982" y="3429099"/>
            <a:ext cx="1622425" cy="521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723900" algn="l"/>
              </a:tabLst>
            </a:pPr>
            <a:r>
              <a:rPr lang="ru-RU" sz="2800" b="1">
                <a:latin typeface="Calibri" pitchFamily="34" charset="0"/>
              </a:rPr>
              <a:t>[</a:t>
            </a:r>
            <a:r>
              <a:rPr lang="ru-RU" sz="2800" b="1">
                <a:solidFill>
                  <a:srgbClr val="00CC00"/>
                </a:solidFill>
                <a:latin typeface="Calibri" pitchFamily="34" charset="0"/>
              </a:rPr>
              <a:t>й’</a:t>
            </a:r>
            <a:r>
              <a:rPr lang="ru-RU" sz="2800" b="1">
                <a:latin typeface="Calibri" pitchFamily="34" charset="0"/>
              </a:rPr>
              <a:t>] </a:t>
            </a:r>
            <a:r>
              <a:rPr lang="ru-RU" sz="2800" b="1"/>
              <a:t>[</a:t>
            </a:r>
            <a:r>
              <a:rPr lang="ru-RU" sz="2800" b="1">
                <a:solidFill>
                  <a:srgbClr val="FF0000"/>
                </a:solidFill>
              </a:rPr>
              <a:t>a</a:t>
            </a:r>
            <a:r>
              <a:rPr lang="ru-RU" sz="2800" b="1"/>
              <a:t>]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3648919" y="4941987"/>
            <a:ext cx="1622425" cy="521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723900" algn="l"/>
              </a:tabLst>
            </a:pPr>
            <a:r>
              <a:rPr lang="ru-RU" sz="2800" b="1">
                <a:latin typeface="Calibri" pitchFamily="34" charset="0"/>
              </a:rPr>
              <a:t>[</a:t>
            </a:r>
            <a:r>
              <a:rPr lang="ru-RU" sz="2800" b="1">
                <a:solidFill>
                  <a:srgbClr val="00CC00"/>
                </a:solidFill>
                <a:latin typeface="Calibri" pitchFamily="34" charset="0"/>
              </a:rPr>
              <a:t>й’</a:t>
            </a:r>
            <a:r>
              <a:rPr lang="ru-RU" sz="2800" b="1">
                <a:latin typeface="Calibri" pitchFamily="34" charset="0"/>
              </a:rPr>
              <a:t>] </a:t>
            </a:r>
            <a:r>
              <a:rPr lang="ru-RU" sz="2800" b="1"/>
              <a:t>[</a:t>
            </a:r>
            <a:r>
              <a:rPr lang="ru-RU" sz="2800" b="1">
                <a:solidFill>
                  <a:srgbClr val="FF0000"/>
                </a:solidFill>
              </a:rPr>
              <a:t>a</a:t>
            </a:r>
            <a:r>
              <a:rPr lang="ru-RU" sz="2800" b="1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23356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5" grpId="0"/>
      <p:bldP spid="14346" grpId="0"/>
      <p:bldP spid="14347" grpId="0"/>
      <p:bldP spid="14348" grpId="0"/>
      <p:bldP spid="18449" grpId="0"/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97e43a1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692696"/>
            <a:ext cx="5835048" cy="3744416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639616" y="4797152"/>
            <a:ext cx="1512168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655840" y="4797152"/>
            <a:ext cx="1512168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16080" y="4869160"/>
            <a:ext cx="1512168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999" y="1844824"/>
            <a:ext cx="778290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Молодцы!</a:t>
            </a: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урок!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47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ru-RU" smtClean="0"/>
          </a:p>
        </p:txBody>
      </p:sp>
      <p:pic>
        <p:nvPicPr>
          <p:cNvPr id="3076" name="Picture 3" descr="D:\АБПрезентации\Всё для презентации11\фоны и карт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все поделки...666\картинки\test_vatslak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6" y="2786064"/>
            <a:ext cx="36433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09750" y="1285875"/>
            <a:ext cx="5500688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Круглое, румяное, </a:t>
            </a:r>
            <a:b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Я расту на ветке; </a:t>
            </a:r>
            <a:b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Любят меня взрослые </a:t>
            </a:r>
            <a:b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И маленькие детки.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81438" y="5357814"/>
            <a:ext cx="2055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Я</a:t>
            </a:r>
            <a:r>
              <a:rPr lang="ru-RU" sz="4000" b="1">
                <a:solidFill>
                  <a:srgbClr val="00B050"/>
                </a:solidFill>
                <a:latin typeface="Calibri" pitchFamily="34" charset="0"/>
              </a:rPr>
              <a:t>БЛОКО</a:t>
            </a:r>
          </a:p>
        </p:txBody>
      </p:sp>
    </p:spTree>
    <p:extLst>
      <p:ext uri="{BB962C8B-B14F-4D97-AF65-F5344CB8AC3E}">
        <p14:creationId xmlns:p14="http://schemas.microsoft.com/office/powerpoint/2010/main" val="3667864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ru-RU" smtClean="0"/>
          </a:p>
        </p:txBody>
      </p:sp>
      <p:pic>
        <p:nvPicPr>
          <p:cNvPr id="5124" name="Picture 3" descr="D:\АБПрезентации\Всё для презентации11\фоны и карт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все поделки...666\снежинки и новый год\jAkmAicRd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6" y="1143000"/>
            <a:ext cx="414337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24501" y="1143000"/>
            <a:ext cx="500062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Кто длиннее, чем чулок?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У кого ни рук, ни ног?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Кожа, словно чешуя.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По земле ползет ...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35960" y="5517233"/>
            <a:ext cx="142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Calibri" pitchFamily="34" charset="0"/>
              </a:rPr>
              <a:t>ЗМЕ</a:t>
            </a:r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1661390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2" name="Picture 36" descr="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1" y="476250"/>
            <a:ext cx="820896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3" name="WordArt 37"/>
          <p:cNvSpPr>
            <a:spLocks noChangeArrowheads="1" noChangeShapeType="1" noTextEdit="1"/>
          </p:cNvSpPr>
          <p:nvPr/>
        </p:nvSpPr>
        <p:spPr bwMode="auto">
          <a:xfrm>
            <a:off x="3863976" y="2565401"/>
            <a:ext cx="10080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</a:t>
            </a:r>
          </a:p>
        </p:txBody>
      </p:sp>
      <p:sp>
        <p:nvSpPr>
          <p:cNvPr id="4134" name="WordArt 38"/>
          <p:cNvSpPr>
            <a:spLocks noChangeArrowheads="1" noChangeShapeType="1" noTextEdit="1"/>
          </p:cNvSpPr>
          <p:nvPr/>
        </p:nvSpPr>
        <p:spPr bwMode="auto">
          <a:xfrm>
            <a:off x="4800601" y="31416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</a:t>
            </a:r>
          </a:p>
        </p:txBody>
      </p:sp>
      <p:sp>
        <p:nvSpPr>
          <p:cNvPr id="4135" name="WordArt 39"/>
          <p:cNvSpPr>
            <a:spLocks noChangeArrowheads="1" noChangeShapeType="1" noTextEdit="1"/>
          </p:cNvSpPr>
          <p:nvPr/>
        </p:nvSpPr>
        <p:spPr bwMode="auto">
          <a:xfrm>
            <a:off x="5448301" y="31416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</a:t>
            </a:r>
          </a:p>
        </p:txBody>
      </p:sp>
      <p:sp>
        <p:nvSpPr>
          <p:cNvPr id="4136" name="WordArt 40"/>
          <p:cNvSpPr>
            <a:spLocks noChangeArrowheads="1" noChangeShapeType="1" noTextEdit="1"/>
          </p:cNvSpPr>
          <p:nvPr/>
        </p:nvSpPr>
        <p:spPr bwMode="auto">
          <a:xfrm>
            <a:off x="6096001" y="31416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</a:t>
            </a:r>
          </a:p>
        </p:txBody>
      </p:sp>
      <p:sp>
        <p:nvSpPr>
          <p:cNvPr id="4137" name="WordArt 41"/>
          <p:cNvSpPr>
            <a:spLocks noChangeArrowheads="1" noChangeShapeType="1" noTextEdit="1"/>
          </p:cNvSpPr>
          <p:nvPr/>
        </p:nvSpPr>
        <p:spPr bwMode="auto">
          <a:xfrm>
            <a:off x="6743701" y="31416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</a:t>
            </a:r>
          </a:p>
        </p:txBody>
      </p:sp>
      <p:sp>
        <p:nvSpPr>
          <p:cNvPr id="4138" name="WordArt 42"/>
          <p:cNvSpPr>
            <a:spLocks noChangeArrowheads="1" noChangeShapeType="1" noTextEdit="1"/>
          </p:cNvSpPr>
          <p:nvPr/>
        </p:nvSpPr>
        <p:spPr bwMode="auto">
          <a:xfrm>
            <a:off x="7391401" y="31416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1316601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1" y="476250"/>
            <a:ext cx="820896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3863976" y="2565401"/>
            <a:ext cx="10080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4800601" y="31416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5448301" y="31416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6096001" y="31416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6743701" y="31416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7391401" y="3141663"/>
            <a:ext cx="576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896054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оссия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524000" y="1"/>
            <a:ext cx="9072810" cy="595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7631113" y="69215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3" name="Group 38"/>
          <p:cNvGrpSpPr>
            <a:grpSpLocks/>
          </p:cNvGrpSpPr>
          <p:nvPr/>
        </p:nvGrpSpPr>
        <p:grpSpPr bwMode="auto">
          <a:xfrm rot="1834572">
            <a:off x="8328026" y="2565400"/>
            <a:ext cx="169863" cy="977900"/>
            <a:chOff x="4733" y="1136"/>
            <a:chExt cx="137" cy="1115"/>
          </a:xfrm>
        </p:grpSpPr>
        <p:sp>
          <p:nvSpPr>
            <p:cNvPr id="2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3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4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5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pic>
        <p:nvPicPr>
          <p:cNvPr id="49223" name="Picture 71" descr="девочка 3"/>
          <p:cNvPicPr>
            <a:picLocks noChangeAspect="1" noChangeArrowheads="1"/>
          </p:cNvPicPr>
          <p:nvPr/>
        </p:nvPicPr>
        <p:blipFill>
          <a:blip r:embed="rId4" cstate="print"/>
          <a:srcRect b="26244"/>
          <a:stretch>
            <a:fillRect/>
          </a:stretch>
        </p:blipFill>
        <p:spPr bwMode="auto">
          <a:xfrm>
            <a:off x="8975726" y="1844676"/>
            <a:ext cx="10842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0" name="Rectangle 68"/>
          <p:cNvSpPr>
            <a:spLocks noChangeArrowheads="1"/>
          </p:cNvSpPr>
          <p:nvPr/>
        </p:nvSpPr>
        <p:spPr bwMode="auto">
          <a:xfrm>
            <a:off x="6456364" y="1916113"/>
            <a:ext cx="26193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 i="1"/>
              <a:t>К какой группе букв </a:t>
            </a:r>
          </a:p>
          <a:p>
            <a:pPr eaLnBrk="0" hangingPunct="0"/>
            <a:r>
              <a:rPr lang="ru-RU" b="1" i="1"/>
              <a:t>относится буква </a:t>
            </a:r>
            <a:r>
              <a:rPr lang="ru-RU" b="1" i="1">
                <a:solidFill>
                  <a:srgbClr val="FF0000"/>
                </a:solidFill>
              </a:rPr>
              <a:t>Я</a:t>
            </a:r>
            <a:r>
              <a:rPr lang="ru-RU" b="1" i="1"/>
              <a:t>?</a:t>
            </a:r>
            <a:endParaRPr lang="ru-RU" b="1"/>
          </a:p>
        </p:txBody>
      </p:sp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664" y="915988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8339" y="83661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1233488"/>
            <a:ext cx="306388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6" y="131286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9951" y="119380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1564" y="915988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6456363" y="342900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4151313" y="90805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2495551" y="2997201"/>
            <a:ext cx="1884363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4" name="Group 54"/>
          <p:cNvGrpSpPr>
            <a:grpSpLocks/>
          </p:cNvGrpSpPr>
          <p:nvPr/>
        </p:nvGrpSpPr>
        <p:grpSpPr bwMode="auto">
          <a:xfrm rot="7525973">
            <a:off x="6139657" y="2664619"/>
            <a:ext cx="169862" cy="977900"/>
            <a:chOff x="4733" y="1136"/>
            <a:chExt cx="137" cy="1115"/>
          </a:xfrm>
        </p:grpSpPr>
        <p:sp>
          <p:nvSpPr>
            <p:cNvPr id="9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0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1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2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 rot="2874353">
            <a:off x="3979069" y="2016919"/>
            <a:ext cx="169862" cy="977900"/>
            <a:chOff x="4733" y="1136"/>
            <a:chExt cx="137" cy="1115"/>
          </a:xfrm>
        </p:grpSpPr>
        <p:sp>
          <p:nvSpPr>
            <p:cNvPr id="49205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6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7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8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53666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 tmFilter="0, 0; .2, .5; .8, .5; 1, 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000" autoRev="1" fill="hold"/>
                                        <p:tgtEl>
                                          <p:spTgt spid="53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 tmFilter="0, 0; .2, .5; .8, .5; 1, 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000" autoRev="1" fill="hold"/>
                                        <p:tgtEl>
                                          <p:spTgt spid="53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 tmFilter="0, 0; .2, .5; .8, .5; 1, 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1000" autoRev="1" fill="hold"/>
                                        <p:tgtEl>
                                          <p:spTgt spid="53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53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 tmFilter="0, 0; .2, .5; .8, .5; 1, 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000" autoRev="1" fill="hold"/>
                                        <p:tgtEl>
                                          <p:spTgt spid="53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53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20" grpId="0" animBg="1"/>
      <p:bldP spid="492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196752"/>
            <a:ext cx="3744416" cy="35072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60097" y="620689"/>
            <a:ext cx="20249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/>
              <a:t>Яма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6456041" y="1988841"/>
            <a:ext cx="3321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ru-RU" sz="6000" dirty="0" err="1">
                <a:solidFill>
                  <a:srgbClr val="00B050"/>
                </a:solidFill>
              </a:rPr>
              <a:t>й</a:t>
            </a:r>
            <a:r>
              <a:rPr lang="ru-RU" sz="6000" dirty="0">
                <a:solidFill>
                  <a:srgbClr val="00B050"/>
                </a:solidFill>
              </a:rPr>
              <a:t>'</a:t>
            </a:r>
            <a:r>
              <a:rPr lang="ru-RU" sz="6000" dirty="0">
                <a:solidFill>
                  <a:srgbClr val="00B050"/>
                </a:solidFill>
              </a:rPr>
              <a:t> </a:t>
            </a:r>
            <a:r>
              <a:rPr lang="ru-RU" sz="6000" dirty="0">
                <a:solidFill>
                  <a:srgbClr val="FF0000"/>
                </a:solidFill>
              </a:rPr>
              <a:t>а</a:t>
            </a:r>
            <a:r>
              <a:rPr lang="ru-RU" sz="6000" dirty="0"/>
              <a:t> </a:t>
            </a:r>
            <a:r>
              <a:rPr lang="ru-RU" sz="6000" dirty="0">
                <a:solidFill>
                  <a:srgbClr val="0070C0"/>
                </a:solidFill>
              </a:rPr>
              <a:t>м</a:t>
            </a:r>
            <a:r>
              <a:rPr lang="ru-RU" sz="6000" dirty="0"/>
              <a:t> </a:t>
            </a:r>
            <a:r>
              <a:rPr lang="ru-RU" sz="6000" dirty="0">
                <a:solidFill>
                  <a:srgbClr val="FF0000"/>
                </a:solidFill>
              </a:rPr>
              <a:t>а</a:t>
            </a:r>
            <a:r>
              <a:rPr lang="en-US" sz="6000" dirty="0"/>
              <a:t>]</a:t>
            </a:r>
            <a:endParaRPr lang="ru-RU" sz="6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032104" y="1772816"/>
            <a:ext cx="288032" cy="2880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7320136" y="1772816"/>
            <a:ext cx="279648" cy="3516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00056" y="3140969"/>
            <a:ext cx="2420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3 буквы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240016" y="4149081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4 звука</a:t>
            </a:r>
            <a:endParaRPr lang="ru-RU" sz="4800" dirty="0"/>
          </a:p>
        </p:txBody>
      </p:sp>
      <p:pic>
        <p:nvPicPr>
          <p:cNvPr id="1027" name="Picture 3" descr="C:\Users\Екатерина\Desktop\Безымянный_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1516" y="4941168"/>
            <a:ext cx="2556485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2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Россия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63751" y="476250"/>
            <a:ext cx="820896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7631113" y="69215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3" name="Group 4"/>
          <p:cNvGrpSpPr>
            <a:grpSpLocks/>
          </p:cNvGrpSpPr>
          <p:nvPr/>
        </p:nvGrpSpPr>
        <p:grpSpPr bwMode="auto">
          <a:xfrm rot="1834572">
            <a:off x="8328026" y="2565400"/>
            <a:ext cx="169863" cy="977900"/>
            <a:chOff x="4733" y="1136"/>
            <a:chExt cx="137" cy="1115"/>
          </a:xfrm>
        </p:grpSpPr>
        <p:sp>
          <p:nvSpPr>
            <p:cNvPr id="2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3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4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5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pic>
        <p:nvPicPr>
          <p:cNvPr id="49223" name="Picture 71" descr="девочка 3"/>
          <p:cNvPicPr>
            <a:picLocks noChangeAspect="1" noChangeArrowheads="1"/>
          </p:cNvPicPr>
          <p:nvPr/>
        </p:nvPicPr>
        <p:blipFill>
          <a:blip r:embed="rId4" cstate="print"/>
          <a:srcRect b="26244"/>
          <a:stretch>
            <a:fillRect/>
          </a:stretch>
        </p:blipFill>
        <p:spPr bwMode="auto">
          <a:xfrm>
            <a:off x="8112126" y="4652964"/>
            <a:ext cx="10842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664" y="915988"/>
            <a:ext cx="307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8339" y="83661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1233488"/>
            <a:ext cx="306388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6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6" y="1312863"/>
            <a:ext cx="30797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9951" y="1193801"/>
            <a:ext cx="3079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1564" y="915988"/>
            <a:ext cx="306387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6456363" y="342900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4151313" y="908051"/>
            <a:ext cx="1884362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 l="8363" t="5469" r="5621" b="4297"/>
          <a:stretch>
            <a:fillRect/>
          </a:stretch>
        </p:blipFill>
        <p:spPr bwMode="auto">
          <a:xfrm>
            <a:off x="2495551" y="2997201"/>
            <a:ext cx="1884363" cy="2016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4" name="Group 20"/>
          <p:cNvGrpSpPr>
            <a:grpSpLocks/>
          </p:cNvGrpSpPr>
          <p:nvPr/>
        </p:nvGrpSpPr>
        <p:grpSpPr bwMode="auto">
          <a:xfrm rot="7525973">
            <a:off x="6139657" y="2664619"/>
            <a:ext cx="169862" cy="977900"/>
            <a:chOff x="4733" y="1136"/>
            <a:chExt cx="137" cy="1115"/>
          </a:xfrm>
        </p:grpSpPr>
        <p:sp>
          <p:nvSpPr>
            <p:cNvPr id="9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0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1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2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 rot="2874353">
            <a:off x="3979069" y="2016919"/>
            <a:ext cx="169862" cy="977900"/>
            <a:chOff x="4733" y="1136"/>
            <a:chExt cx="137" cy="1115"/>
          </a:xfrm>
        </p:grpSpPr>
        <p:sp>
          <p:nvSpPr>
            <p:cNvPr id="49205" name="AutoShape 53"/>
            <p:cNvSpPr>
              <a:spLocks noChangeArrowheads="1"/>
            </p:cNvSpPr>
            <p:nvPr/>
          </p:nvSpPr>
          <p:spPr bwMode="auto">
            <a:xfrm rot="5400000">
              <a:off x="4669" y="1505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6" name="AutoShape 54"/>
            <p:cNvSpPr>
              <a:spLocks noChangeArrowheads="1"/>
            </p:cNvSpPr>
            <p:nvPr/>
          </p:nvSpPr>
          <p:spPr bwMode="auto">
            <a:xfrm rot="5400000">
              <a:off x="4665" y="1204"/>
              <a:ext cx="272" cy="136"/>
            </a:xfrm>
            <a:prstGeom prst="homePlat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7" name="AutoShape 55"/>
            <p:cNvSpPr>
              <a:spLocks noChangeArrowheads="1"/>
            </p:cNvSpPr>
            <p:nvPr/>
          </p:nvSpPr>
          <p:spPr bwMode="auto">
            <a:xfrm rot="5400000">
              <a:off x="4669" y="1777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9208" name="AutoShape 56"/>
            <p:cNvSpPr>
              <a:spLocks noChangeArrowheads="1"/>
            </p:cNvSpPr>
            <p:nvPr/>
          </p:nvSpPr>
          <p:spPr bwMode="auto">
            <a:xfrm rot="5400000">
              <a:off x="4669" y="2050"/>
              <a:ext cx="272" cy="130"/>
            </a:xfrm>
            <a:prstGeom prst="chevron">
              <a:avLst>
                <a:gd name="adj" fmla="val 52308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sp>
        <p:nvSpPr>
          <p:cNvPr id="49220" name="Rectangle 68"/>
          <p:cNvSpPr>
            <a:spLocks noChangeArrowheads="1"/>
          </p:cNvSpPr>
          <p:nvPr/>
        </p:nvSpPr>
        <p:spPr bwMode="auto">
          <a:xfrm>
            <a:off x="5232401" y="4724400"/>
            <a:ext cx="30273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 i="1"/>
              <a:t>В каких случаях буква </a:t>
            </a:r>
            <a:r>
              <a:rPr lang="ru-RU" b="1" i="1">
                <a:solidFill>
                  <a:srgbClr val="FF0000"/>
                </a:solidFill>
              </a:rPr>
              <a:t>Я</a:t>
            </a:r>
            <a:r>
              <a:rPr lang="ru-RU" b="1" i="1"/>
              <a:t> </a:t>
            </a:r>
          </a:p>
          <a:p>
            <a:pPr eaLnBrk="0" hangingPunct="0"/>
            <a:r>
              <a:rPr lang="ru-RU" b="1" i="1"/>
              <a:t>обозначает два звука?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235087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20</TotalTime>
  <Words>234</Words>
  <Application>Microsoft Office PowerPoint</Application>
  <PresentationFormat>Широкоэкранный</PresentationFormat>
  <Paragraphs>102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Аспект</vt:lpstr>
      <vt:lpstr>Урок обучения грамоте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</dc:title>
  <dc:creator>user723</dc:creator>
  <cp:lastModifiedBy>user723</cp:lastModifiedBy>
  <cp:revision>3</cp:revision>
  <dcterms:created xsi:type="dcterms:W3CDTF">2021-11-10T06:05:53Z</dcterms:created>
  <dcterms:modified xsi:type="dcterms:W3CDTF">2021-11-10T06:26:27Z</dcterms:modified>
</cp:coreProperties>
</file>