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71" r:id="rId4"/>
    <p:sldId id="263" r:id="rId5"/>
    <p:sldId id="284" r:id="rId6"/>
    <p:sldId id="285" r:id="rId7"/>
    <p:sldId id="289" r:id="rId8"/>
    <p:sldId id="272" r:id="rId9"/>
    <p:sldId id="288" r:id="rId10"/>
    <p:sldId id="273" r:id="rId11"/>
    <p:sldId id="264" r:id="rId12"/>
    <p:sldId id="296" r:id="rId13"/>
    <p:sldId id="286" r:id="rId14"/>
    <p:sldId id="290" r:id="rId15"/>
    <p:sldId id="292" r:id="rId16"/>
    <p:sldId id="291" r:id="rId17"/>
    <p:sldId id="293" r:id="rId18"/>
    <p:sldId id="268" r:id="rId19"/>
    <p:sldId id="294" r:id="rId20"/>
    <p:sldId id="295" r:id="rId21"/>
    <p:sldId id="298" r:id="rId22"/>
    <p:sldId id="299" r:id="rId23"/>
    <p:sldId id="280" r:id="rId24"/>
    <p:sldId id="279" r:id="rId25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0076"/>
    <a:srgbClr val="F62828"/>
    <a:srgbClr val="66FF66"/>
    <a:srgbClr val="FF0D0D"/>
    <a:srgbClr val="C9FBCB"/>
    <a:srgbClr val="B8FABB"/>
    <a:srgbClr val="A5F9A9"/>
    <a:srgbClr val="82F68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-44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A8B97-242B-434B-9687-DF74AFDC3219}" type="datetimeFigureOut">
              <a:rPr lang="ru-RU"/>
              <a:pPr>
                <a:defRPr/>
              </a:pPr>
              <a:t>02.09.2018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DB512-A6B2-452E-94BC-C33B933B7E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6C689-985B-4DC7-A769-FB0A74DAC528}" type="datetimeFigureOut">
              <a:rPr lang="ru-RU"/>
              <a:pPr>
                <a:defRPr/>
              </a:pPr>
              <a:t>02.09.2018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ABAC0-2EE3-4F0E-BBCC-F2532BB045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78A8B-2034-4755-8ADF-BA79745704DC}" type="datetimeFigureOut">
              <a:rPr lang="ru-RU"/>
              <a:pPr>
                <a:defRPr/>
              </a:pPr>
              <a:t>02.09.2018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E341A-E494-4405-87E2-FA89E9A983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21550-E844-4D3D-8996-AED355B12D42}" type="datetimeFigureOut">
              <a:rPr lang="ru-RU"/>
              <a:pPr>
                <a:defRPr/>
              </a:pPr>
              <a:t>02.09.2018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2E6E3-202C-44B4-AB27-AF9A7125AF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FE45F-F1E3-498F-ABAC-D4353326C08C}" type="datetimeFigureOut">
              <a:rPr lang="ru-RU"/>
              <a:pPr>
                <a:defRPr/>
              </a:pPr>
              <a:t>02.09.2018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1F9C5-C7B8-47B4-8BB1-F0EB06E915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42FA2-8812-4B20-988F-8DBDA980521C}" type="datetimeFigureOut">
              <a:rPr lang="ru-RU"/>
              <a:pPr>
                <a:defRPr/>
              </a:pPr>
              <a:t>02.09.2018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4ADE8-4254-40A6-9D5A-7CEDF6D9E3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07745-03AA-43A7-92DA-AFA9C73794AC}" type="datetimeFigureOut">
              <a:rPr lang="ru-RU"/>
              <a:pPr>
                <a:defRPr/>
              </a:pPr>
              <a:t>02.09.2018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6A5BB-F3D9-4742-B1AE-F71435E80F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6CAAD-44B0-47B4-A852-1C547178C41E}" type="datetimeFigureOut">
              <a:rPr lang="ru-RU"/>
              <a:pPr>
                <a:defRPr/>
              </a:pPr>
              <a:t>02.09.2018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555C6-A0FD-414F-A798-06EEFBE156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85F9C-BD7C-44FE-A51F-0A7941FC00EC}" type="datetimeFigureOut">
              <a:rPr lang="ru-RU"/>
              <a:pPr>
                <a:defRPr/>
              </a:pPr>
              <a:t>02.09.2018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9EB0C-972A-465E-A7CC-946AB83694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C031D-6D3F-42C5-A697-05E944F11F10}" type="datetimeFigureOut">
              <a:rPr lang="ru-RU"/>
              <a:pPr>
                <a:defRPr/>
              </a:pPr>
              <a:t>02.09.2018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78528-3001-4769-A864-AAE89B9124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1CAD0-521A-4563-96DB-D500F5802D18}" type="datetimeFigureOut">
              <a:rPr lang="ru-RU"/>
              <a:pPr>
                <a:defRPr/>
              </a:pPr>
              <a:t>02.09.2018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839EB-9C0E-4248-ACA1-F52FE41998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9FBCB"/>
            </a:gs>
            <a:gs pos="74000">
              <a:srgbClr val="B8FABB"/>
            </a:gs>
            <a:gs pos="83000">
              <a:srgbClr val="A5F9A9"/>
            </a:gs>
            <a:gs pos="100000">
              <a:srgbClr val="82F688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99AFD8-9E37-4ABD-B510-F68C3DE1B6B4}" type="datetimeFigureOut">
              <a:rPr lang="ru-RU"/>
              <a:pPr>
                <a:defRPr/>
              </a:pPr>
              <a:t>02.09.2018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A69E27-FAB4-48B4-BEC5-EC25591610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1354" y="382397"/>
            <a:ext cx="11553092" cy="4805065"/>
          </a:xfrm>
          <a:prstGeom prst="rect">
            <a:avLst/>
          </a:prstGeom>
          <a:noFill/>
        </p:spPr>
        <p:txBody>
          <a:bodyPr>
            <a:prstTxWarp prst="textCanDow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6350" stA="60000" endA="900" endPos="60000" dist="60007" dir="5400000" sy="-100000" algn="bl" rotWithShape="0"/>
                </a:effectLst>
                <a:latin typeface="+mn-lt"/>
                <a:cs typeface="+mn-cs"/>
              </a:rPr>
              <a:t>Русский  язык</a:t>
            </a:r>
            <a:br>
              <a:rPr lang="ru-RU" sz="5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6350" stA="60000" endA="900" endPos="60000" dist="60007" dir="5400000" sy="-100000" algn="bl" rotWithShape="0"/>
                </a:effectLst>
                <a:latin typeface="+mn-lt"/>
                <a:cs typeface="+mn-cs"/>
              </a:rPr>
            </a:br>
            <a:r>
              <a:rPr lang="ru-RU" sz="5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6350" stA="60000" endA="900" endPos="60000" dist="60007" dir="5400000" sy="-100000" algn="bl" rotWithShape="0"/>
                </a:effectLst>
                <a:latin typeface="+mn-lt"/>
                <a:cs typeface="+mn-cs"/>
              </a:rPr>
              <a:t/>
            </a:r>
            <a:br>
              <a:rPr lang="ru-RU" sz="5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6350" stA="60000" endA="900" endPos="60000" dist="60007" dir="5400000" sy="-100000" algn="bl" rotWithShape="0"/>
                </a:effectLst>
                <a:latin typeface="+mn-lt"/>
                <a:cs typeface="+mn-cs"/>
              </a:rPr>
            </a:br>
            <a:r>
              <a:rPr lang="ru-RU" sz="5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+mn-lt"/>
                <a:cs typeface="+mn-cs"/>
              </a:rPr>
              <a:t>2 класс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1438" y="784225"/>
            <a:ext cx="7094537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7613" y="3425825"/>
            <a:ext cx="102997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747596" y="1437268"/>
            <a:ext cx="114300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+mn-lt"/>
                <a:cs typeface="+mn-cs"/>
              </a:rPr>
              <a:t>П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77359" y="1437268"/>
            <a:ext cx="8519744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dirty="0" err="1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+mn-lt"/>
                <a:cs typeface="+mn-cs"/>
              </a:rPr>
              <a:t>исьменная</a:t>
            </a:r>
            <a:r>
              <a:rPr lang="ru-RU" sz="8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+mn-lt"/>
                <a:cs typeface="+mn-cs"/>
              </a:rPr>
              <a:t>  речь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63108" y="3019180"/>
            <a:ext cx="879231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dirty="0">
                <a:ln>
                  <a:solidFill>
                    <a:schemeClr val="tx1"/>
                  </a:solidFill>
                </a:ln>
                <a:solidFill>
                  <a:srgbClr val="FF0D0D"/>
                </a:solidFill>
                <a:latin typeface="+mn-lt"/>
                <a:cs typeface="+mn-cs"/>
              </a:rPr>
              <a:t>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25462" y="3019180"/>
            <a:ext cx="5756031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dirty="0" err="1">
                <a:ln>
                  <a:solidFill>
                    <a:schemeClr val="tx1"/>
                  </a:solidFill>
                </a:ln>
                <a:solidFill>
                  <a:srgbClr val="FF0D0D"/>
                </a:solidFill>
                <a:latin typeface="+mn-lt"/>
                <a:cs typeface="+mn-cs"/>
              </a:rPr>
              <a:t>стная</a:t>
            </a:r>
            <a:r>
              <a:rPr lang="ru-RU" sz="8800" b="1" dirty="0">
                <a:ln>
                  <a:solidFill>
                    <a:schemeClr val="tx1"/>
                  </a:solidFill>
                </a:ln>
                <a:solidFill>
                  <a:srgbClr val="FF0D0D"/>
                </a:solidFill>
                <a:latin typeface="+mn-lt"/>
                <a:cs typeface="+mn-cs"/>
              </a:rPr>
              <a:t>  речь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283332" y="54980"/>
            <a:ext cx="5769528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dirty="0">
                <a:ln w="571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Виды  речи</a:t>
            </a:r>
          </a:p>
        </p:txBody>
      </p:sp>
      <p:pic>
        <p:nvPicPr>
          <p:cNvPr id="23558" name="Рисунок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113" y="1063625"/>
            <a:ext cx="242570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Рисунок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825" y="3019425"/>
            <a:ext cx="2667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2" descr="http://rendasecreta.com/wp-content/uploads/2015/01/nunca-desistir-de-trabalhar-pela-interne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4827588"/>
            <a:ext cx="2308225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WordArt 13"/>
          <p:cNvSpPr>
            <a:spLocks noChangeArrowheads="1" noChangeShapeType="1" noTextEdit="1"/>
          </p:cNvSpPr>
          <p:nvPr/>
        </p:nvSpPr>
        <p:spPr bwMode="auto">
          <a:xfrm>
            <a:off x="3879850" y="4960938"/>
            <a:ext cx="6651625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Речь про себя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: скругленные углы 21">
            <a:hlinkClick r:id="rId2" action="ppaction://hlinksldjump"/>
            <a:extLst>
              <a:ext uri="{FF2B5EF4-FFF2-40B4-BE49-F238E27FC236}"/>
            </a:extLst>
          </p:cNvPr>
          <p:cNvSpPr/>
          <p:nvPr/>
        </p:nvSpPr>
        <p:spPr>
          <a:xfrm>
            <a:off x="7336803" y="1876146"/>
            <a:ext cx="4471422" cy="456497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i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письменная</a:t>
            </a:r>
            <a:r>
              <a:rPr lang="ru-RU" sz="28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ru-RU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чтение</a:t>
            </a:r>
          </a:p>
          <a:p>
            <a:pPr algn="ctr">
              <a:defRPr/>
            </a:pPr>
            <a:endParaRPr lang="ru-RU" sz="3600" b="1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  <a:cs typeface="Arial" charset="0"/>
            </a:endParaRPr>
          </a:p>
          <a:p>
            <a:pPr algn="ctr">
              <a:defRPr/>
            </a:pPr>
            <a:endParaRPr lang="ru-RU" sz="2800" b="1" i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  <a:cs typeface="Arial" charset="0"/>
            </a:endParaRPr>
          </a:p>
          <a:p>
            <a:pPr algn="ctr">
              <a:defRPr/>
            </a:pPr>
            <a:r>
              <a:rPr lang="ru-RU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письмо</a:t>
            </a:r>
          </a:p>
        </p:txBody>
      </p:sp>
      <p:sp>
        <p:nvSpPr>
          <p:cNvPr id="23" name="Прямоугольник: скругленные углы 22">
            <a:hlinkClick r:id="rId3" action="ppaction://hlinksldjump"/>
            <a:extLst>
              <a:ext uri="{FF2B5EF4-FFF2-40B4-BE49-F238E27FC236}"/>
            </a:extLst>
          </p:cNvPr>
          <p:cNvSpPr/>
          <p:nvPr/>
        </p:nvSpPr>
        <p:spPr>
          <a:xfrm>
            <a:off x="299797" y="1723015"/>
            <a:ext cx="4761304" cy="462540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i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устная</a:t>
            </a:r>
          </a:p>
          <a:p>
            <a:pPr algn="ctr">
              <a:defRPr/>
            </a:pPr>
            <a:r>
              <a:rPr lang="ru-RU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слушание</a:t>
            </a:r>
          </a:p>
          <a:p>
            <a:pPr algn="ctr">
              <a:defRPr/>
            </a:pPr>
            <a:endParaRPr lang="ru-RU" sz="3600" b="1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  <a:cs typeface="Arial" charset="0"/>
            </a:endParaRPr>
          </a:p>
          <a:p>
            <a:pPr algn="ctr">
              <a:defRPr/>
            </a:pPr>
            <a:endParaRPr lang="ru-RU" sz="2800" b="1" i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  <a:cs typeface="Arial" charset="0"/>
            </a:endParaRPr>
          </a:p>
          <a:p>
            <a:pPr algn="ctr">
              <a:defRPr/>
            </a:pPr>
            <a:r>
              <a:rPr lang="ru-RU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говорение</a:t>
            </a:r>
          </a:p>
        </p:txBody>
      </p:sp>
      <p:sp>
        <p:nvSpPr>
          <p:cNvPr id="24" name="Стрелка: вниз 23">
            <a:extLst>
              <a:ext uri="{FF2B5EF4-FFF2-40B4-BE49-F238E27FC236}"/>
            </a:extLst>
          </p:cNvPr>
          <p:cNvSpPr/>
          <p:nvPr/>
        </p:nvSpPr>
        <p:spPr>
          <a:xfrm rot="2225602">
            <a:off x="4632990" y="1230948"/>
            <a:ext cx="202999" cy="828000"/>
          </a:xfrm>
          <a:prstGeom prst="down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Стрелка: вниз 24">
            <a:extLst>
              <a:ext uri="{FF2B5EF4-FFF2-40B4-BE49-F238E27FC236}"/>
            </a:extLst>
          </p:cNvPr>
          <p:cNvSpPr/>
          <p:nvPr/>
        </p:nvSpPr>
        <p:spPr>
          <a:xfrm rot="19406139">
            <a:off x="7627974" y="1229407"/>
            <a:ext cx="202999" cy="828000"/>
          </a:xfrm>
          <a:prstGeom prst="down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TextBox 25">
            <a:hlinkClick r:id="rId4" action="ppaction://hlinksldjump"/>
            <a:extLst>
              <a:ext uri="{FF2B5EF4-FFF2-40B4-BE49-F238E27FC236}"/>
            </a:extLst>
          </p:cNvPr>
          <p:cNvSpPr txBox="1"/>
          <p:nvPr/>
        </p:nvSpPr>
        <p:spPr>
          <a:xfrm>
            <a:off x="4964113" y="1588"/>
            <a:ext cx="2738437" cy="1087437"/>
          </a:xfrm>
          <a:prstGeom prst="plaque">
            <a:avLst>
              <a:gd name="adj" fmla="val 1175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РЕЧЬ</a:t>
            </a:r>
          </a:p>
        </p:txBody>
      </p:sp>
      <p:sp>
        <p:nvSpPr>
          <p:cNvPr id="27" name="Прямоугольник: скругленные углы 26">
            <a:hlinkClick r:id="rId5" action="ppaction://hlinksldjump"/>
            <a:extLst>
              <a:ext uri="{FF2B5EF4-FFF2-40B4-BE49-F238E27FC236}"/>
            </a:extLst>
          </p:cNvPr>
          <p:cNvSpPr/>
          <p:nvPr/>
        </p:nvSpPr>
        <p:spPr>
          <a:xfrm>
            <a:off x="3824288" y="3952875"/>
            <a:ext cx="5086350" cy="890588"/>
          </a:xfrm>
          <a:prstGeom prst="roundRect">
            <a:avLst/>
          </a:prstGeom>
          <a:ln w="571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b="1" i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  <a:cs typeface="Arial" charset="0"/>
              </a:rPr>
              <a:t>речь про себя</a:t>
            </a:r>
          </a:p>
        </p:txBody>
      </p:sp>
    </p:spTree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56139" y="316523"/>
            <a:ext cx="9829800" cy="62478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+mn-lt"/>
                <a:cs typeface="+mn-cs"/>
              </a:rPr>
              <a:t>Раз – подняться, подтянуться,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+mn-lt"/>
                <a:cs typeface="+mn-cs"/>
              </a:rPr>
              <a:t>Два – нагнуться, разогнуться,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+mn-lt"/>
                <a:cs typeface="+mn-cs"/>
              </a:rPr>
              <a:t>Три – в ладоши три хлопка,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+mn-lt"/>
                <a:cs typeface="+mn-cs"/>
              </a:rPr>
              <a:t>Головою три кивка.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+mn-lt"/>
                <a:cs typeface="+mn-cs"/>
              </a:rPr>
              <a:t>На четыре – руки шире,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+mn-lt"/>
                <a:cs typeface="+mn-cs"/>
              </a:rPr>
              <a:t>Пять – руками помахать,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+mn-lt"/>
                <a:cs typeface="+mn-cs"/>
              </a:rPr>
              <a:t>Шесть – на место тихо сесть.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3235569"/>
            <a:ext cx="513410" cy="4220308"/>
          </a:xfrm>
          <a:prstGeom prst="rect">
            <a:avLst/>
          </a:prstGeom>
          <a:noFill/>
        </p:spPr>
        <p:txBody>
          <a:bodyPr vert="wordArtVer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latin typeface="+mn-lt"/>
                <a:cs typeface="+mn-cs"/>
              </a:rPr>
              <a:t>физминутка</a:t>
            </a:r>
            <a:endParaRPr lang="ru-RU" dirty="0">
              <a:latin typeface="+mn-lt"/>
              <a:cs typeface="+mn-cs"/>
            </a:endParaRPr>
          </a:p>
        </p:txBody>
      </p:sp>
      <p:pic>
        <p:nvPicPr>
          <p:cNvPr id="25603" name="Picture 2" descr="http://www.proza.ru/pics/2014/02/09/234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74150" y="177800"/>
            <a:ext cx="2744788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http://sunveter.ru/uploads/posts/2013-06/1372611562_gnom7b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77388" y="4084638"/>
            <a:ext cx="18796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 descr="http://sunveter.ru/uploads/posts/2013-06/1372574499_gnom1b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8050" y="2906713"/>
            <a:ext cx="20669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925" y="600075"/>
            <a:ext cx="9413875" cy="971550"/>
          </a:xfrm>
          <a:prstGeom prst="rect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atin typeface="+mn-lt"/>
                <a:cs typeface="+mn-cs"/>
              </a:rPr>
              <a:t>   П    -   письменная  речь</a:t>
            </a:r>
          </a:p>
        </p:txBody>
      </p:sp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382588" y="2001838"/>
            <a:ext cx="9413875" cy="97155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>
                <a:latin typeface="Calibri" pitchFamily="34" charset="0"/>
              </a:rPr>
              <a:t>   У        -  устная  речь</a:t>
            </a:r>
          </a:p>
        </p:txBody>
      </p: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212725" y="3592513"/>
            <a:ext cx="11610975" cy="9715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>
                <a:latin typeface="Calibri" pitchFamily="34" charset="0"/>
              </a:rPr>
              <a:t>   С         - речь  про  себя , мысли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/>
          <p:cNvPicPr>
            <a:picLocks noChangeAspect="1"/>
          </p:cNvPicPr>
          <p:nvPr/>
        </p:nvPicPr>
        <p:blipFill>
          <a:blip r:embed="rId2"/>
          <a:srcRect t="47185" r="61342"/>
          <a:stretch>
            <a:fillRect/>
          </a:stretch>
        </p:blipFill>
        <p:spPr bwMode="auto">
          <a:xfrm>
            <a:off x="2224088" y="606425"/>
            <a:ext cx="7296150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/>
          <p:cNvPicPr>
            <a:picLocks noChangeAspect="1"/>
          </p:cNvPicPr>
          <p:nvPr/>
        </p:nvPicPr>
        <p:blipFill>
          <a:blip r:embed="rId2"/>
          <a:srcRect l="28627" r="24536" b="39320"/>
          <a:stretch>
            <a:fillRect/>
          </a:stretch>
        </p:blipFill>
        <p:spPr bwMode="auto">
          <a:xfrm>
            <a:off x="2312988" y="720725"/>
            <a:ext cx="7070725" cy="532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7925" y="384175"/>
            <a:ext cx="6323013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2"/>
          <p:cNvPicPr>
            <a:picLocks noChangeAspect="1"/>
          </p:cNvPicPr>
          <p:nvPr/>
        </p:nvPicPr>
        <p:blipFill>
          <a:blip r:embed="rId2"/>
          <a:srcRect t="5602"/>
          <a:stretch>
            <a:fillRect/>
          </a:stretch>
        </p:blipFill>
        <p:spPr bwMode="auto">
          <a:xfrm>
            <a:off x="3281363" y="319088"/>
            <a:ext cx="5524500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4"/>
          <p:cNvPicPr>
            <a:picLocks noChangeAspect="1"/>
          </p:cNvPicPr>
          <p:nvPr/>
        </p:nvPicPr>
        <p:blipFill>
          <a:blip r:embed="rId2"/>
          <a:srcRect t="7729"/>
          <a:stretch>
            <a:fillRect/>
          </a:stretch>
        </p:blipFill>
        <p:spPr bwMode="auto">
          <a:xfrm>
            <a:off x="2963863" y="503238"/>
            <a:ext cx="5664200" cy="569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73863" y="346075"/>
            <a:ext cx="4497387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0" y="279400"/>
            <a:ext cx="4564063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 descr="thinkingm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6988" y="561975"/>
            <a:ext cx="10021887" cy="587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298450" y="301625"/>
            <a:ext cx="11503025" cy="557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200">
                <a:latin typeface="Calibri" pitchFamily="34" charset="0"/>
              </a:rPr>
              <a:t>С самого ранн</a:t>
            </a:r>
            <a:r>
              <a:rPr lang="ru-RU" sz="7200" b="1">
                <a:latin typeface="Calibri" pitchFamily="34" charset="0"/>
              </a:rPr>
              <a:t>его</a:t>
            </a:r>
            <a:r>
              <a:rPr lang="ru-RU" sz="7200">
                <a:latin typeface="Calibri" pitchFamily="34" charset="0"/>
              </a:rPr>
              <a:t> детства и до глубокой стар</a:t>
            </a:r>
            <a:r>
              <a:rPr lang="ru-RU" sz="7200" b="1">
                <a:latin typeface="Calibri" pitchFamily="34" charset="0"/>
              </a:rPr>
              <a:t>о</a:t>
            </a:r>
            <a:r>
              <a:rPr lang="ru-RU" sz="7200">
                <a:latin typeface="Calibri" pitchFamily="34" charset="0"/>
              </a:rPr>
              <a:t>ст</a:t>
            </a:r>
            <a:r>
              <a:rPr lang="ru-RU" sz="7200" b="1">
                <a:latin typeface="Calibri" pitchFamily="34" charset="0"/>
              </a:rPr>
              <a:t>и</a:t>
            </a:r>
            <a:r>
              <a:rPr lang="ru-RU" sz="7200">
                <a:latin typeface="Calibri" pitchFamily="34" charset="0"/>
              </a:rPr>
              <a:t> вся жизнь ч</a:t>
            </a:r>
            <a:r>
              <a:rPr lang="ru-RU" sz="7200" b="1">
                <a:latin typeface="Calibri" pitchFamily="34" charset="0"/>
              </a:rPr>
              <a:t>е</a:t>
            </a:r>
            <a:r>
              <a:rPr lang="ru-RU" sz="7200">
                <a:latin typeface="Calibri" pitchFamily="34" charset="0"/>
              </a:rPr>
              <a:t>л</a:t>
            </a:r>
            <a:r>
              <a:rPr lang="ru-RU" sz="7200" b="1">
                <a:latin typeface="Calibri" pitchFamily="34" charset="0"/>
              </a:rPr>
              <a:t>о</a:t>
            </a:r>
            <a:r>
              <a:rPr lang="ru-RU" sz="7200">
                <a:latin typeface="Calibri" pitchFamily="34" charset="0"/>
              </a:rPr>
              <a:t>века н</a:t>
            </a:r>
            <a:r>
              <a:rPr lang="ru-RU" sz="7200" b="1">
                <a:latin typeface="Calibri" pitchFamily="34" charset="0"/>
              </a:rPr>
              <a:t>е</a:t>
            </a:r>
            <a:r>
              <a:rPr lang="ru-RU" sz="7200">
                <a:latin typeface="Calibri" pitchFamily="34" charset="0"/>
              </a:rPr>
              <a:t>разрывно связана с языком.</a:t>
            </a:r>
          </a:p>
        </p:txBody>
      </p:sp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7383463" y="6088063"/>
            <a:ext cx="48085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>
                <a:latin typeface="Calibri" pitchFamily="34" charset="0"/>
              </a:rPr>
              <a:t>Л. Успенский</a:t>
            </a:r>
          </a:p>
        </p:txBody>
      </p:sp>
      <p:sp>
        <p:nvSpPr>
          <p:cNvPr id="37894" name="Line 8"/>
          <p:cNvSpPr>
            <a:spLocks noChangeShapeType="1"/>
          </p:cNvSpPr>
          <p:nvPr/>
        </p:nvSpPr>
        <p:spPr bwMode="auto">
          <a:xfrm flipV="1">
            <a:off x="574675" y="1238250"/>
            <a:ext cx="10737850" cy="17463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95" name="Line 9"/>
          <p:cNvSpPr>
            <a:spLocks noChangeShapeType="1"/>
          </p:cNvSpPr>
          <p:nvPr/>
        </p:nvSpPr>
        <p:spPr bwMode="auto">
          <a:xfrm flipV="1">
            <a:off x="1101725" y="2386013"/>
            <a:ext cx="9096375" cy="158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96" name="Line 11"/>
          <p:cNvSpPr>
            <a:spLocks noChangeShapeType="1"/>
          </p:cNvSpPr>
          <p:nvPr/>
        </p:nvSpPr>
        <p:spPr bwMode="auto">
          <a:xfrm flipV="1">
            <a:off x="511175" y="4584700"/>
            <a:ext cx="4959350" cy="3333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298450" y="301625"/>
            <a:ext cx="11503025" cy="557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200">
                <a:latin typeface="Calibri" pitchFamily="34" charset="0"/>
              </a:rPr>
              <a:t>С самого ранн</a:t>
            </a:r>
            <a:r>
              <a:rPr lang="ru-RU" sz="7200" b="1">
                <a:latin typeface="Calibri" pitchFamily="34" charset="0"/>
              </a:rPr>
              <a:t>его</a:t>
            </a:r>
            <a:r>
              <a:rPr lang="ru-RU" sz="7200">
                <a:latin typeface="Calibri" pitchFamily="34" charset="0"/>
              </a:rPr>
              <a:t> детства и до глубокой стар</a:t>
            </a:r>
            <a:r>
              <a:rPr lang="ru-RU" sz="7200" b="1">
                <a:latin typeface="Calibri" pitchFamily="34" charset="0"/>
              </a:rPr>
              <a:t>о</a:t>
            </a:r>
            <a:r>
              <a:rPr lang="ru-RU" sz="7200">
                <a:latin typeface="Calibri" pitchFamily="34" charset="0"/>
              </a:rPr>
              <a:t>ст</a:t>
            </a:r>
            <a:r>
              <a:rPr lang="ru-RU" sz="7200" b="1">
                <a:latin typeface="Calibri" pitchFamily="34" charset="0"/>
              </a:rPr>
              <a:t>и</a:t>
            </a:r>
            <a:r>
              <a:rPr lang="ru-RU" sz="7200">
                <a:latin typeface="Calibri" pitchFamily="34" charset="0"/>
              </a:rPr>
              <a:t> вся жизнь ч</a:t>
            </a:r>
            <a:r>
              <a:rPr lang="ru-RU" sz="7200" b="1">
                <a:latin typeface="Calibri" pitchFamily="34" charset="0"/>
              </a:rPr>
              <a:t>е</a:t>
            </a:r>
            <a:r>
              <a:rPr lang="ru-RU" sz="7200">
                <a:latin typeface="Calibri" pitchFamily="34" charset="0"/>
              </a:rPr>
              <a:t>л</a:t>
            </a:r>
            <a:r>
              <a:rPr lang="ru-RU" sz="7200" b="1">
                <a:latin typeface="Calibri" pitchFamily="34" charset="0"/>
              </a:rPr>
              <a:t>о</a:t>
            </a:r>
            <a:r>
              <a:rPr lang="ru-RU" sz="7200">
                <a:latin typeface="Calibri" pitchFamily="34" charset="0"/>
              </a:rPr>
              <a:t>века н</a:t>
            </a:r>
            <a:r>
              <a:rPr lang="ru-RU" sz="7200" b="1">
                <a:latin typeface="Calibri" pitchFamily="34" charset="0"/>
              </a:rPr>
              <a:t>е</a:t>
            </a:r>
            <a:r>
              <a:rPr lang="ru-RU" sz="7200">
                <a:latin typeface="Calibri" pitchFamily="34" charset="0"/>
              </a:rPr>
              <a:t>разрывно связана с языком.</a:t>
            </a:r>
          </a:p>
        </p:txBody>
      </p:sp>
      <p:sp>
        <p:nvSpPr>
          <p:cNvPr id="38915" name="TextBox 3"/>
          <p:cNvSpPr txBox="1">
            <a:spLocks noChangeArrowheads="1"/>
          </p:cNvSpPr>
          <p:nvPr/>
        </p:nvSpPr>
        <p:spPr bwMode="auto">
          <a:xfrm>
            <a:off x="7383463" y="6088063"/>
            <a:ext cx="48085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>
                <a:latin typeface="Calibri" pitchFamily="34" charset="0"/>
              </a:rPr>
              <a:t>Л. Успенский</a:t>
            </a:r>
          </a:p>
        </p:txBody>
      </p:sp>
      <p:sp>
        <p:nvSpPr>
          <p:cNvPr id="38917" name="Line 9"/>
          <p:cNvSpPr>
            <a:spLocks noChangeShapeType="1"/>
          </p:cNvSpPr>
          <p:nvPr/>
        </p:nvSpPr>
        <p:spPr bwMode="auto">
          <a:xfrm>
            <a:off x="5565775" y="1239838"/>
            <a:ext cx="820738" cy="158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918" name="Line 11"/>
          <p:cNvSpPr>
            <a:spLocks noChangeShapeType="1"/>
          </p:cNvSpPr>
          <p:nvPr/>
        </p:nvSpPr>
        <p:spPr bwMode="auto">
          <a:xfrm flipV="1">
            <a:off x="417513" y="5638800"/>
            <a:ext cx="309562" cy="158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919" name="Line 11"/>
          <p:cNvSpPr>
            <a:spLocks noChangeShapeType="1"/>
          </p:cNvSpPr>
          <p:nvPr/>
        </p:nvSpPr>
        <p:spPr bwMode="auto">
          <a:xfrm>
            <a:off x="5330825" y="3516313"/>
            <a:ext cx="309563" cy="127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920" name="Line 11"/>
          <p:cNvSpPr>
            <a:spLocks noChangeShapeType="1"/>
          </p:cNvSpPr>
          <p:nvPr/>
        </p:nvSpPr>
        <p:spPr bwMode="auto">
          <a:xfrm flipV="1">
            <a:off x="6399213" y="3513138"/>
            <a:ext cx="309562" cy="158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65275" y="422275"/>
            <a:ext cx="9413875" cy="971550"/>
          </a:xfrm>
          <a:prstGeom prst="rect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>
                <a:latin typeface="Calibri" pitchFamily="34" charset="0"/>
              </a:rPr>
              <a:t>Виды  речи</a:t>
            </a:r>
          </a:p>
        </p:txBody>
      </p:sp>
      <p:pic>
        <p:nvPicPr>
          <p:cNvPr id="35842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05838" y="1938338"/>
            <a:ext cx="2878137" cy="26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8950" y="3287713"/>
            <a:ext cx="3541713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000" y="1765300"/>
            <a:ext cx="2884488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930650" y="5684838"/>
            <a:ext cx="4468813" cy="971550"/>
          </a:xfrm>
          <a:prstGeom prst="rect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5400" b="1">
                <a:latin typeface="Calibri" pitchFamily="34" charset="0"/>
              </a:rPr>
              <a:t> </a:t>
            </a:r>
            <a:r>
              <a:rPr lang="ru-RU" sz="2800" b="1">
                <a:latin typeface="Calibri" pitchFamily="34" charset="0"/>
              </a:rPr>
              <a:t>письменная  речь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8575675" y="4722813"/>
            <a:ext cx="3616325" cy="971550"/>
          </a:xfrm>
          <a:prstGeom prst="rect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5400" b="1">
                <a:latin typeface="Calibri" pitchFamily="34" charset="0"/>
              </a:rPr>
              <a:t> </a:t>
            </a:r>
            <a:r>
              <a:rPr lang="ru-RU" sz="2800" b="1">
                <a:latin typeface="Calibri" pitchFamily="34" charset="0"/>
              </a:rPr>
              <a:t>устная  речь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87350" y="4906963"/>
            <a:ext cx="2949575" cy="971550"/>
          </a:xfrm>
          <a:prstGeom prst="rect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5400" b="1">
                <a:latin typeface="Calibri" pitchFamily="34" charset="0"/>
              </a:rPr>
              <a:t> </a:t>
            </a:r>
            <a:r>
              <a:rPr lang="ru-RU" sz="2800" b="1">
                <a:latin typeface="Calibri" pitchFamily="34" charset="0"/>
              </a:rPr>
              <a:t>речь про себя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5363" y="192088"/>
            <a:ext cx="8580437" cy="1098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Оцените  себя</a:t>
            </a:r>
          </a:p>
        </p:txBody>
      </p:sp>
      <p:sp>
        <p:nvSpPr>
          <p:cNvPr id="3" name="Овал 2"/>
          <p:cNvSpPr/>
          <p:nvPr/>
        </p:nvSpPr>
        <p:spPr>
          <a:xfrm>
            <a:off x="457200" y="4679950"/>
            <a:ext cx="1670050" cy="1636713"/>
          </a:xfrm>
          <a:prstGeom prst="ellipse">
            <a:avLst/>
          </a:prstGeom>
          <a:solidFill>
            <a:srgbClr val="F62828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462213" y="1395413"/>
            <a:ext cx="9178925" cy="16129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atin typeface="+mn-lt"/>
                <a:cs typeface="+mn-cs"/>
              </a:rPr>
              <a:t>понял  тему,  хорошо  работал  на  уроке</a:t>
            </a:r>
          </a:p>
        </p:txBody>
      </p:sp>
      <p:sp>
        <p:nvSpPr>
          <p:cNvPr id="5" name="Овал 4"/>
          <p:cNvSpPr/>
          <p:nvPr/>
        </p:nvSpPr>
        <p:spPr>
          <a:xfrm>
            <a:off x="457200" y="2805113"/>
            <a:ext cx="1670050" cy="160496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2540000" y="3370263"/>
            <a:ext cx="9178925" cy="161290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800" b="1">
                <a:latin typeface="Calibri" pitchFamily="34" charset="0"/>
              </a:rPr>
              <a:t>понял  тему, но немного  ошибаюсь,  надо  повторить</a:t>
            </a:r>
          </a:p>
        </p:txBody>
      </p:sp>
      <p:sp>
        <p:nvSpPr>
          <p:cNvPr id="7" name="Овал 6"/>
          <p:cNvSpPr/>
          <p:nvPr/>
        </p:nvSpPr>
        <p:spPr>
          <a:xfrm>
            <a:off x="457200" y="928688"/>
            <a:ext cx="1670050" cy="1606550"/>
          </a:xfrm>
          <a:prstGeom prst="ellips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871" name="TextBox 7"/>
          <p:cNvSpPr txBox="1">
            <a:spLocks noChangeArrowheads="1"/>
          </p:cNvSpPr>
          <p:nvPr/>
        </p:nvSpPr>
        <p:spPr bwMode="auto">
          <a:xfrm>
            <a:off x="2432050" y="5491163"/>
            <a:ext cx="9178925" cy="881062"/>
          </a:xfrm>
          <a:prstGeom prst="rect">
            <a:avLst/>
          </a:prstGeom>
          <a:noFill/>
          <a:ln w="57150">
            <a:solidFill>
              <a:srgbClr val="F62828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800" b="1">
                <a:latin typeface="Calibri" pitchFamily="34" charset="0"/>
              </a:rPr>
              <a:t>не  понял  тему,  не  запомнил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238" y="211138"/>
            <a:ext cx="3232150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1813" y="192088"/>
            <a:ext cx="3268662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Группа 14"/>
          <p:cNvGrpSpPr>
            <a:grpSpLocks/>
          </p:cNvGrpSpPr>
          <p:nvPr/>
        </p:nvGrpSpPr>
        <p:grpSpPr bwMode="auto">
          <a:xfrm>
            <a:off x="355600" y="4727575"/>
            <a:ext cx="3638550" cy="1462088"/>
            <a:chOff x="354880" y="4728292"/>
            <a:chExt cx="3640016" cy="1461575"/>
          </a:xfrm>
        </p:grpSpPr>
        <p:sp>
          <p:nvSpPr>
            <p:cNvPr id="15371" name="TextBox 4"/>
            <p:cNvSpPr txBox="1">
              <a:spLocks noChangeArrowheads="1"/>
            </p:cNvSpPr>
            <p:nvPr/>
          </p:nvSpPr>
          <p:spPr bwMode="auto">
            <a:xfrm>
              <a:off x="354880" y="5328156"/>
              <a:ext cx="3640016" cy="861711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4800">
                  <a:latin typeface="Calibri" pitchFamily="34" charset="0"/>
                </a:rPr>
                <a:t>ОБЛОЖКА</a:t>
              </a:r>
            </a:p>
          </p:txBody>
        </p:sp>
        <p:cxnSp>
          <p:nvCxnSpPr>
            <p:cNvPr id="11" name="Прямая со стрелкой 10"/>
            <p:cNvCxnSpPr>
              <a:stCxn id="15371" idx="0"/>
            </p:cNvCxnSpPr>
            <p:nvPr/>
          </p:nvCxnSpPr>
          <p:spPr>
            <a:xfrm flipV="1">
              <a:off x="2174888" y="4728292"/>
              <a:ext cx="0" cy="599864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43900" y="211138"/>
            <a:ext cx="334962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Группа 24"/>
          <p:cNvGrpSpPr>
            <a:grpSpLocks/>
          </p:cNvGrpSpPr>
          <p:nvPr/>
        </p:nvGrpSpPr>
        <p:grpSpPr bwMode="auto">
          <a:xfrm>
            <a:off x="4446588" y="4708525"/>
            <a:ext cx="3268662" cy="1471613"/>
            <a:chOff x="4446686" y="4708702"/>
            <a:chExt cx="3269322" cy="1471587"/>
          </a:xfrm>
        </p:grpSpPr>
        <p:sp>
          <p:nvSpPr>
            <p:cNvPr id="19" name="TextBox 18"/>
            <p:cNvSpPr txBox="1"/>
            <p:nvPr/>
          </p:nvSpPr>
          <p:spPr>
            <a:xfrm>
              <a:off x="4446686" y="5327816"/>
              <a:ext cx="3269322" cy="852473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4800">
                  <a:latin typeface="Calibri" pitchFamily="34" charset="0"/>
                </a:rPr>
                <a:t>ФОРЗАЦ</a:t>
              </a:r>
            </a:p>
          </p:txBody>
        </p:sp>
        <p:cxnSp>
          <p:nvCxnSpPr>
            <p:cNvPr id="22" name="Прямая со стрелкой 21"/>
            <p:cNvCxnSpPr/>
            <p:nvPr/>
          </p:nvCxnSpPr>
          <p:spPr>
            <a:xfrm flipV="1">
              <a:off x="5785218" y="4708702"/>
              <a:ext cx="0" cy="619114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Группа 25"/>
          <p:cNvGrpSpPr>
            <a:grpSpLocks/>
          </p:cNvGrpSpPr>
          <p:nvPr/>
        </p:nvGrpSpPr>
        <p:grpSpPr bwMode="auto">
          <a:xfrm>
            <a:off x="7881938" y="4502150"/>
            <a:ext cx="4291012" cy="1997075"/>
            <a:chOff x="7882352" y="4502606"/>
            <a:chExt cx="4290646" cy="1997157"/>
          </a:xfrm>
        </p:grpSpPr>
        <p:sp>
          <p:nvSpPr>
            <p:cNvPr id="20" name="TextBox 19"/>
            <p:cNvSpPr txBox="1"/>
            <p:nvPr/>
          </p:nvSpPr>
          <p:spPr>
            <a:xfrm>
              <a:off x="7882352" y="4915373"/>
              <a:ext cx="4290646" cy="1584390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4800">
                  <a:latin typeface="Calibri" pitchFamily="34" charset="0"/>
                </a:rPr>
                <a:t>ТИТУЛЬНЫЙ  ЛИСТ</a:t>
              </a:r>
            </a:p>
          </p:txBody>
        </p:sp>
        <p:cxnSp>
          <p:nvCxnSpPr>
            <p:cNvPr id="23" name="Прямая со стрелкой 22"/>
            <p:cNvCxnSpPr/>
            <p:nvPr/>
          </p:nvCxnSpPr>
          <p:spPr>
            <a:xfrm flipH="1" flipV="1">
              <a:off x="8872868" y="4502606"/>
              <a:ext cx="11111" cy="412767"/>
            </a:xfrm>
            <a:prstGeom prst="straightConnector1">
              <a:avLst/>
            </a:prstGeom>
            <a:ln w="5715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320577" cy="26776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Константин</a:t>
            </a:r>
            <a:br>
              <a:rPr lang="ru-RU" sz="8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</a:br>
            <a:r>
              <a:rPr lang="ru-RU" sz="88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Паустовский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4427" y="463550"/>
            <a:ext cx="5397107" cy="6245224"/>
          </a:xfrm>
          <a:prstGeom prst="rect">
            <a:avLst/>
          </a:prstGeom>
          <a:effectLst>
            <a:glow rad="139700">
              <a:srgbClr val="C9FBCB">
                <a:alpha val="40000"/>
              </a:srgbClr>
            </a:glow>
            <a:softEdge rad="317500"/>
          </a:effectLst>
        </p:spPr>
      </p:pic>
      <p:pic>
        <p:nvPicPr>
          <p:cNvPr id="16387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38" y="3427413"/>
            <a:ext cx="6697662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2"/>
          <p:cNvSpPr txBox="1">
            <a:spLocks noChangeArrowheads="1"/>
          </p:cNvSpPr>
          <p:nvPr/>
        </p:nvSpPr>
        <p:spPr bwMode="auto">
          <a:xfrm>
            <a:off x="4095750" y="500063"/>
            <a:ext cx="4953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FF0000"/>
                </a:solidFill>
                <a:latin typeface="Calibri" pitchFamily="34" charset="0"/>
              </a:rPr>
              <a:t>Загадка</a:t>
            </a:r>
          </a:p>
        </p:txBody>
      </p:sp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1905000" y="1500188"/>
            <a:ext cx="94297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Calibri" pitchFamily="34" charset="0"/>
              </a:rPr>
              <a:t>«Она волшебница, и вы с ней знакомы. Вы встречаетесь с ней в стихах и сказках, рассказах, и повестях. Она помогает вам делиться с мыслями и чувствами с другими людьми»</a:t>
            </a:r>
          </a:p>
          <a:p>
            <a:endParaRPr lang="ru-RU" sz="3600" b="1">
              <a:latin typeface="Calibri" pitchFamily="34" charset="0"/>
            </a:endParaRPr>
          </a:p>
          <a:p>
            <a:r>
              <a:rPr lang="ru-RU" sz="3600" b="1">
                <a:latin typeface="Calibri" pitchFamily="34" charset="0"/>
              </a:rPr>
              <a:t>           </a:t>
            </a:r>
            <a:r>
              <a:rPr lang="ru-RU" sz="3600" b="1">
                <a:solidFill>
                  <a:srgbClr val="0070C0"/>
                </a:solidFill>
                <a:latin typeface="Calibri" pitchFamily="34" charset="0"/>
              </a:rPr>
              <a:t>Кто эта волшебница?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24250" y="5929313"/>
            <a:ext cx="5715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i="1">
                <a:solidFill>
                  <a:srgbClr val="FF0000"/>
                </a:solidFill>
                <a:latin typeface="Calibri" pitchFamily="34" charset="0"/>
              </a:rPr>
              <a:t>РЕЧЬ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779463"/>
            <a:ext cx="9110663" cy="3243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Для   чего   нужна</a:t>
            </a:r>
            <a:br>
              <a:rPr lang="ru-RU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ru-RU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РЕЧЬ?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/>
            </a:extLst>
          </p:cNvPr>
          <p:cNvSpPr/>
          <p:nvPr/>
        </p:nvSpPr>
        <p:spPr>
          <a:xfrm>
            <a:off x="2133600" y="1779588"/>
            <a:ext cx="9847263" cy="46482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4400" b="1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Речь – это способность говорить, выражать свои мысли словами. Речь помогает людям обмениваться знаниями и понимать друг друга.</a:t>
            </a:r>
          </a:p>
          <a:p>
            <a:pPr>
              <a:defRPr/>
            </a:pPr>
            <a:r>
              <a:rPr lang="ru-RU" sz="4400" b="1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 Мы должны овладеть грамотной, выразительной речью.</a:t>
            </a:r>
          </a:p>
        </p:txBody>
      </p:sp>
      <p:pic>
        <p:nvPicPr>
          <p:cNvPr id="19458" name="Рисунок 24"/>
          <p:cNvPicPr>
            <a:picLocks noChangeAspect="1"/>
          </p:cNvPicPr>
          <p:nvPr/>
        </p:nvPicPr>
        <p:blipFill>
          <a:blip r:embed="rId2"/>
          <a:srcRect t="5602"/>
          <a:stretch>
            <a:fillRect/>
          </a:stretch>
        </p:blipFill>
        <p:spPr bwMode="auto">
          <a:xfrm>
            <a:off x="0" y="4859338"/>
            <a:ext cx="2160588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25"/>
          <p:cNvPicPr>
            <a:picLocks noChangeAspect="1"/>
          </p:cNvPicPr>
          <p:nvPr/>
        </p:nvPicPr>
        <p:blipFill>
          <a:blip r:embed="rId3"/>
          <a:srcRect t="7729"/>
          <a:stretch>
            <a:fillRect/>
          </a:stretch>
        </p:blipFill>
        <p:spPr bwMode="auto">
          <a:xfrm>
            <a:off x="9845675" y="0"/>
            <a:ext cx="2160588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013" y="228600"/>
            <a:ext cx="4926012" cy="654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9738" y="622300"/>
            <a:ext cx="3594100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48538" y="2655888"/>
            <a:ext cx="340995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2925" y="4941888"/>
            <a:ext cx="51355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 descr="C:\Documents and Settings\Администратор\Мои документы\Люди разговариваю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" y="296863"/>
            <a:ext cx="4221163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302015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1738" y="266700"/>
            <a:ext cx="4305300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C:\Documents and Settings\Администратор\Мои документы\человек читает книгу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49700" y="3648075"/>
            <a:ext cx="3862388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2887</TotalTime>
  <Words>149</Words>
  <Application>Microsoft Office PowerPoint</Application>
  <PresentationFormat>Произвольный</PresentationFormat>
  <Paragraphs>38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 Light</vt:lpstr>
      <vt:lpstr>Calibri</vt:lpstr>
      <vt:lpstr>Arial Narrow</vt:lpstr>
      <vt:lpstr>Georgia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Воронцова</dc:creator>
  <cp:lastModifiedBy>ДоМ</cp:lastModifiedBy>
  <cp:revision>37</cp:revision>
  <dcterms:created xsi:type="dcterms:W3CDTF">2015-08-11T13:57:40Z</dcterms:created>
  <dcterms:modified xsi:type="dcterms:W3CDTF">2018-09-02T08:14:28Z</dcterms:modified>
</cp:coreProperties>
</file>