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98" r:id="rId2"/>
    <p:sldId id="319" r:id="rId3"/>
    <p:sldId id="296" r:id="rId4"/>
    <p:sldId id="301" r:id="rId5"/>
    <p:sldId id="303" r:id="rId6"/>
    <p:sldId id="332" r:id="rId7"/>
    <p:sldId id="304" r:id="rId8"/>
    <p:sldId id="285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FF00"/>
    <a:srgbClr val="FFCCCC"/>
    <a:srgbClr val="FF0066"/>
    <a:srgbClr val="FFFF99"/>
    <a:srgbClr val="FFFFCC"/>
    <a:srgbClr val="CC00CC"/>
    <a:srgbClr val="00FFFF"/>
    <a:srgbClr val="A50021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309" autoAdjust="0"/>
    <p:restoredTop sz="93656" autoAdjust="0"/>
  </p:normalViewPr>
  <p:slideViewPr>
    <p:cSldViewPr>
      <p:cViewPr varScale="1">
        <p:scale>
          <a:sx n="68" d="100"/>
          <a:sy n="68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27643-3D01-43D5-ACC0-1C3717C94DC1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Овсянникова И.В.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0D493-BDD6-4283-960C-8EC98356F7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0BF5B-D107-449B-8802-917E3D5FCCEA}" type="datetimeFigureOut">
              <a:rPr lang="ru-RU" smtClean="0"/>
              <a:pPr/>
              <a:t>04.05.2015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Овсянникова И.В.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4F44C-943C-40AD-AB31-226DDCBA61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44C-943C-40AD-AB31-226DDCBA6104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Овсянникова И.В.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7C4D8-4454-4828-BE7F-4CC9B41CD9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A65B4-D1E5-4154-95BF-879A8D6F48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EAD06-2495-41EB-8189-9BEFE9056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E5B8E-E893-4BCB-B83A-38929CDBE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0C414-C4DA-487F-9E19-A54E5BEF19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F87A6-BCBA-45E1-B69A-6AE3AF6B4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F505D-E350-42B3-9428-74A5F138D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97E2C-51A8-4F04-ADA6-44CEB2BAF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1B80D-BB81-4F3B-9318-DCBE3E509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09E2BE-F9F7-4035-B1C4-A47191B664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D7864-EA42-460A-8EA3-A0A366C96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ru-RU" smtClean="0"/>
              <a:t>Овсянникова И.В. "СОШ №83"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0F8F2C9-EC88-4673-B449-BCF46CEB3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hyperlink" Target="http://www.ventasbalss.ru/upload/news/1316068626.jpg" TargetMode="External"/><Relationship Id="rId12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gif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66CCFF"/>
            </a:gs>
            <a:gs pos="50000">
              <a:srgbClr val="FF99FF"/>
            </a:gs>
            <a:gs pos="100000">
              <a:srgbClr val="66CCF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81000" y="22860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000" b="1" kern="0" dirty="0" smtClean="0">
                <a:ln w="3175"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NAME  THESE  SPORTS  </a:t>
            </a:r>
          </a:p>
          <a:p>
            <a:pPr algn="ctr"/>
            <a:r>
              <a:rPr lang="en-US" sz="3000" b="1" kern="0" dirty="0" smtClean="0">
                <a:ln w="3175"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AND  GAMES</a:t>
            </a:r>
            <a:endParaRPr lang="ru-RU" sz="3000" b="1" kern="0" dirty="0" smtClean="0">
              <a:ln w="3175">
                <a:solidFill>
                  <a:srgbClr val="002060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57492" y="3962400"/>
            <a:ext cx="1381108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BOXING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394329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BADMINTON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81800" y="16764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ICE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SKATING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48200" y="1676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FOOTBALL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3921" y="6305490"/>
            <a:ext cx="1317279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TENNIS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86600" y="3943290"/>
            <a:ext cx="1838965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BASKETBALL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62800" y="6229290"/>
            <a:ext cx="1226618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HOCKEY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52577" y="3962400"/>
            <a:ext cx="197682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GYMNASTICS</a:t>
            </a:r>
            <a:endParaRPr lang="ru-RU" sz="2000" b="1" dirty="0" smtClean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67000" y="6286520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VOLLEYBALL</a:t>
            </a:r>
            <a:endParaRPr lang="ru-RU" sz="2000" b="1" dirty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pic>
        <p:nvPicPr>
          <p:cNvPr id="2050" name="Picture 2" descr="C:\Users\User\Desktop\свой урок\img5810[1].jpg"/>
          <p:cNvPicPr>
            <a:picLocks noChangeAspect="1" noChangeArrowheads="1"/>
          </p:cNvPicPr>
          <p:nvPr/>
        </p:nvPicPr>
        <p:blipFill>
          <a:blip r:embed="rId2" cstate="print"/>
          <a:srcRect l="10600" r="36401"/>
          <a:stretch>
            <a:fillRect/>
          </a:stretch>
        </p:blipFill>
        <p:spPr bwMode="auto">
          <a:xfrm>
            <a:off x="2743200" y="4419600"/>
            <a:ext cx="1524000" cy="180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1" name="Picture 3" descr="C:\Users\User\Desktop\свой урок\amateur_ice_hockey_skat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76200"/>
            <a:ext cx="2160000" cy="162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2" name="Picture 4" descr="C:\Users\User\Desktop\свой урок\0033189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086200"/>
            <a:ext cx="2007692" cy="180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3" name="Picture 5" descr="C:\Users\User\Desktop\свой урок\razvitie_boksa_za_rubejom_4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2808" y="2162400"/>
            <a:ext cx="1886792" cy="180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5" name="Picture 7" descr="C:\Users\User\Desktop\свой урок\basketbol-igra[1].jpg"/>
          <p:cNvPicPr>
            <a:picLocks noChangeAspect="1" noChangeArrowheads="1"/>
          </p:cNvPicPr>
          <p:nvPr/>
        </p:nvPicPr>
        <p:blipFill>
          <a:blip r:embed="rId6" cstate="print"/>
          <a:srcRect r="21488"/>
          <a:stretch>
            <a:fillRect/>
          </a:stretch>
        </p:blipFill>
        <p:spPr bwMode="auto">
          <a:xfrm>
            <a:off x="7086600" y="2086200"/>
            <a:ext cx="1670517" cy="180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7" name="Picture 9" descr="Картинка 82 из 10268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l="9774" r="14098"/>
          <a:stretch>
            <a:fillRect/>
          </a:stretch>
        </p:blipFill>
        <p:spPr bwMode="auto">
          <a:xfrm>
            <a:off x="6858000" y="4419600"/>
            <a:ext cx="2057400" cy="180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8" name="Picture 10" descr="C:\Users\User\Desktop\свой урок\alpine-skiing-2006-4217[1].jpg"/>
          <p:cNvPicPr>
            <a:picLocks noChangeAspect="1" noChangeArrowheads="1"/>
          </p:cNvPicPr>
          <p:nvPr/>
        </p:nvPicPr>
        <p:blipFill>
          <a:blip r:embed="rId9" cstate="print"/>
          <a:srcRect r="11100"/>
          <a:stretch>
            <a:fillRect/>
          </a:stretch>
        </p:blipFill>
        <p:spPr bwMode="auto">
          <a:xfrm>
            <a:off x="4495800" y="4419600"/>
            <a:ext cx="2133600" cy="180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59" name="Picture 11" descr="C:\Users\User\Desktop\свой урок\football[1].gif"/>
          <p:cNvPicPr>
            <a:picLocks noChangeAspect="1" noChangeArrowheads="1"/>
          </p:cNvPicPr>
          <p:nvPr/>
        </p:nvPicPr>
        <p:blipFill>
          <a:blip r:embed="rId10" cstate="print"/>
          <a:srcRect l="14058" r="4402"/>
          <a:stretch>
            <a:fillRect/>
          </a:stretch>
        </p:blipFill>
        <p:spPr bwMode="auto">
          <a:xfrm>
            <a:off x="4488180" y="56400"/>
            <a:ext cx="1988820" cy="162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060" name="Picture 12" descr="C:\Users\User\Desktop\свой урок\tennis-wallpaper_82947-1400x1050[1].jpg"/>
          <p:cNvPicPr>
            <a:picLocks noChangeAspect="1" noChangeArrowheads="1"/>
          </p:cNvPicPr>
          <p:nvPr/>
        </p:nvPicPr>
        <p:blipFill>
          <a:blip r:embed="rId11" cstate="print"/>
          <a:srcRect l="3175" r="11100"/>
          <a:stretch>
            <a:fillRect/>
          </a:stretch>
        </p:blipFill>
        <p:spPr bwMode="auto">
          <a:xfrm>
            <a:off x="304800" y="4343400"/>
            <a:ext cx="2057400" cy="180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4876800" y="6248400"/>
            <a:ext cx="1181734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000" b="1" dirty="0" smtClean="0">
                <a:ln>
                  <a:solidFill>
                    <a:srgbClr val="002060"/>
                  </a:solidFill>
                </a:ln>
                <a:solidFill>
                  <a:srgbClr val="A50021"/>
                </a:solidFill>
                <a:latin typeface="Comic Sans MS" pitchFamily="66" charset="0"/>
              </a:rPr>
              <a:t>SKIING</a:t>
            </a:r>
            <a:endParaRPr lang="ru-RU" sz="2000" b="1" dirty="0">
              <a:ln>
                <a:solidFill>
                  <a:srgbClr val="002060"/>
                </a:solidFill>
              </a:ln>
              <a:solidFill>
                <a:srgbClr val="A50021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24400" y="2133600"/>
            <a:ext cx="1800000" cy="1800000"/>
          </a:xfrm>
          <a:prstGeom prst="flowChartAlternateProcess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2" grpId="0"/>
      <p:bldP spid="23" grpId="0"/>
      <p:bldP spid="24" grpId="0"/>
      <p:bldP spid="25" grpId="0"/>
      <p:bldP spid="26" grpId="0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свой урок\sporta-135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95500"/>
            <a:ext cx="2133600" cy="20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Подзаголовок 2"/>
          <p:cNvSpPr txBox="1">
            <a:spLocks/>
          </p:cNvSpPr>
          <p:nvPr/>
        </p:nvSpPr>
        <p:spPr>
          <a:xfrm>
            <a:off x="1600200" y="3886200"/>
            <a:ext cx="6400800" cy="914400"/>
          </a:xfrm>
          <a:prstGeom prst="rect">
            <a:avLst/>
          </a:prstGeom>
        </p:spPr>
        <p:txBody>
          <a:bodyPr>
            <a:prstTxWarp prst="textArchUp">
              <a:avLst/>
            </a:prstTxWarp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lang="en-US" sz="8000" b="1" kern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Sport   in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None/>
              <a:tabLst/>
              <a:defRPr/>
            </a:pPr>
            <a:r>
              <a:rPr kumimoji="0" lang="en-US" sz="8000" b="1" i="0" u="none" strike="noStrike" kern="0" normalizeH="0" baseline="0" noProof="0" dirty="0" smtClean="0">
                <a:ln w="11430">
                  <a:solidFill>
                    <a:srgbClr val="00206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Russia</a:t>
            </a:r>
            <a:endParaRPr kumimoji="0" lang="ru-RU" sz="8000" b="1" i="0" u="none" strike="noStrike" kern="0" normalizeH="0" baseline="0" noProof="0" dirty="0">
              <a:ln w="11430"/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4" descr="C:\Documents and Settings\User\Рабочий стол\В наукоград\свой урок в Наукоград\Rec%20Ice%20Skater[1]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267200"/>
            <a:ext cx="2133600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 descr="C:\Documents and Settings\User\Рабочий стол\В наукоград\свой урок в Наукоград\skiing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02200"/>
            <a:ext cx="1981200" cy="231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3" name="Picture 7" descr="C:\Documents and Settings\User\Рабочий стол\Публикации в интернет\Metodisty.ru\Sport in our Life\sport-graphics-snowboarding-394599[1]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304800"/>
            <a:ext cx="21336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4" name="Picture 8" descr="C:\Documents and Settings\User\Рабочий стол\Публикации в интернет\Metodisty.ru\Sport in our Life\equitation-04[1]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76200"/>
            <a:ext cx="2352675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5" name="Picture 9" descr="C:\Documents and Settings\User\Рабочий стол\Публикации в интернет\Metodisty.ru\Sport in our Life\graphics-ice-hockey-972319[1]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10400" y="1981200"/>
            <a:ext cx="1971675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6" name="Picture 10" descr="C:\Documents and Settings\User\Рабочий стол\Публикации в интернет\Metodisty.ru\Sport in our Life\sport-graphics-karate-514818[1]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13173" y="4393200"/>
            <a:ext cx="2526027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1" name="Picture 15" descr="http://www.gifs.net/Animation11/Sports/Canoes_and_Sailboats/Rafting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00401" y="4800600"/>
            <a:ext cx="2819399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90000"/>
              </a:schemeClr>
            </a:gs>
            <a:gs pos="50000">
              <a:srgbClr val="FF99FF"/>
            </a:gs>
            <a:gs pos="100000">
              <a:schemeClr val="accent1">
                <a:lumMod val="9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55600" lvl="0" indent="-355600">
              <a:buFont typeface="Wingdings" pitchFamily="2" charset="2"/>
              <a:buChar char="Ø"/>
            </a:pPr>
            <a:endParaRPr lang="ru-RU" sz="3600" b="1" dirty="0" smtClean="0">
              <a:ln>
                <a:solidFill>
                  <a:schemeClr val="accent4"/>
                </a:solidFill>
              </a:ln>
              <a:solidFill>
                <a:srgbClr val="000099"/>
              </a:solidFill>
              <a:latin typeface="Comic Sans MS" pitchFamily="66" charset="0"/>
              <a:cs typeface="Tahoma" pitchFamily="34" charset="0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2971800" y="2590800"/>
            <a:ext cx="3810000" cy="2057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Sports in Russia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 bwMode="auto">
          <a:xfrm rot="16200000" flipV="1">
            <a:off x="3771900" y="2019300"/>
            <a:ext cx="1066800" cy="228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 rot="5400000">
            <a:off x="2514600" y="4495800"/>
            <a:ext cx="990600" cy="685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 bwMode="auto">
          <a:xfrm rot="10800000">
            <a:off x="1828800" y="2743200"/>
            <a:ext cx="1066800" cy="381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 rot="5400000" flipH="1" flipV="1">
            <a:off x="6096000" y="2057400"/>
            <a:ext cx="914400" cy="7620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Прямая со стрелкой 21"/>
          <p:cNvCxnSpPr/>
          <p:nvPr/>
        </p:nvCxnSpPr>
        <p:spPr bwMode="auto">
          <a:xfrm rot="16200000" flipH="1">
            <a:off x="6019800" y="4724400"/>
            <a:ext cx="914400" cy="457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14600" y="1143000"/>
            <a:ext cx="2852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Read the text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6994" y="1371600"/>
            <a:ext cx="3507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learn new words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5486400"/>
            <a:ext cx="3380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Answer the questions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0" y="5334001"/>
            <a:ext cx="19302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play</a:t>
            </a:r>
            <a:endParaRPr lang="ru-RU" sz="3200" dirty="0"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438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Do test</a:t>
            </a:r>
            <a:endParaRPr lang="ru-RU" sz="32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FFCCCC"/>
            </a:gs>
            <a:gs pos="100000">
              <a:srgbClr val="FFCCF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Group these activities into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indoor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and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outdoor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 </a:t>
            </a:r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n-ea"/>
                <a:cs typeface="+mn-cs"/>
              </a:rPr>
              <a:t>sports.</a:t>
            </a:r>
            <a:endParaRPr lang="ru-RU" sz="3200" b="1" dirty="0">
              <a:ln>
                <a:solidFill>
                  <a:srgbClr val="002060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05200" y="1371600"/>
            <a:ext cx="2133600" cy="4800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sailing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skating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surfing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baseball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diving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bowling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tennis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handball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horse-racing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wrestling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ice hockey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archery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volleyball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8350250" y="3429000"/>
            <a:ext cx="86433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0066"/>
                </a:solidFill>
              </a:rPr>
              <a:t>tennis</a:t>
            </a: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0" y="3573463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archery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1116013" y="2708275"/>
            <a:ext cx="14414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3300"/>
                </a:solidFill>
              </a:rPr>
              <a:t>Indoor</a:t>
            </a:r>
          </a:p>
          <a:p>
            <a:pPr algn="ctr"/>
            <a:r>
              <a:rPr lang="en-US" b="1" dirty="0">
                <a:solidFill>
                  <a:srgbClr val="FF3300"/>
                </a:solidFill>
              </a:rPr>
              <a:t>sports</a:t>
            </a:r>
            <a:endParaRPr lang="ru-RU" b="1" dirty="0">
              <a:solidFill>
                <a:srgbClr val="FF3300"/>
              </a:solidFill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468313" y="3284538"/>
            <a:ext cx="647700" cy="28892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827088" y="3500438"/>
            <a:ext cx="504825" cy="72072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763713" y="3644900"/>
            <a:ext cx="0" cy="93662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195513" y="3573463"/>
            <a:ext cx="288925" cy="7191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2555875" y="3284538"/>
            <a:ext cx="576263" cy="50482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4" name="Rectangle 26"/>
          <p:cNvSpPr>
            <a:spLocks noChangeArrowheads="1"/>
          </p:cNvSpPr>
          <p:nvPr/>
        </p:nvSpPr>
        <p:spPr bwMode="auto">
          <a:xfrm>
            <a:off x="2700338" y="3789363"/>
            <a:ext cx="10567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bowling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2124075" y="4365625"/>
            <a:ext cx="864339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0066"/>
                </a:solidFill>
              </a:rPr>
              <a:t>tennis</a:t>
            </a: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1258888" y="4652963"/>
            <a:ext cx="11977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wrestling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179388" y="4292600"/>
            <a:ext cx="1133644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0066"/>
                </a:solidFill>
              </a:rPr>
              <a:t>handball</a:t>
            </a:r>
          </a:p>
        </p:txBody>
      </p:sp>
      <p:sp>
        <p:nvSpPr>
          <p:cNvPr id="7208" name="Rectangle 40"/>
          <p:cNvSpPr>
            <a:spLocks noChangeArrowheads="1"/>
          </p:cNvSpPr>
          <p:nvPr/>
        </p:nvSpPr>
        <p:spPr bwMode="auto">
          <a:xfrm>
            <a:off x="179388" y="2133600"/>
            <a:ext cx="1236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volleyball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 flipV="1">
            <a:off x="684213" y="2492375"/>
            <a:ext cx="504825" cy="4318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\Рабочий стол\В наукоград\Sport\свой урок\basketbol-igr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34600"/>
            <a:ext cx="1276635" cy="108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6659563" y="2708275"/>
            <a:ext cx="14414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Outdoor</a:t>
            </a:r>
          </a:p>
          <a:p>
            <a:pPr algn="ctr"/>
            <a:r>
              <a:rPr lang="en-US" b="1" dirty="0">
                <a:solidFill>
                  <a:srgbClr val="FFFF00"/>
                </a:solidFill>
              </a:rPr>
              <a:t>sports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7451725" y="3644900"/>
            <a:ext cx="73025" cy="8636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8101013" y="3068638"/>
            <a:ext cx="647700" cy="28892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H="1">
            <a:off x="6516688" y="3500438"/>
            <a:ext cx="358775" cy="108108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7885113" y="3573463"/>
            <a:ext cx="576262" cy="50482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6084888" y="3357563"/>
            <a:ext cx="647700" cy="576262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5580063" y="3933825"/>
            <a:ext cx="91563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0066"/>
                </a:solidFill>
              </a:rPr>
              <a:t>sailing</a:t>
            </a: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5940425" y="4652963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skating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7019925" y="4581525"/>
            <a:ext cx="966931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0066"/>
                </a:solidFill>
              </a:rPr>
              <a:t>surfing</a:t>
            </a:r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7956550" y="4149725"/>
            <a:ext cx="110799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b="1" dirty="0">
                <a:solidFill>
                  <a:srgbClr val="000066"/>
                </a:solidFill>
              </a:rPr>
              <a:t>baseball</a:t>
            </a:r>
          </a:p>
        </p:txBody>
      </p:sp>
      <p:sp>
        <p:nvSpPr>
          <p:cNvPr id="7198" name="Line 30"/>
          <p:cNvSpPr>
            <a:spLocks noChangeShapeType="1"/>
          </p:cNvSpPr>
          <p:nvPr/>
        </p:nvSpPr>
        <p:spPr bwMode="auto">
          <a:xfrm flipH="1" flipV="1">
            <a:off x="6443663" y="2349500"/>
            <a:ext cx="504825" cy="4318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99" name="Line 31"/>
          <p:cNvSpPr>
            <a:spLocks noChangeShapeType="1"/>
          </p:cNvSpPr>
          <p:nvPr/>
        </p:nvSpPr>
        <p:spPr bwMode="auto">
          <a:xfrm flipV="1">
            <a:off x="7667625" y="2060575"/>
            <a:ext cx="360363" cy="647700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0" name="Line 32"/>
          <p:cNvSpPr>
            <a:spLocks noChangeShapeType="1"/>
          </p:cNvSpPr>
          <p:nvPr/>
        </p:nvSpPr>
        <p:spPr bwMode="auto">
          <a:xfrm flipH="1" flipV="1">
            <a:off x="7164388" y="1989138"/>
            <a:ext cx="144462" cy="7191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1" name="Line 33"/>
          <p:cNvSpPr>
            <a:spLocks noChangeShapeType="1"/>
          </p:cNvSpPr>
          <p:nvPr/>
        </p:nvSpPr>
        <p:spPr bwMode="auto">
          <a:xfrm flipV="1">
            <a:off x="8027988" y="2565400"/>
            <a:ext cx="576262" cy="35877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5638800" y="2057400"/>
            <a:ext cx="864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diving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6172200" y="1600200"/>
            <a:ext cx="15824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horse-racing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7779524" y="1752600"/>
            <a:ext cx="13644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ice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0066"/>
                </a:solidFill>
              </a:rPr>
              <a:t>hockey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7207" name="Rectangle 39"/>
          <p:cNvSpPr>
            <a:spLocks noChangeArrowheads="1"/>
          </p:cNvSpPr>
          <p:nvPr/>
        </p:nvSpPr>
        <p:spPr bwMode="auto">
          <a:xfrm>
            <a:off x="7907764" y="2209800"/>
            <a:ext cx="1236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volleyball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1027" name="Picture 3" descr="C:\Documents and Settings\User\Рабочий стол\В наукоград\Sport\свой урок\ice-skate[1].jpg"/>
          <p:cNvPicPr>
            <a:picLocks noChangeAspect="1" noChangeArrowheads="1"/>
          </p:cNvPicPr>
          <p:nvPr/>
        </p:nvPicPr>
        <p:blipFill>
          <a:blip r:embed="rId3" cstate="print"/>
          <a:srcRect b="16000"/>
          <a:stretch>
            <a:fillRect/>
          </a:stretch>
        </p:blipFill>
        <p:spPr bwMode="auto">
          <a:xfrm>
            <a:off x="7239000" y="5029200"/>
            <a:ext cx="1398636" cy="1600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"</a:t>
            </a: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00"/>
                            </p:stCondLst>
                            <p:childTnLst>
                              <p:par>
                                <p:cTn id="2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7171" grpId="1" uiExpand="1" build="p"/>
      <p:bldP spid="7196" grpId="0"/>
      <p:bldP spid="7206" grpId="0"/>
      <p:bldP spid="7194" grpId="0"/>
      <p:bldP spid="7195" grpId="0"/>
      <p:bldP spid="7197" grpId="0"/>
      <p:bldP spid="7203" grpId="0"/>
      <p:bldP spid="7208" grpId="0"/>
      <p:bldP spid="7188" grpId="0" uiExpand="1"/>
      <p:bldP spid="7191" grpId="0"/>
      <p:bldP spid="7192" grpId="0"/>
      <p:bldP spid="7193" grpId="0"/>
      <p:bldP spid="7202" grpId="0"/>
      <p:bldP spid="7204" grpId="0"/>
      <p:bldP spid="7205" grpId="0"/>
      <p:bldP spid="72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FFCCCC"/>
            </a:gs>
            <a:gs pos="100000">
              <a:srgbClr val="FF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3886200"/>
          </a:xfrm>
        </p:spPr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Stand up and look around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Shake your head and turn around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Stamp your feet upon the ground</a:t>
            </a:r>
            <a:br>
              <a:rPr lang="en-US" dirty="0" smtClean="0">
                <a:latin typeface="Comic Sans MS" pitchFamily="66" charset="0"/>
              </a:rPr>
            </a:br>
            <a:r>
              <a:rPr lang="en-US" dirty="0" smtClean="0">
                <a:latin typeface="Comic Sans MS" pitchFamily="66" charset="0"/>
              </a:rPr>
              <a:t>Clap your hands and than sit down.</a:t>
            </a: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95800" y="15240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300" normalizeH="0" baseline="0" noProof="0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9" name="Picture 4" descr="http://nonauxstereotypes.n.o.pic.centerblog.net/9i4qe2d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6140" y="3276600"/>
            <a:ext cx="3337860" cy="3931920"/>
          </a:xfrm>
          <a:prstGeom prst="rect">
            <a:avLst/>
          </a:prstGeom>
          <a:noFill/>
        </p:spPr>
      </p:pic>
      <p:pic>
        <p:nvPicPr>
          <p:cNvPr id="10" name="Picture 4" descr="http://smayli.ru/data/smiles/ludia-21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971800"/>
            <a:ext cx="2516367" cy="3642361"/>
          </a:xfrm>
          <a:prstGeom prst="rect">
            <a:avLst/>
          </a:prstGeom>
          <a:noFill/>
        </p:spPr>
      </p:pic>
      <p:pic>
        <p:nvPicPr>
          <p:cNvPr id="11" name="Picture 2" descr="http://dl5.glitter-graphics.net/pub/647/647985yvowxmflk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810000"/>
            <a:ext cx="1981200" cy="27550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FFCCCC"/>
            </a:gs>
            <a:gs pos="100000">
              <a:srgbClr val="FF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z="6000" b="1" kern="10" dirty="0">
                <a:ln w="28575">
                  <a:solidFill>
                    <a:srgbClr val="00008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ea typeface="+mn-ea"/>
                <a:cs typeface="Arial"/>
              </a:rPr>
              <a:t>What sport we CAN…</a:t>
            </a:r>
            <a:endParaRPr lang="ru-RU" sz="6000" b="1" kern="10" dirty="0">
              <a:ln w="28575">
                <a:solidFill>
                  <a:srgbClr val="00008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3886200" cy="4525963"/>
          </a:xfrm>
        </p:spPr>
        <p:txBody>
          <a:bodyPr/>
          <a:lstStyle/>
          <a:p>
            <a:pPr>
              <a:buNone/>
            </a:pPr>
            <a:r>
              <a:rPr lang="ru-RU" sz="6000" b="1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US" sz="6000" b="1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PLAY ?</a:t>
            </a:r>
          </a:p>
          <a:p>
            <a:pPr>
              <a:buNone/>
            </a:pPr>
            <a:r>
              <a:rPr lang="en-US" sz="6000" b="1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n-US" sz="6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GO ?</a:t>
            </a:r>
            <a:r>
              <a:rPr lang="en-US" sz="6000" b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en-US" sz="6000" b="1" dirty="0" smtClean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DO ?</a:t>
            </a:r>
            <a:endParaRPr lang="en-US" sz="6000" b="1" dirty="0" smtClean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buNone/>
            </a:pPr>
            <a:r>
              <a:rPr lang="ru-RU" sz="6000" b="1" dirty="0" smtClean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     </a:t>
            </a:r>
            <a:endParaRPr lang="en-US" sz="6000" b="1" dirty="0" smtClean="0">
              <a:ln>
                <a:solidFill>
                  <a:srgbClr val="002060"/>
                </a:solidFill>
              </a:ln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FontTx/>
              <a:buNone/>
            </a:pP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95800" y="1524000"/>
            <a:ext cx="426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aerobics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300" normalizeH="0" baseline="0" noProof="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skating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football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judo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tennis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handball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karate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gymnastics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swimming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athletics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spc="300" dirty="0" smtClean="0">
                <a:ln>
                  <a:solidFill>
                    <a:srgbClr val="002060"/>
                  </a:solidFill>
                </a:ln>
                <a:solidFill>
                  <a:srgbClr val="CC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basketball</a:t>
            </a:r>
          </a:p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300" normalizeH="0" baseline="0" noProof="0" dirty="0">
              <a:ln>
                <a:solidFill>
                  <a:srgbClr val="00206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/>
          <a:lstStyle/>
          <a:p>
            <a:r>
              <a:rPr lang="en-US" sz="6000" b="1" kern="10" dirty="0" smtClean="0">
                <a:ln w="38100">
                  <a:solidFill>
                    <a:srgbClr val="002060"/>
                  </a:solidFill>
                  <a:prstDash val="solid"/>
                  <a:round/>
                  <a:headEnd/>
                  <a:tailEnd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ea typeface="+mn-ea"/>
                <a:cs typeface="+mn-cs"/>
              </a:rPr>
              <a:t>CHECK YOURSELF </a:t>
            </a:r>
            <a:endParaRPr lang="ru-RU" sz="6000" b="1" kern="10" dirty="0">
              <a:ln w="38100">
                <a:solidFill>
                  <a:srgbClr val="002060"/>
                </a:solidFill>
                <a:prstDash val="solid"/>
                <a:round/>
                <a:headEnd/>
                <a:tailEnd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  <a:ea typeface="+mn-ea"/>
              <a:cs typeface="+mn-cs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583613" cy="4495800"/>
          </a:xfrm>
        </p:spPr>
        <p:txBody>
          <a:bodyPr/>
          <a:lstStyle/>
          <a:p>
            <a:pPr marL="2517775" indent="-2517775">
              <a:buNone/>
            </a:pPr>
            <a:r>
              <a:rPr lang="en-US" sz="60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PLAY-</a:t>
            </a:r>
            <a:r>
              <a:rPr lang="en-US" sz="6000" dirty="0"/>
              <a:t>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tennis,</a:t>
            </a:r>
            <a:r>
              <a:rPr lang="en-US" sz="3600" dirty="0" smtClean="0">
                <a:solidFill>
                  <a:srgbClr val="00FFFF"/>
                </a:solidFill>
              </a:rPr>
              <a:t>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football, handball</a:t>
            </a:r>
            <a:r>
              <a:rPr lang="en-US" sz="360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basketball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en-US" sz="6000" b="1" dirty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GO-</a:t>
            </a:r>
            <a:r>
              <a:rPr lang="en-US" sz="6000" dirty="0"/>
              <a:t> 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skating, swimming</a:t>
            </a:r>
          </a:p>
          <a:p>
            <a:pPr marL="2152650" indent="-2152650">
              <a:buNone/>
            </a:pPr>
            <a:r>
              <a:rPr lang="en-US" sz="6000" b="1" dirty="0">
                <a:ln>
                  <a:solidFill>
                    <a:srgbClr val="002060"/>
                  </a:solidFill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DO -</a:t>
            </a:r>
            <a:r>
              <a:rPr lang="en-US" sz="6000" dirty="0"/>
              <a:t> 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athletics,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gymnastics, judo,               aerobics</a:t>
            </a:r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karate 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FFFF99"/>
            </a:gs>
            <a:gs pos="100000">
              <a:srgbClr val="FFFF9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C:\Documents and Settings\All Users.WINDOWS.0\Рабочий стол\конкурс\готовые работы\photoes\bi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76600"/>
            <a:ext cx="3840001" cy="2880000"/>
          </a:xfrm>
          <a:prstGeom prst="rect">
            <a:avLst/>
          </a:prstGeom>
          <a:noFill/>
          <a:ln w="82550" cap="rnd" cmpd="sng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pic>
        <p:nvPicPr>
          <p:cNvPr id="28675" name="Picture 3" descr="C:\Documents and Settings\All Users.WINDOWS.0\Рабочий стол\конкурс\готовые работы\photoes\skier on a race cour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276600"/>
            <a:ext cx="3894803" cy="2880000"/>
          </a:xfrm>
          <a:prstGeom prst="rect">
            <a:avLst/>
          </a:prstGeom>
          <a:noFill/>
          <a:ln w="82550" cap="rnd" cmpd="sng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C00000"/>
                </a:gs>
              </a:gsLst>
              <a:lin ang="5400000" scaled="0"/>
            </a:gradFill>
            <a:prstDash val="solid"/>
            <a:miter lim="800000"/>
            <a:headEnd/>
            <a:tailEnd/>
          </a:ln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8580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 dirty="0" smtClean="0">
                <a:ln w="28575">
                  <a:solidFill>
                    <a:srgbClr val="00008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agneto" pitchFamily="82" charset="0"/>
              </a:rPr>
              <a:t>Thank you </a:t>
            </a:r>
          </a:p>
          <a:p>
            <a:pPr algn="ctr"/>
            <a:r>
              <a:rPr lang="en-US" sz="8000" b="1" kern="10" dirty="0" smtClean="0">
                <a:ln w="28575">
                  <a:solidFill>
                    <a:srgbClr val="000080"/>
                  </a:solidFill>
                  <a:round/>
                  <a:headEnd/>
                  <a:tailEnd/>
                </a:ln>
                <a:gradFill flip="none" rotWithShape="1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Magneto" pitchFamily="82" charset="0"/>
              </a:rPr>
              <a:t>for attention</a:t>
            </a:r>
            <a:endParaRPr lang="ru-RU" sz="8000" b="1" kern="10" dirty="0">
              <a:ln w="28575">
                <a:solidFill>
                  <a:srgbClr val="000080"/>
                </a:solidFill>
                <a:round/>
                <a:headEnd/>
                <a:tailEnd/>
              </a:ln>
              <a:gradFill flip="none"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16200000" scaled="1"/>
                <a:tileRect/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Magneto" pitchFamily="82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3161</TotalTime>
  <Words>137</Words>
  <Application>Microsoft Office PowerPoint</Application>
  <PresentationFormat>Экран (4:3)</PresentationFormat>
  <Paragraphs>79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Group these activities into indoor and outdoor sports.</vt:lpstr>
      <vt:lpstr> Stand up and look around Shake your head and turn around Stamp your feet upon the ground Clap your hands and than sit down. </vt:lpstr>
      <vt:lpstr>What sport we CAN…</vt:lpstr>
      <vt:lpstr>CHECK YOURSELF 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hp</cp:lastModifiedBy>
  <cp:revision>274</cp:revision>
  <cp:lastPrinted>1601-01-01T00:00:00Z</cp:lastPrinted>
  <dcterms:created xsi:type="dcterms:W3CDTF">1601-01-01T00:00:00Z</dcterms:created>
  <dcterms:modified xsi:type="dcterms:W3CDTF">2015-05-04T03:01:20Z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