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414F15-9441-4968-A825-B8ECF7B13648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79B044-E685-4BA8-AE5C-D66B4B7134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5-tub-ua.yandex.net/i?id=8425211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667019" cy="2000264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571744"/>
            <a:ext cx="4136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тканей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http://im5-tub-ua.yandex.net/i?id=191903825-6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857520" cy="2286016"/>
          </a:xfrm>
          <a:prstGeom prst="ellipse">
            <a:avLst/>
          </a:prstGeom>
          <a:noFill/>
        </p:spPr>
      </p:pic>
      <p:pic>
        <p:nvPicPr>
          <p:cNvPr id="8198" name="Picture 6" descr="http://im1-tub-ua.yandex.net/i?id=214026003-2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2857520" cy="2143140"/>
          </a:xfrm>
          <a:prstGeom prst="ellipse">
            <a:avLst/>
          </a:prstGeom>
          <a:noFill/>
        </p:spPr>
      </p:pic>
      <p:pic>
        <p:nvPicPr>
          <p:cNvPr id="8200" name="Picture 8" descr="http://im5-tub-ua.yandex.net/i?id=500665343-6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14290"/>
            <a:ext cx="2857520" cy="214314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85926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Найти краткую информацию по плану: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Искусственный щелк.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Вискоза.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Синтетические ткани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Ткани из смеси волокон.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0"/>
            <a:ext cx="681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Творческое задние.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769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Ткацкие переплетения, образующие ткань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83582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При работе с любой тканью также необходимо учитывать такую ее особенность, как переплетение. Любые ткани представляют собой плоские изделия, полученные из двух систем нитей, уложенных перпендикулярно друг к другу и переплетающихся под прямым углом. Ткани изготавливаются на специальных ткацких станках.</a:t>
            </a:r>
          </a:p>
          <a:p>
            <a:pPr algn="just"/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Нити основы (долевые)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 укладываются вдоль ткани (они сильнее скручены, более прочные, сильнее натянуты во время тканья, благодаря чему ткань не растягивает вдоль).</a:t>
            </a:r>
          </a:p>
          <a:p>
            <a:pPr algn="just"/>
            <a:endParaRPr lang="ru-RU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Уточные нити (поперечные)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- являются более слабыми, менее скрученными, менее натянутыми. Поэтому ткань по ширине имеет более высокую растяжимость и меньше прочность.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390" t="3175" b="1587"/>
          <a:stretch>
            <a:fillRect/>
          </a:stretch>
        </p:blipFill>
        <p:spPr bwMode="auto">
          <a:xfrm>
            <a:off x="357158" y="1000108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1428736"/>
            <a:ext cx="4286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Порядок взаимного перекрытия нитей основы с уточными нитями называется ткацким перепле­тением. Основа и уток переплетаются между собой в определенном порядке. Законченная часть рисунка переплетения называется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раппортом</a:t>
            </a:r>
            <a:r>
              <a:rPr lang="ru-RU" sz="2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 характеризуется минимальным числом нитей, необходимых для его создания.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4357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Переплетения делятся на: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основные;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производные;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комбинированные.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4214818"/>
            <a:ext cx="55721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Основные переплетения: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простое полотняное переплетение;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саржевое переплетение;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атласное переплетение;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сатиновое переплетение.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3520"/>
          <a:stretch>
            <a:fillRect/>
          </a:stretch>
        </p:blipFill>
        <p:spPr bwMode="auto">
          <a:xfrm>
            <a:off x="4857752" y="714356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4136636" cy="36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071678"/>
            <a:ext cx="80724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Возьмите образец любой ткани и сравните степень растяжения ткани в направлении основы и утки, а также под углом 45</a:t>
            </a:r>
            <a:r>
              <a:rPr lang="ru-RU" sz="3200" baseline="30000" dirty="0" smtClean="0">
                <a:solidFill>
                  <a:schemeClr val="tx2">
                    <a:lumMod val="25000"/>
                  </a:schemeClr>
                </a:solidFill>
              </a:rPr>
              <a:t>0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 градусов к нити основы (в косом направлении).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928670"/>
            <a:ext cx="7192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Практическое задание.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14554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Возьмите образцы разных тканей 10х10 см (ни разу не стиранных т.е. новых) и проведите с ними влажно-тепловую обработку. Обратите внимание на величину усадки в каждой ткани. Определите, дала ли ткань усадку, и если да, то какую – в ширину или длину. Это поможет Вам легче ориентироваться в будущем при работе с такими видами ткани.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152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Д/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710" y="571480"/>
            <a:ext cx="6484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Практическое задание.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6364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Ткани и их </a:t>
            </a:r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свойства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4290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0496" y="1428736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Ткань</a:t>
            </a:r>
            <a:r>
              <a:rPr lang="ru-RU" sz="2000" dirty="0">
                <a:solidFill>
                  <a:srgbClr val="002060"/>
                </a:solidFill>
              </a:rPr>
              <a:t>  -   </a:t>
            </a:r>
            <a:r>
              <a:rPr lang="ru-RU" sz="2000" dirty="0" smtClean="0">
                <a:solidFill>
                  <a:srgbClr val="002060"/>
                </a:solidFill>
              </a:rPr>
              <a:t>это основа для изготовления любой одежды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К текстильному сырью, из которого </a:t>
            </a:r>
            <a:r>
              <a:rPr lang="ru-RU" sz="2000" dirty="0" smtClean="0">
                <a:solidFill>
                  <a:srgbClr val="002060"/>
                </a:solidFill>
              </a:rPr>
              <a:t>изготавливают </a:t>
            </a:r>
            <a:r>
              <a:rPr lang="ru-RU" sz="2000" dirty="0">
                <a:solidFill>
                  <a:srgbClr val="002060"/>
                </a:solidFill>
              </a:rPr>
              <a:t>ткани, относятся все виды волокон, поддающиеся переработке.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Они </a:t>
            </a:r>
            <a:r>
              <a:rPr lang="ru-RU" sz="2000" dirty="0">
                <a:solidFill>
                  <a:srgbClr val="002060"/>
                </a:solidFill>
              </a:rPr>
              <a:t>делятся на две основные группы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натуральные  волокна (растительного  и животного происхождения</a:t>
            </a:r>
            <a:r>
              <a:rPr lang="ru-RU" sz="2000" dirty="0" smtClean="0">
                <a:solidFill>
                  <a:srgbClr val="002060"/>
                </a:solidFill>
              </a:rPr>
              <a:t>);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химические волокна (искусственного </a:t>
            </a:r>
            <a:r>
              <a:rPr lang="ru-RU" sz="2000" dirty="0" smtClean="0">
                <a:solidFill>
                  <a:srgbClr val="002060"/>
                </a:solidFill>
              </a:rPr>
              <a:t>происхождения).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Хлопок. </a:t>
            </a:r>
            <a:r>
              <a:rPr lang="ru-RU" sz="2400" dirty="0">
                <a:solidFill>
                  <a:srgbClr val="002060"/>
                </a:solidFill>
              </a:rPr>
              <a:t>Хлопок представляет собой </a:t>
            </a:r>
            <a:r>
              <a:rPr lang="ru-RU" sz="2400" dirty="0" smtClean="0">
                <a:solidFill>
                  <a:srgbClr val="002060"/>
                </a:solidFill>
              </a:rPr>
              <a:t>натуральное </a:t>
            </a:r>
            <a:r>
              <a:rPr lang="ru-RU" sz="2400" dirty="0">
                <a:solidFill>
                  <a:srgbClr val="002060"/>
                </a:solidFill>
              </a:rPr>
              <a:t>волокно растительного происхождения. Хлопчатобумажные ткани являются очень </a:t>
            </a:r>
            <a:r>
              <a:rPr lang="ru-RU" sz="2400" dirty="0" smtClean="0">
                <a:solidFill>
                  <a:srgbClr val="002060"/>
                </a:solidFill>
              </a:rPr>
              <a:t>прочными</a:t>
            </a:r>
            <a:r>
              <a:rPr lang="ru-RU" sz="2400" dirty="0">
                <a:solidFill>
                  <a:srgbClr val="002060"/>
                </a:solidFill>
              </a:rPr>
              <a:t>, теплыми и мягкими на ощупь, </a:t>
            </a:r>
            <a:r>
              <a:rPr lang="ru-RU" sz="2400" dirty="0" smtClean="0">
                <a:solidFill>
                  <a:srgbClr val="002060"/>
                </a:solidFill>
              </a:rPr>
              <a:t>хорошо впитывают </a:t>
            </a:r>
            <a:r>
              <a:rPr lang="ru-RU" sz="2400" dirty="0">
                <a:solidFill>
                  <a:srgbClr val="002060"/>
                </a:solidFill>
              </a:rPr>
              <a:t>влагу. Они допускают частую стирку, кипячение, устойчивы к </a:t>
            </a:r>
            <a:r>
              <a:rPr lang="ru-RU" sz="2400" dirty="0" smtClean="0">
                <a:solidFill>
                  <a:srgbClr val="002060"/>
                </a:solidFill>
              </a:rPr>
              <a:t>воздействию </a:t>
            </a:r>
            <a:r>
              <a:rPr lang="ru-RU" sz="2400" dirty="0">
                <a:solidFill>
                  <a:srgbClr val="002060"/>
                </a:solidFill>
              </a:rPr>
              <a:t>высоких температур, во влажном состоянии хорошо поддаются </a:t>
            </a:r>
            <a:r>
              <a:rPr lang="ru-RU" sz="2400" i="1" dirty="0">
                <a:solidFill>
                  <a:srgbClr val="002060"/>
                </a:solidFill>
              </a:rPr>
              <a:t>влажно-тепловой </a:t>
            </a:r>
            <a:r>
              <a:rPr lang="ru-RU" sz="2400" i="1" dirty="0" smtClean="0">
                <a:solidFill>
                  <a:srgbClr val="002060"/>
                </a:solidFill>
              </a:rPr>
              <a:t>о6роботке </a:t>
            </a:r>
            <a:r>
              <a:rPr lang="ru-RU" sz="2400" dirty="0">
                <a:solidFill>
                  <a:srgbClr val="002060"/>
                </a:solidFill>
              </a:rPr>
              <a:t>(в литературе для ее обозначения часто используется аббревиация — </a:t>
            </a:r>
            <a:r>
              <a:rPr lang="ru-RU" sz="2400" dirty="0" smtClean="0">
                <a:solidFill>
                  <a:srgbClr val="002060"/>
                </a:solidFill>
              </a:rPr>
              <a:t>ВТО.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Хлопчатобумажные </a:t>
            </a:r>
            <a:r>
              <a:rPr lang="ru-RU" sz="2400" dirty="0">
                <a:solidFill>
                  <a:srgbClr val="002060"/>
                </a:solidFill>
              </a:rPr>
              <a:t>ткани очень различны по внешнему виду - от тонких и нежных (маркиз батист) до плотных и прочных (джинсовая, брезент</a:t>
            </a:r>
            <a:r>
              <a:rPr lang="ru-RU" sz="24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Хлопок почти не греет, т. е. он идеально подходит для летней одежды, так же он хор для: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постельного</a:t>
            </a:r>
            <a:r>
              <a:rPr lang="ru-RU" sz="2400" dirty="0">
                <a:solidFill>
                  <a:srgbClr val="002060"/>
                </a:solidFill>
              </a:rPr>
              <a:t>, столового, детского белья;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занавесок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декоративных </a:t>
            </a:r>
            <a:r>
              <a:rPr lang="ru-RU" sz="2400" dirty="0">
                <a:solidFill>
                  <a:srgbClr val="002060"/>
                </a:solidFill>
              </a:rPr>
              <a:t>целей.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211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286808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После стирки хлопок дает усадку, поэтому, во избежание досадных </a:t>
            </a:r>
            <a:r>
              <a:rPr lang="ru-RU" sz="2400" i="1" dirty="0" smtClean="0"/>
              <a:t>недоразумений </a:t>
            </a:r>
            <a:r>
              <a:rPr lang="ru-RU" sz="2400" i="1" dirty="0"/>
              <a:t>по поводу несоответствия заданным размерам готового изделия, </a:t>
            </a:r>
            <a:r>
              <a:rPr lang="ru-RU" sz="2400" i="1" dirty="0" smtClean="0"/>
              <a:t>настоятельно </a:t>
            </a:r>
            <a:r>
              <a:rPr lang="ru-RU" sz="2400" i="1" dirty="0"/>
              <a:t>рекомендуем Вам перед раскроем ткань </a:t>
            </a:r>
            <a:r>
              <a:rPr lang="ru-RU" sz="2400" i="1" dirty="0" err="1" smtClean="0"/>
              <a:t>продекатировать</a:t>
            </a:r>
            <a:r>
              <a:rPr lang="ru-RU" sz="2400" i="1" dirty="0" smtClean="0"/>
              <a:t> </a:t>
            </a:r>
            <a:r>
              <a:rPr lang="ru-RU" sz="2400" i="1" dirty="0"/>
              <a:t>(т. е. </a:t>
            </a:r>
            <a:r>
              <a:rPr lang="ru-RU" sz="2400" i="1" dirty="0" smtClean="0"/>
              <a:t>подвергнуть </a:t>
            </a:r>
            <a:r>
              <a:rPr lang="ru-RU" sz="2400" i="1" dirty="0"/>
              <a:t>материал влажно-тепловой обработке паром и просушиванию для </a:t>
            </a:r>
            <a:r>
              <a:rPr lang="ru-RU" sz="2400" i="1" dirty="0" smtClean="0"/>
              <a:t>предотвращения </a:t>
            </a:r>
            <a:r>
              <a:rPr lang="ru-RU" sz="2400" i="1" dirty="0"/>
              <a:t>последующей усадки). И только после этого можно приступать к раскрою ткани.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122" name="Picture 2" descr="http://im6-tub-ua.yandex.net/i?id=97794929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929198"/>
            <a:ext cx="1790700" cy="1428750"/>
          </a:xfrm>
          <a:prstGeom prst="rect">
            <a:avLst/>
          </a:prstGeom>
          <a:noFill/>
        </p:spPr>
      </p:pic>
      <p:pic>
        <p:nvPicPr>
          <p:cNvPr id="5124" name="Picture 4" descr="http://im0-tub-ua.yandex.net/i?id=396280288-4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929198"/>
            <a:ext cx="1905000" cy="1428750"/>
          </a:xfrm>
          <a:prstGeom prst="rect">
            <a:avLst/>
          </a:prstGeom>
          <a:noFill/>
        </p:spPr>
      </p:pic>
      <p:pic>
        <p:nvPicPr>
          <p:cNvPr id="5126" name="Picture 6" descr="http://im4-tub-ua.yandex.net/i?id=65274619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92919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52864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Лен. </a:t>
            </a:r>
            <a:r>
              <a:rPr lang="ru-RU" dirty="0">
                <a:solidFill>
                  <a:srgbClr val="002060"/>
                </a:solidFill>
              </a:rPr>
              <a:t>Это натуральное волокно растительного происхождения (из стеблей льна). Он очень прочный, его можно часто стирать. На ощупь ткани изо льна скользкие и холодные, поэтому их используют для летней одежды. Они хорошо впитывают влагу. Если льняная ткань не </a:t>
            </a:r>
            <a:r>
              <a:rPr lang="ru-RU" dirty="0" smtClean="0">
                <a:solidFill>
                  <a:srgbClr val="002060"/>
                </a:solidFill>
              </a:rPr>
              <a:t>содержит </a:t>
            </a:r>
            <a:r>
              <a:rPr lang="ru-RU" dirty="0">
                <a:solidFill>
                  <a:srgbClr val="002060"/>
                </a:solidFill>
              </a:rPr>
              <a:t>примесей </a:t>
            </a:r>
            <a:r>
              <a:rPr lang="ru-RU" dirty="0" smtClean="0">
                <a:solidFill>
                  <a:srgbClr val="002060"/>
                </a:solidFill>
              </a:rPr>
              <a:t>каких - либо </a:t>
            </a:r>
            <a:r>
              <a:rPr lang="ru-RU" dirty="0">
                <a:solidFill>
                  <a:srgbClr val="002060"/>
                </a:solidFill>
              </a:rPr>
              <a:t>других волокон, она сильно мнется при эксплуатации. Поэтому она не подходит для фасонов со складками и </a:t>
            </a:r>
            <a:r>
              <a:rPr lang="ru-RU" dirty="0" smtClean="0">
                <a:solidFill>
                  <a:srgbClr val="002060"/>
                </a:solidFill>
              </a:rPr>
              <a:t>сложного кроя - такую </a:t>
            </a:r>
            <a:r>
              <a:rPr lang="ru-RU" dirty="0">
                <a:solidFill>
                  <a:srgbClr val="002060"/>
                </a:solidFill>
              </a:rPr>
              <a:t>одежду придется слишком часто гладить. Добавление других волокон в состав льняных тканей делает их более </a:t>
            </a:r>
            <a:r>
              <a:rPr lang="ru-RU" dirty="0" smtClean="0">
                <a:solidFill>
                  <a:srgbClr val="002060"/>
                </a:solidFill>
              </a:rPr>
              <a:t>стойкими</a:t>
            </a:r>
            <a:r>
              <a:rPr lang="ru-RU" dirty="0">
                <a:solidFill>
                  <a:srgbClr val="002060"/>
                </a:solidFill>
              </a:rPr>
              <a:t>. Кипятить лен в щелочных растворах не рекомендуется, так как при этом наблюдается потеря прочности волокон.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Они </a:t>
            </a:r>
            <a:r>
              <a:rPr lang="ru-RU" dirty="0">
                <a:solidFill>
                  <a:srgbClr val="002060"/>
                </a:solidFill>
              </a:rPr>
              <a:t>прекрасно подходят для:</a:t>
            </a:r>
          </a:p>
          <a:p>
            <a:pPr algn="just">
              <a:buFont typeface="Wingdings" pitchFamily="2" charset="2"/>
              <a:buChar char=""/>
            </a:pPr>
            <a:r>
              <a:rPr lang="ru-RU" dirty="0" smtClean="0">
                <a:solidFill>
                  <a:srgbClr val="002060"/>
                </a:solidFill>
              </a:rPr>
              <a:t>   столового</a:t>
            </a:r>
            <a:r>
              <a:rPr lang="ru-RU" dirty="0">
                <a:solidFill>
                  <a:srgbClr val="002060"/>
                </a:solidFill>
              </a:rPr>
              <a:t>, постельного белья;</a:t>
            </a:r>
          </a:p>
          <a:p>
            <a:pPr algn="just">
              <a:buFont typeface="Wingdings" pitchFamily="2" charset="2"/>
              <a:buChar char=""/>
            </a:pPr>
            <a:r>
              <a:rPr lang="ru-RU" dirty="0" smtClean="0">
                <a:solidFill>
                  <a:srgbClr val="002060"/>
                </a:solidFill>
              </a:rPr>
              <a:t>   летней </a:t>
            </a:r>
            <a:r>
              <a:rPr lang="ru-RU" dirty="0">
                <a:solidFill>
                  <a:srgbClr val="002060"/>
                </a:solidFill>
              </a:rPr>
              <a:t>одежды;</a:t>
            </a:r>
          </a:p>
          <a:p>
            <a:pPr algn="just">
              <a:buFont typeface="Wingdings" pitchFamily="2" charset="2"/>
              <a:buChar char=""/>
            </a:pPr>
            <a:r>
              <a:rPr lang="ru-RU" dirty="0" smtClean="0">
                <a:solidFill>
                  <a:srgbClr val="002060"/>
                </a:solidFill>
              </a:rPr>
              <a:t>   вышивания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"/>
            </a:pPr>
            <a:r>
              <a:rPr lang="ru-RU" dirty="0" smtClean="0">
                <a:solidFill>
                  <a:srgbClr val="002060"/>
                </a:solidFill>
              </a:rPr>
              <a:t>   декоративных </a:t>
            </a:r>
            <a:r>
              <a:rPr lang="ru-RU" dirty="0">
                <a:solidFill>
                  <a:srgbClr val="002060"/>
                </a:solidFill>
              </a:rPr>
              <a:t>целей и обивки мебели.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http://im5-tub-ua.yandex.net/i?id=447366248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500570"/>
            <a:ext cx="246413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211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143932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Перед раскроем льняные ткани, так же, как и хлопчатобумажные, необходимо продебатировать или постирать в горячей воде, потому что эти ткани дают сильную усадку. Никогда не забывайте об этом.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6" name="Picture 4" descr="http://im6-tub-ua.yandex.net/i?id=148767011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14752"/>
            <a:ext cx="2952771" cy="2214578"/>
          </a:xfrm>
          <a:prstGeom prst="rect">
            <a:avLst/>
          </a:prstGeom>
          <a:noFill/>
        </p:spPr>
      </p:pic>
      <p:pic>
        <p:nvPicPr>
          <p:cNvPr id="3078" name="Picture 6" descr="http://im4-tub-ua.yandex.net/i?id=255306774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14810" y="428604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Шерсть. </a:t>
            </a:r>
            <a:r>
              <a:rPr lang="ru-RU" dirty="0">
                <a:solidFill>
                  <a:srgbClr val="002060"/>
                </a:solidFill>
              </a:rPr>
              <a:t>Шерстяные ткани </a:t>
            </a:r>
            <a:r>
              <a:rPr lang="ru-RU" dirty="0" smtClean="0">
                <a:solidFill>
                  <a:srgbClr val="002060"/>
                </a:solidFill>
              </a:rPr>
              <a:t>производятся </a:t>
            </a:r>
            <a:r>
              <a:rPr lang="ru-RU" dirty="0">
                <a:solidFill>
                  <a:srgbClr val="002060"/>
                </a:solidFill>
              </a:rPr>
              <a:t>из шерсти овец, коз, верблю­дов, кроличьего пуха.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Шерстяные ткани - мягкие, </a:t>
            </a:r>
            <a:r>
              <a:rPr lang="ru-RU" dirty="0" smtClean="0">
                <a:solidFill>
                  <a:srgbClr val="002060"/>
                </a:solidFill>
              </a:rPr>
              <a:t>эластичные</a:t>
            </a:r>
            <a:r>
              <a:rPr lang="ru-RU" dirty="0">
                <a:solidFill>
                  <a:srgbClr val="002060"/>
                </a:solidFill>
              </a:rPr>
              <a:t>, обеспечивают теплоизоляцию и обладают упругостью, поддаются формообразованию, позволяя </a:t>
            </a:r>
            <a:r>
              <a:rPr lang="ru-RU" dirty="0" smtClean="0">
                <a:solidFill>
                  <a:srgbClr val="002060"/>
                </a:solidFill>
              </a:rPr>
              <a:t>надолго </a:t>
            </a:r>
            <a:r>
              <a:rPr lang="ru-RU" dirty="0">
                <a:solidFill>
                  <a:srgbClr val="002060"/>
                </a:solidFill>
              </a:rPr>
              <a:t>закреплять складки при ВТО и выполнять плиссировку. </a:t>
            </a:r>
            <a:r>
              <a:rPr lang="ru-RU" dirty="0" smtClean="0">
                <a:solidFill>
                  <a:srgbClr val="002060"/>
                </a:solidFill>
              </a:rPr>
              <a:t>Отличительными </a:t>
            </a:r>
            <a:r>
              <a:rPr lang="ru-RU" dirty="0">
                <a:solidFill>
                  <a:srgbClr val="002060"/>
                </a:solidFill>
              </a:rPr>
              <a:t>свойствами шерстяных тканей являются гигроскопичность, а также стойкость к </a:t>
            </a:r>
            <a:r>
              <a:rPr lang="ru-RU" dirty="0" err="1">
                <a:solidFill>
                  <a:srgbClr val="002060"/>
                </a:solidFill>
              </a:rPr>
              <a:t>сминанию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3786190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Недостатком шерстяных тканей является чувствительность к стирке и кипячению, а также слабая прочность на истирание и разрыв. Неумелая </a:t>
            </a:r>
            <a:r>
              <a:rPr lang="ru-RU" dirty="0">
                <a:solidFill>
                  <a:srgbClr val="002060"/>
                </a:solidFill>
              </a:rPr>
              <a:t>стирка этих тканей может вызвать их сволакивание и усадку. Стирают их той ко вручную, стиральным порошком для тонких шерстяных тканей и подвергают </a:t>
            </a:r>
            <a:r>
              <a:rPr lang="ru-RU" dirty="0" smtClean="0">
                <a:solidFill>
                  <a:srgbClr val="002060"/>
                </a:solidFill>
              </a:rPr>
              <a:t>ВТО </a:t>
            </a:r>
            <a:r>
              <a:rPr lang="ru-RU" dirty="0">
                <a:solidFill>
                  <a:srgbClr val="002060"/>
                </a:solidFill>
              </a:rPr>
              <a:t>изнаночной стороны через </a:t>
            </a:r>
            <a:r>
              <a:rPr lang="ru-RU" dirty="0" err="1">
                <a:solidFill>
                  <a:srgbClr val="002060"/>
                </a:solidFill>
              </a:rPr>
              <a:t>проутюжильник</a:t>
            </a:r>
            <a:r>
              <a:rPr lang="ru-RU" dirty="0">
                <a:solidFill>
                  <a:srgbClr val="002060"/>
                </a:solidFill>
              </a:rPr>
              <a:t>, кроме того, ее нельзя сушить в </a:t>
            </a:r>
            <a:r>
              <a:rPr lang="ru-RU" dirty="0" err="1" smtClean="0">
                <a:solidFill>
                  <a:srgbClr val="002060"/>
                </a:solidFill>
              </a:rPr>
              <a:t>сушилыном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устройстве, на радиаторах и на солнце. Добавка к шерсти других волокон делает ее боя упругой и несминаемой, а также уменьшает ее </a:t>
            </a:r>
            <a:r>
              <a:rPr lang="ru-RU" dirty="0" err="1">
                <a:solidFill>
                  <a:srgbClr val="002060"/>
                </a:solidFill>
              </a:rPr>
              <a:t>сволачиваемость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Из шерстяных тканей производят: </a:t>
            </a:r>
            <a:r>
              <a:rPr lang="ru-RU" i="1" dirty="0">
                <a:solidFill>
                  <a:srgbClr val="002060"/>
                </a:solidFill>
              </a:rPr>
              <a:t>     </a:t>
            </a:r>
            <a:r>
              <a:rPr lang="ru-RU" dirty="0">
                <a:solidFill>
                  <a:srgbClr val="002060"/>
                </a:solidFill>
              </a:rPr>
              <a:t>женские и детские платья;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мужские костюмы;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женские костюмы и </a:t>
            </a:r>
            <a:r>
              <a:rPr lang="ru-RU" dirty="0" smtClean="0">
                <a:solidFill>
                  <a:srgbClr val="002060"/>
                </a:solidFill>
              </a:rPr>
              <a:t>платье - костюмы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пальто;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обивочные и декоративные работы.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211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496"/>
            <a:ext cx="814393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i="1" dirty="0"/>
              <a:t>Перед раскроем шерстяные ткани обязательно декатировать, но не стирать.</a:t>
            </a:r>
            <a:endParaRPr lang="ru-RU" sz="2400" dirty="0"/>
          </a:p>
        </p:txBody>
      </p:sp>
      <p:pic>
        <p:nvPicPr>
          <p:cNvPr id="1026" name="Picture 2" descr="http://im3-tub-ua.yandex.net/i?id=238260837-2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2071702" cy="2071702"/>
          </a:xfrm>
          <a:prstGeom prst="rect">
            <a:avLst/>
          </a:prstGeom>
          <a:noFill/>
        </p:spPr>
      </p:pic>
      <p:pic>
        <p:nvPicPr>
          <p:cNvPr id="1028" name="Picture 4" descr="http://im1-tub-ua.yandex.net/i?id=306546590-0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00504"/>
            <a:ext cx="2776081" cy="2071702"/>
          </a:xfrm>
          <a:prstGeom prst="rect">
            <a:avLst/>
          </a:prstGeom>
          <a:noFill/>
        </p:spPr>
      </p:pic>
      <p:pic>
        <p:nvPicPr>
          <p:cNvPr id="1030" name="Picture 6" descr="http://im0-tub-ua.yandex.net/i?id=396280288-4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71942"/>
            <a:ext cx="2667019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Натуральный шелк.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Это натуральное волокно животного происхождения (из нитей кокона гусеницы).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Ткани из натурального шелка на ощупь гладкие, мягкие и приятно ощущаются на теле. На вид они блестящие, поддаются укладыванию в складки, хорошо и красиво драпируются.</a:t>
            </a:r>
          </a:p>
          <a:p>
            <a:pPr algn="just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Они прочные и обладают большой упругостью. Шелковые ткани чувствительны к нагреванию и становятся ломкими, хрупкими и жесткими. Одежду из шелка нельзя сушить на солнце и отопительных радиаторах. Производить ВТО следует во влажном состоянии, умеренно нагретым утюгом. При стирке любой шелк сильно линяет, его нельзя тереть, выжимать и выкручивать, а следует хорошо прополоскать в теплой, а затем в холодной воде. При последнем полоскании можно добавить немного С/4 чашки) уксуса, это освежает цвет. При ВТО шелк не рекомендуется сбрызгивать водой, по­тому что это оставляет на ткани разводы или пятна, которые потом можно вывести только  при стирке.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14884"/>
            <a:ext cx="21488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714884"/>
            <a:ext cx="210693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14884"/>
            <a:ext cx="209931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1022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Admin</cp:lastModifiedBy>
  <cp:revision>10</cp:revision>
  <dcterms:created xsi:type="dcterms:W3CDTF">2005-02-04T12:04:12Z</dcterms:created>
  <dcterms:modified xsi:type="dcterms:W3CDTF">2014-02-03T08:08:44Z</dcterms:modified>
</cp:coreProperties>
</file>