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558" r:id="rId3"/>
    <p:sldId id="362" r:id="rId4"/>
    <p:sldId id="504" r:id="rId5"/>
    <p:sldId id="493" r:id="rId6"/>
    <p:sldId id="549" r:id="rId7"/>
    <p:sldId id="503" r:id="rId8"/>
    <p:sldId id="535" r:id="rId9"/>
    <p:sldId id="550" r:id="rId10"/>
    <p:sldId id="551" r:id="rId11"/>
    <p:sldId id="536" r:id="rId12"/>
    <p:sldId id="552" r:id="rId13"/>
    <p:sldId id="553" r:id="rId14"/>
    <p:sldId id="554" r:id="rId15"/>
    <p:sldId id="555" r:id="rId16"/>
    <p:sldId id="556" r:id="rId17"/>
    <p:sldId id="515" r:id="rId18"/>
    <p:sldId id="546" r:id="rId19"/>
    <p:sldId id="557" r:id="rId20"/>
    <p:sldId id="547" r:id="rId21"/>
    <p:sldId id="54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5E9C"/>
    <a:srgbClr val="FFF3F3"/>
    <a:srgbClr val="FFFFCC"/>
    <a:srgbClr val="327A62"/>
    <a:srgbClr val="44A786"/>
    <a:srgbClr val="44A685"/>
    <a:srgbClr val="D9F0E8"/>
    <a:srgbClr val="367731"/>
    <a:srgbClr val="FFFFFF"/>
    <a:srgbClr val="44983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896" autoAdjust="0"/>
    <p:restoredTop sz="94671" autoAdjust="0"/>
  </p:normalViewPr>
  <p:slideViewPr>
    <p:cSldViewPr>
      <p:cViewPr>
        <p:scale>
          <a:sx n="66" d="100"/>
          <a:sy n="66" d="100"/>
        </p:scale>
        <p:origin x="-13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0" y="1484784"/>
            <a:ext cx="9144000" cy="1470025"/>
          </a:xfrm>
        </p:spPr>
        <p:txBody>
          <a:bodyPr/>
          <a:lstStyle>
            <a:lvl1pPr>
              <a:defRPr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1278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60" y="6648"/>
            <a:ext cx="9132540" cy="614040"/>
          </a:xfrm>
        </p:spPr>
        <p:txBody>
          <a:bodyPr>
            <a:normAutofit/>
          </a:bodyPr>
          <a:lstStyle>
            <a:lvl1pPr algn="l">
              <a:defRPr sz="28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28247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28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22700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 cap="none" spc="0">
          <a:ln w="1905"/>
          <a:gradFill>
            <a:gsLst>
              <a:gs pos="0">
                <a:schemeClr val="accent6">
                  <a:shade val="20000"/>
                  <a:satMod val="200000"/>
                </a:schemeClr>
              </a:gs>
              <a:gs pos="78000">
                <a:schemeClr val="accent6">
                  <a:tint val="90000"/>
                  <a:shade val="89000"/>
                  <a:satMod val="220000"/>
                </a:schemeClr>
              </a:gs>
              <a:gs pos="100000">
                <a:schemeClr val="accent6">
                  <a:tint val="12000"/>
                  <a:satMod val="255000"/>
                </a:schemeClr>
              </a:gs>
            </a:gsLst>
            <a:lin ang="5400000"/>
          </a:gra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microsoft.com/office/2007/relationships/hdphoto" Target="../media/hdphoto1.wdp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857232"/>
            <a:ext cx="3352800" cy="4286250"/>
          </a:xfrm>
          <a:prstGeom prst="rect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0" y="900000"/>
            <a:ext cx="9144000" cy="821890"/>
          </a:xfrm>
          <a:prstGeom prst="rect">
            <a:avLst/>
          </a:prstGeom>
          <a:solidFill>
            <a:schemeClr val="accent4">
              <a:lumMod val="40000"/>
              <a:lumOff val="6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6D5CA8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0" y="6408000"/>
            <a:ext cx="9144000" cy="331416"/>
            <a:chOff x="0" y="3645024"/>
            <a:chExt cx="9144000" cy="33141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3645024"/>
              <a:ext cx="9144000" cy="324000"/>
            </a:xfrm>
            <a:prstGeom prst="rect">
              <a:avLst/>
            </a:prstGeom>
            <a:solidFill>
              <a:schemeClr val="bg2">
                <a:lumMod val="5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0" y="3976440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0" y="3645024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6932818" y="6401076"/>
            <a:ext cx="22111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dirty="0" smtClean="0"/>
              <a:t>Метапредмет – Знание</a:t>
            </a:r>
            <a:endParaRPr lang="ru-RU" sz="1600" dirty="0"/>
          </a:p>
        </p:txBody>
      </p:sp>
      <p:sp>
        <p:nvSpPr>
          <p:cNvPr id="16" name="TextBox 14"/>
          <p:cNvSpPr txBox="1"/>
          <p:nvPr/>
        </p:nvSpPr>
        <p:spPr>
          <a:xfrm>
            <a:off x="10790" y="927055"/>
            <a:ext cx="8978264" cy="461665"/>
          </a:xfrm>
          <a:prstGeom prst="rect">
            <a:avLst/>
          </a:prstGeom>
          <a:solidFill>
            <a:srgbClr val="44A786">
              <a:alpha val="0"/>
            </a:srgb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rgbClr val="FFFFFF"/>
                  </a:glow>
                </a:effectLst>
                <a:latin typeface="Arial Black" pitchFamily="34" charset="0"/>
              </a:rPr>
              <a:t>ЗАДАЧИ НА ПРОЦЕНТЫ</a:t>
            </a:r>
            <a:endParaRPr lang="ru-RU" sz="2400" dirty="0">
              <a:solidFill>
                <a:schemeClr val="accent4">
                  <a:lumMod val="50000"/>
                </a:schemeClr>
              </a:solidFill>
              <a:effectLst>
                <a:glow rad="101600">
                  <a:srgbClr val="FFFFFF"/>
                </a:glow>
              </a:effectLst>
              <a:latin typeface="Arial Black" pitchFamily="34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ctrTitle"/>
          </p:nvPr>
        </p:nvSpPr>
        <p:spPr>
          <a:xfrm>
            <a:off x="0" y="414133"/>
            <a:ext cx="9144000" cy="54876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bg1"/>
                </a:solidFill>
                <a:effectLst/>
              </a:rPr>
              <a:t>ДРОБИ И ПРОЦЕНТЫ</a:t>
            </a:r>
            <a:endParaRPr lang="ru-RU" sz="18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1459" y="5112000"/>
            <a:ext cx="878497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Домашнее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задание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       У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: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 стр. 21-23, фрагмент 1,2 – читать; № 69(б), 71, 72(б), 74(а).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000628" y="4000504"/>
            <a:ext cx="3786214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Ершова Любовь Германовна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МАОУ СОШ №1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г. Кунгур Пермский край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14876" y="2214554"/>
            <a:ext cx="4143404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учебник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Алгебра 7 класс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автор Г.В. Дорофеев, С.Б. Суворова, Е.А. </a:t>
            </a:r>
            <a:r>
              <a:rPr lang="ru-RU" dirty="0" err="1" smtClean="0">
                <a:solidFill>
                  <a:schemeClr val="tx1"/>
                </a:solidFill>
              </a:rPr>
              <a:t>Буминович</a:t>
            </a:r>
            <a:r>
              <a:rPr lang="ru-RU" dirty="0" smtClean="0">
                <a:solidFill>
                  <a:schemeClr val="tx1"/>
                </a:solidFill>
              </a:rPr>
              <a:t> и др.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895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08000"/>
            <a:ext cx="9144000" cy="331416"/>
            <a:chOff x="0" y="3645024"/>
            <a:chExt cx="9144000" cy="33141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3645024"/>
              <a:ext cx="9144000" cy="324000"/>
            </a:xfrm>
            <a:prstGeom prst="rect">
              <a:avLst/>
            </a:prstGeom>
            <a:solidFill>
              <a:schemeClr val="bg2">
                <a:lumMod val="5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3976440"/>
              <a:ext cx="9144000" cy="0"/>
            </a:xfrm>
            <a:prstGeom prst="line">
              <a:avLst/>
            </a:prstGeom>
            <a:ln w="25400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0" y="3645024"/>
              <a:ext cx="9144000" cy="0"/>
            </a:xfrm>
            <a:prstGeom prst="line">
              <a:avLst/>
            </a:prstGeom>
            <a:ln w="25400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/>
          <p:cNvGrpSpPr/>
          <p:nvPr/>
        </p:nvGrpSpPr>
        <p:grpSpPr>
          <a:xfrm>
            <a:off x="0" y="72000"/>
            <a:ext cx="9144000" cy="468000"/>
            <a:chOff x="0" y="72000"/>
            <a:chExt cx="9144000" cy="468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72000"/>
              <a:ext cx="9144000" cy="468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267034"/>
                </a:solidFill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0" y="540000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0" y="72000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6000"/>
            <a:ext cx="8676456" cy="614040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Задачи на проценты</a:t>
            </a:r>
            <a:endParaRPr lang="ru-RU" b="0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0107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/>
              <a:t>Организация и самоорганизация учащихся. Организация обратной связи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108000" y="540000"/>
            <a:ext cx="5057354" cy="461665"/>
            <a:chOff x="190449" y="602414"/>
            <a:chExt cx="4318931" cy="461665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43836" y="648000"/>
              <a:ext cx="1386471" cy="360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</a:rPr>
                <a:t>Стр. 23 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0449" y="648000"/>
              <a:ext cx="500000" cy="36000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21" name="Прямоугольник 20"/>
            <p:cNvSpPr/>
            <p:nvPr/>
          </p:nvSpPr>
          <p:spPr>
            <a:xfrm>
              <a:off x="2127300" y="602414"/>
              <a:ext cx="238208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chemeClr val="accent4">
                      <a:lumMod val="50000"/>
                    </a:schemeClr>
                  </a:solidFill>
                </a:rPr>
                <a:t>Работа с учебником</a:t>
              </a:r>
              <a:endParaRPr lang="ru-RU" sz="24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08000"/>
            <a:ext cx="9144000" cy="3163824"/>
          </a:xfrm>
          <a:prstGeom prst="rect">
            <a:avLst/>
          </a:prstGeom>
          <a:ln>
            <a:solidFill>
              <a:srgbClr val="7A5E9C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3933056"/>
            <a:ext cx="2505075" cy="1905000"/>
          </a:xfrm>
          <a:prstGeom prst="rect">
            <a:avLst/>
          </a:prstGeom>
          <a:ln>
            <a:solidFill>
              <a:srgbClr val="7A5E9C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598799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08000"/>
            <a:ext cx="9144000" cy="331416"/>
            <a:chOff x="0" y="3645024"/>
            <a:chExt cx="9144000" cy="33141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3645024"/>
              <a:ext cx="9144000" cy="324000"/>
            </a:xfrm>
            <a:prstGeom prst="rect">
              <a:avLst/>
            </a:prstGeom>
            <a:solidFill>
              <a:schemeClr val="bg2">
                <a:lumMod val="5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3976440"/>
              <a:ext cx="9144000" cy="0"/>
            </a:xfrm>
            <a:prstGeom prst="line">
              <a:avLst/>
            </a:prstGeom>
            <a:ln w="25400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0" y="3645024"/>
              <a:ext cx="9144000" cy="0"/>
            </a:xfrm>
            <a:prstGeom prst="line">
              <a:avLst/>
            </a:prstGeom>
            <a:ln w="25400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/>
          <p:cNvGrpSpPr/>
          <p:nvPr/>
        </p:nvGrpSpPr>
        <p:grpSpPr>
          <a:xfrm>
            <a:off x="0" y="72000"/>
            <a:ext cx="9144000" cy="468000"/>
            <a:chOff x="0" y="72000"/>
            <a:chExt cx="9144000" cy="468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72000"/>
              <a:ext cx="9144000" cy="468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267034"/>
                </a:solidFill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0" y="540000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0" y="72000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6000"/>
            <a:ext cx="8676456" cy="614040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Работаем с текстом</a:t>
            </a:r>
            <a:endParaRPr lang="ru-RU" b="0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0107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/>
              <a:t>Практикум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108000" y="612000"/>
            <a:ext cx="8964000" cy="369332"/>
            <a:chOff x="108000" y="612000"/>
            <a:chExt cx="8964000" cy="369332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108000" y="612000"/>
              <a:ext cx="2304000" cy="35996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 smtClean="0"/>
                <a:t>РАБОЧАЯ ТЕТРАДЬ</a:t>
              </a:r>
              <a:endParaRPr lang="ru-RU" sz="2000" b="1" dirty="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484000" y="612000"/>
              <a:ext cx="1186974" cy="360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№</a:t>
              </a:r>
              <a:r>
                <a:rPr lang="ru-RU" sz="2000" b="1" dirty="0">
                  <a:solidFill>
                    <a:schemeClr val="bg1"/>
                  </a:solidFill>
                </a:rPr>
                <a:t> </a:t>
              </a:r>
              <a:r>
                <a:rPr lang="ru-RU" sz="2000" b="1" dirty="0" smtClean="0">
                  <a:solidFill>
                    <a:schemeClr val="bg1"/>
                  </a:solidFill>
                </a:rPr>
                <a:t>21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708000" y="612000"/>
              <a:ext cx="536400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Выразите в процентах обыкновенные дроби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475" y="1162326"/>
            <a:ext cx="4591050" cy="5238750"/>
          </a:xfrm>
          <a:prstGeom prst="rect">
            <a:avLst/>
          </a:prstGeom>
          <a:ln>
            <a:solidFill>
              <a:srgbClr val="7A5E9C"/>
            </a:solidFill>
          </a:ln>
        </p:spPr>
      </p:pic>
      <p:sp>
        <p:nvSpPr>
          <p:cNvPr id="26" name="Скругленный прямоугольник 25"/>
          <p:cNvSpPr/>
          <p:nvPr/>
        </p:nvSpPr>
        <p:spPr>
          <a:xfrm>
            <a:off x="4395114" y="2626150"/>
            <a:ext cx="504000" cy="360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?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46371" y="2575318"/>
            <a:ext cx="86594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25 %</a:t>
            </a:r>
            <a:endParaRPr lang="ru-RU" sz="2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395114" y="3695856"/>
            <a:ext cx="504000" cy="360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?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46371" y="3645024"/>
            <a:ext cx="86594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20 %</a:t>
            </a:r>
            <a:endParaRPr lang="ru-RU" sz="2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647114" y="4878538"/>
            <a:ext cx="504000" cy="360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?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46371" y="4818328"/>
            <a:ext cx="109837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12,5 %</a:t>
            </a:r>
            <a:endParaRPr lang="ru-RU" sz="2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591989" y="5733256"/>
            <a:ext cx="504000" cy="360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?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43246" y="5682424"/>
            <a:ext cx="86594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10 %</a:t>
            </a:r>
            <a:endParaRPr lang="ru-RU" sz="2400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3110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1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000" y="1076481"/>
            <a:ext cx="7239000" cy="5238750"/>
          </a:xfrm>
          <a:prstGeom prst="rect">
            <a:avLst/>
          </a:prstGeom>
          <a:ln>
            <a:solidFill>
              <a:srgbClr val="7A5E9C"/>
            </a:solidFill>
          </a:ln>
        </p:spPr>
      </p:pic>
      <p:grpSp>
        <p:nvGrpSpPr>
          <p:cNvPr id="5" name="Группа 4"/>
          <p:cNvGrpSpPr/>
          <p:nvPr/>
        </p:nvGrpSpPr>
        <p:grpSpPr>
          <a:xfrm>
            <a:off x="0" y="6408000"/>
            <a:ext cx="9144000" cy="331416"/>
            <a:chOff x="0" y="3645024"/>
            <a:chExt cx="9144000" cy="33141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3645024"/>
              <a:ext cx="9144000" cy="324000"/>
            </a:xfrm>
            <a:prstGeom prst="rect">
              <a:avLst/>
            </a:prstGeom>
            <a:solidFill>
              <a:schemeClr val="bg2">
                <a:lumMod val="5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3976440"/>
              <a:ext cx="9144000" cy="0"/>
            </a:xfrm>
            <a:prstGeom prst="line">
              <a:avLst/>
            </a:prstGeom>
            <a:ln w="25400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0" y="3645024"/>
              <a:ext cx="9144000" cy="0"/>
            </a:xfrm>
            <a:prstGeom prst="line">
              <a:avLst/>
            </a:prstGeom>
            <a:ln w="25400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/>
          <p:cNvGrpSpPr/>
          <p:nvPr/>
        </p:nvGrpSpPr>
        <p:grpSpPr>
          <a:xfrm>
            <a:off x="0" y="72000"/>
            <a:ext cx="9144000" cy="468000"/>
            <a:chOff x="0" y="72000"/>
            <a:chExt cx="9144000" cy="468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72000"/>
              <a:ext cx="9144000" cy="468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267034"/>
                </a:solidFill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0" y="540000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0" y="72000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6000"/>
            <a:ext cx="8676456" cy="614040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Работаем с текстом</a:t>
            </a:r>
            <a:endParaRPr lang="ru-RU" b="0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0107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/>
              <a:t>Практикум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108000" y="612000"/>
            <a:ext cx="8964000" cy="369332"/>
            <a:chOff x="108000" y="612000"/>
            <a:chExt cx="8964000" cy="369332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108000" y="612000"/>
              <a:ext cx="2304000" cy="35996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 smtClean="0"/>
                <a:t>РАБОЧАЯ ТЕТРАДЬ</a:t>
              </a:r>
              <a:endParaRPr lang="ru-RU" sz="2000" b="1" dirty="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484000" y="612000"/>
              <a:ext cx="1186974" cy="360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№</a:t>
              </a:r>
              <a:r>
                <a:rPr lang="ru-RU" sz="2000" b="1" dirty="0">
                  <a:solidFill>
                    <a:schemeClr val="bg1"/>
                  </a:solidFill>
                </a:rPr>
                <a:t> </a:t>
              </a:r>
              <a:r>
                <a:rPr lang="ru-RU" sz="2000" b="1" dirty="0" smtClean="0">
                  <a:solidFill>
                    <a:schemeClr val="bg1"/>
                  </a:solidFill>
                </a:rPr>
                <a:t>22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708000" y="612000"/>
              <a:ext cx="536400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Выразите в процентах десятичные дроби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Скругленный прямоугольник 25"/>
          <p:cNvSpPr/>
          <p:nvPr/>
        </p:nvSpPr>
        <p:spPr>
          <a:xfrm>
            <a:off x="6896625" y="2806150"/>
            <a:ext cx="504000" cy="360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?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7882" y="2755318"/>
            <a:ext cx="86594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15 %</a:t>
            </a:r>
            <a:endParaRPr lang="ru-RU" sz="2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896625" y="3940228"/>
            <a:ext cx="504000" cy="360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?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47882" y="3889396"/>
            <a:ext cx="86594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40 %</a:t>
            </a:r>
            <a:endParaRPr lang="ru-RU" sz="2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896625" y="5322424"/>
            <a:ext cx="504000" cy="360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?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47882" y="5271592"/>
            <a:ext cx="86594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30 %</a:t>
            </a:r>
            <a:endParaRPr lang="ru-RU" sz="2400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597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097" y="1162326"/>
            <a:ext cx="4762500" cy="5238750"/>
          </a:xfrm>
          <a:prstGeom prst="rect">
            <a:avLst/>
          </a:prstGeom>
          <a:ln>
            <a:solidFill>
              <a:srgbClr val="7A5E9C"/>
            </a:solidFill>
          </a:ln>
        </p:spPr>
      </p:pic>
      <p:grpSp>
        <p:nvGrpSpPr>
          <p:cNvPr id="5" name="Группа 4"/>
          <p:cNvGrpSpPr/>
          <p:nvPr/>
        </p:nvGrpSpPr>
        <p:grpSpPr>
          <a:xfrm>
            <a:off x="0" y="6408000"/>
            <a:ext cx="9144000" cy="331416"/>
            <a:chOff x="0" y="3645024"/>
            <a:chExt cx="9144000" cy="33141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3645024"/>
              <a:ext cx="9144000" cy="324000"/>
            </a:xfrm>
            <a:prstGeom prst="rect">
              <a:avLst/>
            </a:prstGeom>
            <a:solidFill>
              <a:schemeClr val="bg2">
                <a:lumMod val="5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3976440"/>
              <a:ext cx="9144000" cy="0"/>
            </a:xfrm>
            <a:prstGeom prst="line">
              <a:avLst/>
            </a:prstGeom>
            <a:ln w="25400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0" y="3645024"/>
              <a:ext cx="9144000" cy="0"/>
            </a:xfrm>
            <a:prstGeom prst="line">
              <a:avLst/>
            </a:prstGeom>
            <a:ln w="25400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/>
          <p:cNvGrpSpPr/>
          <p:nvPr/>
        </p:nvGrpSpPr>
        <p:grpSpPr>
          <a:xfrm>
            <a:off x="0" y="72000"/>
            <a:ext cx="9144000" cy="468000"/>
            <a:chOff x="0" y="72000"/>
            <a:chExt cx="9144000" cy="468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72000"/>
              <a:ext cx="9144000" cy="468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267034"/>
                </a:solidFill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0" y="540000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0" y="72000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6000"/>
            <a:ext cx="8676456" cy="614040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Работаем с текстом</a:t>
            </a:r>
            <a:endParaRPr lang="ru-RU" b="0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0107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/>
              <a:t>Практикум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108000" y="612000"/>
            <a:ext cx="8964000" cy="369332"/>
            <a:chOff x="108000" y="612000"/>
            <a:chExt cx="8964000" cy="369332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108000" y="612000"/>
              <a:ext cx="2304000" cy="35996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 smtClean="0"/>
                <a:t>РАБОЧАЯ ТЕТРАДЬ</a:t>
              </a:r>
              <a:endParaRPr lang="ru-RU" sz="2000" b="1" dirty="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484000" y="612000"/>
              <a:ext cx="1186974" cy="360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№</a:t>
              </a:r>
              <a:r>
                <a:rPr lang="ru-RU" sz="2000" b="1" dirty="0">
                  <a:solidFill>
                    <a:schemeClr val="bg1"/>
                  </a:solidFill>
                </a:rPr>
                <a:t> </a:t>
              </a:r>
              <a:r>
                <a:rPr lang="ru-RU" sz="2000" b="1" dirty="0" smtClean="0">
                  <a:solidFill>
                    <a:schemeClr val="bg1"/>
                  </a:solidFill>
                </a:rPr>
                <a:t>24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708000" y="612000"/>
              <a:ext cx="536400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Представьте в виде десятичные дроби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Скругленный прямоугольник 25"/>
          <p:cNvSpPr/>
          <p:nvPr/>
        </p:nvSpPr>
        <p:spPr>
          <a:xfrm>
            <a:off x="4572000" y="2395318"/>
            <a:ext cx="504000" cy="360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?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23257" y="2344486"/>
            <a:ext cx="75693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0,32</a:t>
            </a:r>
            <a:endParaRPr lang="ru-RU" sz="2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572000" y="3382986"/>
            <a:ext cx="504000" cy="360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?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23257" y="3332154"/>
            <a:ext cx="75693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0,45</a:t>
            </a:r>
            <a:endParaRPr lang="ru-RU" sz="2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572000" y="4365104"/>
            <a:ext cx="504000" cy="360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?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23257" y="4314272"/>
            <a:ext cx="58702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0,6</a:t>
            </a:r>
            <a:endParaRPr lang="ru-RU" sz="2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572000" y="5373216"/>
            <a:ext cx="504000" cy="360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?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23257" y="5322383"/>
            <a:ext cx="58702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0,9</a:t>
            </a:r>
            <a:endParaRPr lang="ru-RU" sz="2400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5645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5" grpId="0" animBg="1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485" y="4667641"/>
            <a:ext cx="4495800" cy="1905000"/>
          </a:xfrm>
          <a:prstGeom prst="rect">
            <a:avLst/>
          </a:prstGeom>
          <a:ln>
            <a:solidFill>
              <a:srgbClr val="7A5E9C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12000"/>
            <a:ext cx="9144000" cy="1197864"/>
          </a:xfrm>
          <a:prstGeom prst="rect">
            <a:avLst/>
          </a:prstGeom>
          <a:ln>
            <a:solidFill>
              <a:srgbClr val="7A5E9C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80000"/>
            <a:ext cx="9144000" cy="1115568"/>
          </a:xfrm>
          <a:prstGeom prst="rect">
            <a:avLst/>
          </a:prstGeom>
          <a:ln>
            <a:solidFill>
              <a:srgbClr val="7A5E9C"/>
            </a:solidFill>
          </a:ln>
        </p:spPr>
      </p:pic>
      <p:grpSp>
        <p:nvGrpSpPr>
          <p:cNvPr id="5" name="Группа 4"/>
          <p:cNvGrpSpPr/>
          <p:nvPr/>
        </p:nvGrpSpPr>
        <p:grpSpPr>
          <a:xfrm>
            <a:off x="0" y="6408000"/>
            <a:ext cx="9144000" cy="331416"/>
            <a:chOff x="0" y="3645024"/>
            <a:chExt cx="9144000" cy="33141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3645024"/>
              <a:ext cx="9144000" cy="324000"/>
            </a:xfrm>
            <a:prstGeom prst="rect">
              <a:avLst/>
            </a:prstGeom>
            <a:solidFill>
              <a:schemeClr val="bg2">
                <a:lumMod val="5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3976440"/>
              <a:ext cx="9144000" cy="0"/>
            </a:xfrm>
            <a:prstGeom prst="line">
              <a:avLst/>
            </a:prstGeom>
            <a:ln w="25400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0" y="3645024"/>
              <a:ext cx="9144000" cy="0"/>
            </a:xfrm>
            <a:prstGeom prst="line">
              <a:avLst/>
            </a:prstGeom>
            <a:ln w="25400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/>
          <p:cNvGrpSpPr/>
          <p:nvPr/>
        </p:nvGrpSpPr>
        <p:grpSpPr>
          <a:xfrm>
            <a:off x="0" y="72000"/>
            <a:ext cx="9144000" cy="468000"/>
            <a:chOff x="0" y="72000"/>
            <a:chExt cx="9144000" cy="468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72000"/>
              <a:ext cx="9144000" cy="468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267034"/>
                </a:solidFill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0" y="540000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0" y="72000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6000"/>
            <a:ext cx="8676456" cy="614040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Осваиваем алгоритмы</a:t>
            </a:r>
            <a:endParaRPr lang="ru-RU" b="0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0107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/>
              <a:t>Практикум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663409" y="2035318"/>
            <a:ext cx="504000" cy="360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?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93531" y="1984485"/>
            <a:ext cx="447750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4%;  27%;  30%;  25,5%;  0,06%.</a:t>
            </a:r>
            <a:endParaRPr lang="ru-RU" sz="2400" dirty="0">
              <a:latin typeface="Cambria Math" pitchFamily="18" charset="0"/>
              <a:ea typeface="Cambria Math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108000" y="612000"/>
            <a:ext cx="8964000" cy="400110"/>
            <a:chOff x="96896" y="1886832"/>
            <a:chExt cx="8964000" cy="40011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96896" y="1886832"/>
              <a:ext cx="1428964" cy="35996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 smtClean="0"/>
                <a:t>УЧЕБНИК</a:t>
              </a:r>
              <a:endParaRPr lang="ru-RU" sz="2000" b="1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562818" y="1886832"/>
              <a:ext cx="1186974" cy="360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№69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760896" y="1886832"/>
              <a:ext cx="6300000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ru-RU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9" name="Скругленный прямоугольник 38"/>
          <p:cNvSpPr/>
          <p:nvPr/>
        </p:nvSpPr>
        <p:spPr>
          <a:xfrm>
            <a:off x="4788024" y="4667641"/>
            <a:ext cx="504000" cy="360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?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36096" y="4656707"/>
            <a:ext cx="363590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7%; 1512; 728; 2968; 392. </a:t>
            </a:r>
            <a:endParaRPr lang="ru-RU" sz="2400" dirty="0">
              <a:latin typeface="Cambria Math" pitchFamily="18" charset="0"/>
              <a:ea typeface="Cambria Math" pitchFamily="18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108000" y="2816984"/>
            <a:ext cx="8964000" cy="400110"/>
            <a:chOff x="96896" y="1886832"/>
            <a:chExt cx="8964000" cy="400110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96896" y="1886832"/>
              <a:ext cx="1428964" cy="35996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 smtClean="0"/>
                <a:t>УЧЕБНИК</a:t>
              </a:r>
              <a:endParaRPr lang="ru-RU" sz="2000" b="1" dirty="0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1562818" y="1886832"/>
              <a:ext cx="1186974" cy="360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№79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760896" y="1886832"/>
              <a:ext cx="6300000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ru-RU" sz="20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997383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7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12000"/>
            <a:ext cx="9144000" cy="1417320"/>
          </a:xfrm>
          <a:prstGeom prst="rect">
            <a:avLst/>
          </a:prstGeom>
          <a:ln>
            <a:solidFill>
              <a:srgbClr val="7A5E9C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80000"/>
            <a:ext cx="9144000" cy="1152144"/>
          </a:xfrm>
          <a:prstGeom prst="rect">
            <a:avLst/>
          </a:prstGeom>
          <a:ln>
            <a:solidFill>
              <a:srgbClr val="7A5E9C"/>
            </a:solidFill>
          </a:ln>
        </p:spPr>
      </p:pic>
      <p:grpSp>
        <p:nvGrpSpPr>
          <p:cNvPr id="5" name="Группа 4"/>
          <p:cNvGrpSpPr/>
          <p:nvPr/>
        </p:nvGrpSpPr>
        <p:grpSpPr>
          <a:xfrm>
            <a:off x="0" y="6408000"/>
            <a:ext cx="9144000" cy="331416"/>
            <a:chOff x="0" y="3645024"/>
            <a:chExt cx="9144000" cy="33141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3645024"/>
              <a:ext cx="9144000" cy="324000"/>
            </a:xfrm>
            <a:prstGeom prst="rect">
              <a:avLst/>
            </a:prstGeom>
            <a:solidFill>
              <a:schemeClr val="bg2">
                <a:lumMod val="5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3976440"/>
              <a:ext cx="9144000" cy="0"/>
            </a:xfrm>
            <a:prstGeom prst="line">
              <a:avLst/>
            </a:prstGeom>
            <a:ln w="25400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0" y="3645024"/>
              <a:ext cx="9144000" cy="0"/>
            </a:xfrm>
            <a:prstGeom prst="line">
              <a:avLst/>
            </a:prstGeom>
            <a:ln w="25400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/>
          <p:cNvGrpSpPr/>
          <p:nvPr/>
        </p:nvGrpSpPr>
        <p:grpSpPr>
          <a:xfrm>
            <a:off x="0" y="72000"/>
            <a:ext cx="9144000" cy="468000"/>
            <a:chOff x="0" y="72000"/>
            <a:chExt cx="9144000" cy="468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72000"/>
              <a:ext cx="9144000" cy="468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267034"/>
                </a:solidFill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0" y="540000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0" y="72000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6000"/>
            <a:ext cx="8676456" cy="614040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Осваиваем алгоритмы</a:t>
            </a:r>
            <a:endParaRPr lang="ru-RU" b="0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0107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/>
              <a:t>Практикум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663409" y="2035318"/>
            <a:ext cx="504000" cy="360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?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93531" y="1984485"/>
            <a:ext cx="133562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15000 р.</a:t>
            </a:r>
            <a:endParaRPr lang="ru-RU" sz="2400" dirty="0">
              <a:latin typeface="Cambria Math" pitchFamily="18" charset="0"/>
              <a:ea typeface="Cambria Math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108000" y="612000"/>
            <a:ext cx="8964000" cy="400110"/>
            <a:chOff x="96896" y="1886832"/>
            <a:chExt cx="8964000" cy="40011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96896" y="1886832"/>
              <a:ext cx="1428964" cy="35996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 smtClean="0"/>
                <a:t>УЧЕБНИК</a:t>
              </a:r>
              <a:endParaRPr lang="ru-RU" sz="2000" b="1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562818" y="1886832"/>
              <a:ext cx="1186974" cy="360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№72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760896" y="1886832"/>
              <a:ext cx="6300000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ru-RU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9" name="Скругленный прямоугольник 38"/>
          <p:cNvSpPr/>
          <p:nvPr/>
        </p:nvSpPr>
        <p:spPr>
          <a:xfrm>
            <a:off x="5670000" y="4618315"/>
            <a:ext cx="504000" cy="360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?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72200" y="4567482"/>
            <a:ext cx="205225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48 упаковок</a:t>
            </a:r>
            <a:endParaRPr lang="ru-RU" sz="2400" dirty="0">
              <a:latin typeface="Cambria Math" pitchFamily="18" charset="0"/>
              <a:ea typeface="Cambria Math" pitchFamily="18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108000" y="2816984"/>
            <a:ext cx="8964000" cy="400110"/>
            <a:chOff x="96896" y="1886832"/>
            <a:chExt cx="8964000" cy="400110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96896" y="1886832"/>
              <a:ext cx="1428964" cy="35996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 smtClean="0"/>
                <a:t>УЧЕБНИК</a:t>
              </a:r>
              <a:endParaRPr lang="ru-RU" sz="2000" b="1" dirty="0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1562818" y="1886832"/>
              <a:ext cx="1186974" cy="360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№73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760896" y="1886832"/>
              <a:ext cx="6300000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ru-RU" sz="20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6990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7" grpId="0" animBg="1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80000"/>
            <a:ext cx="9144000" cy="1728216"/>
          </a:xfrm>
          <a:prstGeom prst="rect">
            <a:avLst/>
          </a:prstGeom>
          <a:ln>
            <a:solidFill>
              <a:srgbClr val="7A5E9C"/>
            </a:solidFill>
          </a:ln>
        </p:spPr>
      </p:pic>
      <p:grpSp>
        <p:nvGrpSpPr>
          <p:cNvPr id="5" name="Группа 4"/>
          <p:cNvGrpSpPr/>
          <p:nvPr/>
        </p:nvGrpSpPr>
        <p:grpSpPr>
          <a:xfrm>
            <a:off x="0" y="6408000"/>
            <a:ext cx="9144000" cy="331416"/>
            <a:chOff x="0" y="3645024"/>
            <a:chExt cx="9144000" cy="33141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3645024"/>
              <a:ext cx="9144000" cy="324000"/>
            </a:xfrm>
            <a:prstGeom prst="rect">
              <a:avLst/>
            </a:prstGeom>
            <a:solidFill>
              <a:schemeClr val="bg2">
                <a:lumMod val="5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3976440"/>
              <a:ext cx="9144000" cy="0"/>
            </a:xfrm>
            <a:prstGeom prst="line">
              <a:avLst/>
            </a:prstGeom>
            <a:ln w="25400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0" y="3645024"/>
              <a:ext cx="9144000" cy="0"/>
            </a:xfrm>
            <a:prstGeom prst="line">
              <a:avLst/>
            </a:prstGeom>
            <a:ln w="25400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/>
          <p:cNvGrpSpPr/>
          <p:nvPr/>
        </p:nvGrpSpPr>
        <p:grpSpPr>
          <a:xfrm>
            <a:off x="0" y="72000"/>
            <a:ext cx="9144000" cy="468000"/>
            <a:chOff x="0" y="72000"/>
            <a:chExt cx="9144000" cy="468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72000"/>
              <a:ext cx="9144000" cy="468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267034"/>
                </a:solidFill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0" y="540000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0" y="72000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6000"/>
            <a:ext cx="8676456" cy="614040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Осваиваем алгоритмы</a:t>
            </a:r>
            <a:endParaRPr lang="ru-RU" b="0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0107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/>
              <a:t>Практикум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27670" y="2894482"/>
            <a:ext cx="504000" cy="360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а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1787" y="2843649"/>
            <a:ext cx="201202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90 студентов</a:t>
            </a:r>
            <a:endParaRPr lang="ru-RU" sz="2400" dirty="0">
              <a:latin typeface="Cambria Math" pitchFamily="18" charset="0"/>
              <a:ea typeface="Cambria Math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108000" y="612000"/>
            <a:ext cx="8964000" cy="400110"/>
            <a:chOff x="96896" y="1886832"/>
            <a:chExt cx="8964000" cy="40011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96896" y="1886832"/>
              <a:ext cx="1428964" cy="35996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 smtClean="0"/>
                <a:t>УЧЕБНИК</a:t>
              </a:r>
              <a:endParaRPr lang="ru-RU" sz="2000" b="1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562818" y="1886832"/>
              <a:ext cx="1186974" cy="360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№75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760896" y="1886832"/>
              <a:ext cx="6300000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ru-RU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" name="Скругленный прямоугольник 29"/>
          <p:cNvSpPr/>
          <p:nvPr/>
        </p:nvSpPr>
        <p:spPr>
          <a:xfrm>
            <a:off x="3967883" y="2894482"/>
            <a:ext cx="504000" cy="360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б)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2000" y="2843649"/>
            <a:ext cx="141256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160 мест</a:t>
            </a:r>
            <a:endParaRPr lang="ru-RU" sz="2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27670" y="5144553"/>
            <a:ext cx="504000" cy="360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а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31787" y="5093720"/>
            <a:ext cx="103906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0,2а р.</a:t>
            </a:r>
            <a:endParaRPr lang="ru-RU" sz="2400" dirty="0">
              <a:latin typeface="Cambria Math" pitchFamily="18" charset="0"/>
              <a:ea typeface="Cambria Math" pitchFamily="18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108000" y="3609072"/>
            <a:ext cx="8964000" cy="400110"/>
            <a:chOff x="96896" y="1886832"/>
            <a:chExt cx="8964000" cy="400110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96896" y="1886832"/>
              <a:ext cx="1428964" cy="35996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 smtClean="0"/>
                <a:t>УЧЕБНИК</a:t>
              </a:r>
              <a:endParaRPr lang="ru-RU" sz="2000" b="1" dirty="0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1562818" y="1886832"/>
              <a:ext cx="1186974" cy="360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№77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760896" y="1886832"/>
              <a:ext cx="6300000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ru-RU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3967883" y="5144553"/>
            <a:ext cx="504000" cy="360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б)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572000" y="5093720"/>
            <a:ext cx="80663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5а р.</a:t>
            </a:r>
            <a:endParaRPr lang="ru-RU" sz="24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000" y="4068000"/>
            <a:ext cx="7620000" cy="1000125"/>
          </a:xfrm>
          <a:prstGeom prst="rect">
            <a:avLst/>
          </a:prstGeom>
          <a:ln>
            <a:solidFill>
              <a:srgbClr val="7A5E9C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004384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6" grpId="0" animBg="1"/>
      <p:bldP spid="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08000"/>
            <a:ext cx="9144000" cy="331416"/>
            <a:chOff x="0" y="3645024"/>
            <a:chExt cx="9144000" cy="33141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3645024"/>
              <a:ext cx="9144000" cy="324000"/>
            </a:xfrm>
            <a:prstGeom prst="rect">
              <a:avLst/>
            </a:prstGeom>
            <a:solidFill>
              <a:schemeClr val="bg2">
                <a:lumMod val="5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3976440"/>
              <a:ext cx="9144000" cy="0"/>
            </a:xfrm>
            <a:prstGeom prst="line">
              <a:avLst/>
            </a:prstGeom>
            <a:ln w="25400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0" y="3645024"/>
              <a:ext cx="9144000" cy="0"/>
            </a:xfrm>
            <a:prstGeom prst="line">
              <a:avLst/>
            </a:prstGeom>
            <a:ln w="25400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/>
          <p:cNvGrpSpPr/>
          <p:nvPr/>
        </p:nvGrpSpPr>
        <p:grpSpPr>
          <a:xfrm>
            <a:off x="0" y="72000"/>
            <a:ext cx="9144000" cy="468000"/>
            <a:chOff x="0" y="72000"/>
            <a:chExt cx="9144000" cy="468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72000"/>
              <a:ext cx="9144000" cy="468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267034"/>
                </a:solidFill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0" y="540000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0" y="72000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6000"/>
            <a:ext cx="9144000" cy="614040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Задачи на проценты</a:t>
            </a:r>
            <a:endParaRPr lang="ru-RU" b="0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0107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/>
              <a:t>Проверка полученных результатов. Коррекция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96896" y="612000"/>
            <a:ext cx="8975104" cy="400110"/>
            <a:chOff x="96896" y="1886832"/>
            <a:chExt cx="8975104" cy="400110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96896" y="1886832"/>
              <a:ext cx="1584000" cy="35996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 smtClean="0"/>
                <a:t>ДИДАКТ. М</a:t>
              </a:r>
              <a:endParaRPr lang="ru-RU" sz="2000" b="1" dirty="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728000" y="1886832"/>
              <a:ext cx="1332000" cy="360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С.17  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96000" y="1886832"/>
              <a:ext cx="5976000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ru-RU" sz="20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80000"/>
            <a:ext cx="9144000" cy="5166360"/>
          </a:xfrm>
          <a:prstGeom prst="rect">
            <a:avLst/>
          </a:prstGeom>
          <a:ln>
            <a:solidFill>
              <a:srgbClr val="7A5E9C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095612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08000"/>
            <a:ext cx="9144000" cy="331416"/>
            <a:chOff x="0" y="3645024"/>
            <a:chExt cx="9144000" cy="33141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3645024"/>
              <a:ext cx="9144000" cy="324000"/>
            </a:xfrm>
            <a:prstGeom prst="rect">
              <a:avLst/>
            </a:prstGeom>
            <a:solidFill>
              <a:schemeClr val="bg2">
                <a:lumMod val="5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3976440"/>
              <a:ext cx="9144000" cy="0"/>
            </a:xfrm>
            <a:prstGeom prst="line">
              <a:avLst/>
            </a:prstGeom>
            <a:ln w="25400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0" y="3645024"/>
              <a:ext cx="9144000" cy="0"/>
            </a:xfrm>
            <a:prstGeom prst="line">
              <a:avLst/>
            </a:prstGeom>
            <a:ln w="25400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/>
          <p:cNvGrpSpPr/>
          <p:nvPr/>
        </p:nvGrpSpPr>
        <p:grpSpPr>
          <a:xfrm>
            <a:off x="0" y="72000"/>
            <a:ext cx="9144000" cy="468000"/>
            <a:chOff x="0" y="72000"/>
            <a:chExt cx="9144000" cy="468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72000"/>
              <a:ext cx="9144000" cy="468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267034"/>
                </a:solidFill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0" y="540000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0" y="72000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6000"/>
            <a:ext cx="9144000" cy="614040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Проверь себя!</a:t>
            </a:r>
            <a:endParaRPr lang="ru-RU" b="0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0107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/>
              <a:t>Проверка полученных результатов. Коррекция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96896" y="612000"/>
            <a:ext cx="8975104" cy="400110"/>
            <a:chOff x="96896" y="1886832"/>
            <a:chExt cx="8975104" cy="400110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96896" y="1886832"/>
              <a:ext cx="1584000" cy="35996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 smtClean="0"/>
                <a:t>ДИДАКТ. М</a:t>
              </a:r>
              <a:endParaRPr lang="ru-RU" sz="2000" b="1" dirty="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728000" y="1886832"/>
              <a:ext cx="1332000" cy="360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С.19 - 20   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96000" y="1886832"/>
              <a:ext cx="5976000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ru-RU" sz="20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16000"/>
            <a:ext cx="9144000" cy="5129784"/>
          </a:xfrm>
          <a:prstGeom prst="rect">
            <a:avLst/>
          </a:prstGeom>
          <a:ln>
            <a:solidFill>
              <a:srgbClr val="7A5E9C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54400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08000"/>
            <a:ext cx="9144000" cy="331416"/>
            <a:chOff x="0" y="3645024"/>
            <a:chExt cx="9144000" cy="33141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3645024"/>
              <a:ext cx="9144000" cy="324000"/>
            </a:xfrm>
            <a:prstGeom prst="rect">
              <a:avLst/>
            </a:prstGeom>
            <a:solidFill>
              <a:schemeClr val="bg2">
                <a:lumMod val="5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3976440"/>
              <a:ext cx="9144000" cy="0"/>
            </a:xfrm>
            <a:prstGeom prst="line">
              <a:avLst/>
            </a:prstGeom>
            <a:ln w="25400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0" y="3645024"/>
              <a:ext cx="9144000" cy="0"/>
            </a:xfrm>
            <a:prstGeom prst="line">
              <a:avLst/>
            </a:prstGeom>
            <a:ln w="25400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/>
          <p:cNvGrpSpPr/>
          <p:nvPr/>
        </p:nvGrpSpPr>
        <p:grpSpPr>
          <a:xfrm>
            <a:off x="0" y="72000"/>
            <a:ext cx="9144000" cy="468000"/>
            <a:chOff x="0" y="72000"/>
            <a:chExt cx="9144000" cy="468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72000"/>
              <a:ext cx="9144000" cy="468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267034"/>
                </a:solidFill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0" y="540000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0" y="72000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6000"/>
            <a:ext cx="9144000" cy="614040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Проверь себя!</a:t>
            </a:r>
            <a:endParaRPr lang="ru-RU" b="0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0107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/>
              <a:t>Проверка полученных результатов. Коррекция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96896" y="612000"/>
            <a:ext cx="8975104" cy="400110"/>
            <a:chOff x="96896" y="1886832"/>
            <a:chExt cx="8975104" cy="400110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96896" y="1886832"/>
              <a:ext cx="1584000" cy="35996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 smtClean="0"/>
                <a:t>ДИДАКТ. М</a:t>
              </a:r>
              <a:endParaRPr lang="ru-RU" sz="2000" b="1" dirty="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728000" y="1886832"/>
              <a:ext cx="1332000" cy="360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С.19 - 20   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96000" y="1886832"/>
              <a:ext cx="5976000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ru-RU" sz="20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16000"/>
            <a:ext cx="9144000" cy="5212080"/>
          </a:xfrm>
          <a:prstGeom prst="rect">
            <a:avLst/>
          </a:prstGeom>
          <a:ln>
            <a:solidFill>
              <a:srgbClr val="7A5E9C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760501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08000"/>
            <a:ext cx="9144000" cy="331416"/>
            <a:chOff x="0" y="3645024"/>
            <a:chExt cx="9144000" cy="33141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3645024"/>
              <a:ext cx="9144000" cy="324000"/>
            </a:xfrm>
            <a:prstGeom prst="rect">
              <a:avLst/>
            </a:prstGeom>
            <a:solidFill>
              <a:schemeClr val="bg2">
                <a:lumMod val="5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3976440"/>
              <a:ext cx="9144000" cy="0"/>
            </a:xfrm>
            <a:prstGeom prst="line">
              <a:avLst/>
            </a:prstGeom>
            <a:ln w="25400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0" y="3645024"/>
              <a:ext cx="9144000" cy="0"/>
            </a:xfrm>
            <a:prstGeom prst="line">
              <a:avLst/>
            </a:prstGeom>
            <a:ln w="25400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6"/>
          <p:cNvGrpSpPr/>
          <p:nvPr/>
        </p:nvGrpSpPr>
        <p:grpSpPr>
          <a:xfrm>
            <a:off x="0" y="72000"/>
            <a:ext cx="9144000" cy="468000"/>
            <a:chOff x="0" y="72000"/>
            <a:chExt cx="9144000" cy="468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72000"/>
              <a:ext cx="9144000" cy="468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267034"/>
                </a:solidFill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0" y="540000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0" y="72000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6000"/>
            <a:ext cx="9144000" cy="614040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Цель урока</a:t>
            </a:r>
            <a:endParaRPr lang="ru-RU" b="0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0107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/>
              <a:t>целеполагание</a:t>
            </a:r>
          </a:p>
        </p:txBody>
      </p:sp>
      <p:sp>
        <p:nvSpPr>
          <p:cNvPr id="3" name="Блок-схема: документ 2"/>
          <p:cNvSpPr/>
          <p:nvPr/>
        </p:nvSpPr>
        <p:spPr>
          <a:xfrm>
            <a:off x="0" y="1500174"/>
            <a:ext cx="8856984" cy="4357718"/>
          </a:xfrm>
          <a:prstGeom prst="flowChartDocument">
            <a:avLst/>
          </a:prstGeom>
          <a:solidFill>
            <a:schemeClr val="bg1"/>
          </a:solidFill>
          <a:ln w="6350">
            <a:solidFill>
              <a:srgbClr val="7A5E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57158" y="1785926"/>
            <a:ext cx="85725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Развивать у учащихся вычислительные способности; ввести понятие процентов; вспомнить и повторить правила решения и оформления задач на проценты; рассмотреть </a:t>
            </a:r>
            <a:r>
              <a:rPr lang="ru-RU" sz="3200" dirty="0" smtClean="0"/>
              <a:t>практико-ориентированные задачи с </a:t>
            </a:r>
            <a:r>
              <a:rPr lang="ru-RU" sz="3200" dirty="0" smtClean="0"/>
              <a:t>процентами для повышения интереса к </a:t>
            </a:r>
            <a:r>
              <a:rPr lang="ru-RU" sz="3200" dirty="0" smtClean="0"/>
              <a:t>математике.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213770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08000"/>
            <a:ext cx="9144000" cy="331416"/>
            <a:chOff x="0" y="3645024"/>
            <a:chExt cx="9144000" cy="33141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3645024"/>
              <a:ext cx="9144000" cy="324000"/>
            </a:xfrm>
            <a:prstGeom prst="rect">
              <a:avLst/>
            </a:prstGeom>
            <a:solidFill>
              <a:schemeClr val="bg2">
                <a:lumMod val="5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3976440"/>
              <a:ext cx="9144000" cy="0"/>
            </a:xfrm>
            <a:prstGeom prst="line">
              <a:avLst/>
            </a:prstGeom>
            <a:ln w="25400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0" y="3645024"/>
              <a:ext cx="9144000" cy="0"/>
            </a:xfrm>
            <a:prstGeom prst="line">
              <a:avLst/>
            </a:prstGeom>
            <a:ln w="25400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/>
          <p:cNvGrpSpPr/>
          <p:nvPr/>
        </p:nvGrpSpPr>
        <p:grpSpPr>
          <a:xfrm>
            <a:off x="0" y="72000"/>
            <a:ext cx="9144000" cy="468000"/>
            <a:chOff x="0" y="72000"/>
            <a:chExt cx="9144000" cy="468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72000"/>
              <a:ext cx="9144000" cy="468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267034"/>
                </a:solidFill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0" y="540000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0" y="72000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6000"/>
            <a:ext cx="9144000" cy="614040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Ответы</a:t>
            </a:r>
            <a:endParaRPr lang="ru-RU" b="0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0107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/>
              <a:t>Проверка полученных результатов. Коррекция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66888" y="1916832"/>
            <a:ext cx="7010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 Б  А  В  Б  В  А  Б  А  В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2840162"/>
            <a:ext cx="120967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8492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08000"/>
            <a:ext cx="9144000" cy="331416"/>
            <a:chOff x="0" y="3645024"/>
            <a:chExt cx="9144000" cy="33141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3645024"/>
              <a:ext cx="9144000" cy="324000"/>
            </a:xfrm>
            <a:prstGeom prst="rect">
              <a:avLst/>
            </a:prstGeom>
            <a:solidFill>
              <a:schemeClr val="bg2">
                <a:lumMod val="5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3976440"/>
              <a:ext cx="9144000" cy="0"/>
            </a:xfrm>
            <a:prstGeom prst="line">
              <a:avLst/>
            </a:prstGeom>
            <a:ln w="25400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0" y="3645024"/>
              <a:ext cx="9144000" cy="0"/>
            </a:xfrm>
            <a:prstGeom prst="line">
              <a:avLst/>
            </a:prstGeom>
            <a:ln w="25400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/>
          <p:cNvGrpSpPr/>
          <p:nvPr/>
        </p:nvGrpSpPr>
        <p:grpSpPr>
          <a:xfrm>
            <a:off x="0" y="72000"/>
            <a:ext cx="9144000" cy="468000"/>
            <a:chOff x="0" y="72000"/>
            <a:chExt cx="9144000" cy="468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72000"/>
              <a:ext cx="9144000" cy="468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267034"/>
                </a:solidFill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0" y="540000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0" y="72000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6000"/>
            <a:ext cx="9144000" cy="614040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Весенняя распродажа</a:t>
            </a:r>
            <a:endParaRPr lang="ru-RU" b="0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0107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/>
              <a:t>Подведение итогов, рефлексия,  домашнее задание.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20000"/>
            <a:ext cx="9144000" cy="1591056"/>
          </a:xfrm>
          <a:prstGeom prst="rect">
            <a:avLst/>
          </a:prstGeom>
          <a:ln>
            <a:solidFill>
              <a:srgbClr val="7A5E9C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420888"/>
            <a:ext cx="7248525" cy="3810000"/>
          </a:xfrm>
          <a:prstGeom prst="rect">
            <a:avLst/>
          </a:prstGeom>
          <a:ln>
            <a:solidFill>
              <a:srgbClr val="7A5E9C"/>
            </a:solidFill>
          </a:ln>
        </p:spPr>
      </p:pic>
    </p:spTree>
    <p:extLst>
      <p:ext uri="{BB962C8B-B14F-4D97-AF65-F5344CB8AC3E}">
        <p14:creationId xmlns:p14="http://schemas.microsoft.com/office/powerpoint/2010/main" xmlns="" val="801431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08000"/>
            <a:ext cx="9144000" cy="331416"/>
            <a:chOff x="0" y="3645024"/>
            <a:chExt cx="9144000" cy="33141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3645024"/>
              <a:ext cx="9144000" cy="324000"/>
            </a:xfrm>
            <a:prstGeom prst="rect">
              <a:avLst/>
            </a:prstGeom>
            <a:solidFill>
              <a:schemeClr val="bg2">
                <a:lumMod val="5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3976440"/>
              <a:ext cx="9144000" cy="0"/>
            </a:xfrm>
            <a:prstGeom prst="line">
              <a:avLst/>
            </a:prstGeom>
            <a:ln w="25400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0" y="3645024"/>
              <a:ext cx="9144000" cy="0"/>
            </a:xfrm>
            <a:prstGeom prst="line">
              <a:avLst/>
            </a:prstGeom>
            <a:ln w="25400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/>
          <p:cNvGrpSpPr/>
          <p:nvPr/>
        </p:nvGrpSpPr>
        <p:grpSpPr>
          <a:xfrm>
            <a:off x="0" y="72000"/>
            <a:ext cx="9144000" cy="468000"/>
            <a:chOff x="0" y="72000"/>
            <a:chExt cx="9144000" cy="468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72000"/>
              <a:ext cx="9144000" cy="468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267034"/>
                </a:solidFill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0" y="540000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0" y="72000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6000"/>
            <a:ext cx="9144000" cy="614040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Цель урока</a:t>
            </a:r>
            <a:endParaRPr lang="ru-RU" b="0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0107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/>
              <a:t>целеполагание</a:t>
            </a:r>
          </a:p>
        </p:txBody>
      </p:sp>
      <p:sp>
        <p:nvSpPr>
          <p:cNvPr id="3" name="Блок-схема: документ 2"/>
          <p:cNvSpPr/>
          <p:nvPr/>
        </p:nvSpPr>
        <p:spPr>
          <a:xfrm>
            <a:off x="107504" y="692696"/>
            <a:ext cx="8856984" cy="1728192"/>
          </a:xfrm>
          <a:prstGeom prst="flowChartDocument">
            <a:avLst/>
          </a:prstGeom>
          <a:solidFill>
            <a:schemeClr val="bg1"/>
          </a:solidFill>
          <a:ln w="6350">
            <a:solidFill>
              <a:srgbClr val="7A5E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" y="812118"/>
            <a:ext cx="8763000" cy="14287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4541912"/>
            <a:ext cx="1209675" cy="14287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241" y="2636912"/>
            <a:ext cx="63627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3770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08000"/>
            <a:ext cx="9144000" cy="331416"/>
            <a:chOff x="0" y="3645024"/>
            <a:chExt cx="9144000" cy="33141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3645024"/>
              <a:ext cx="9144000" cy="324000"/>
            </a:xfrm>
            <a:prstGeom prst="rect">
              <a:avLst/>
            </a:prstGeom>
            <a:solidFill>
              <a:schemeClr val="bg2">
                <a:lumMod val="5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3976440"/>
              <a:ext cx="9144000" cy="0"/>
            </a:xfrm>
            <a:prstGeom prst="line">
              <a:avLst/>
            </a:prstGeom>
            <a:ln w="25400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0" y="3645024"/>
              <a:ext cx="9144000" cy="0"/>
            </a:xfrm>
            <a:prstGeom prst="line">
              <a:avLst/>
            </a:prstGeom>
            <a:ln w="25400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/>
          <p:cNvGrpSpPr/>
          <p:nvPr/>
        </p:nvGrpSpPr>
        <p:grpSpPr>
          <a:xfrm>
            <a:off x="0" y="72000"/>
            <a:ext cx="9144000" cy="468000"/>
            <a:chOff x="0" y="72000"/>
            <a:chExt cx="9144000" cy="468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72000"/>
              <a:ext cx="9144000" cy="468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267034"/>
                </a:solidFill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0" y="540000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0" y="72000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6000"/>
            <a:ext cx="9144000" cy="614040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Домашнее задание </a:t>
            </a:r>
            <a:endParaRPr lang="ru-RU" b="0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0107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/>
              <a:t>Вхождение в тему урока и создание условий для осознанного восприятия нового материала.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08000" y="612000"/>
            <a:ext cx="2652896" cy="360000"/>
            <a:chOff x="108000" y="612000"/>
            <a:chExt cx="2652896" cy="360000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108000" y="612000"/>
              <a:ext cx="1428964" cy="360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 smtClean="0"/>
                <a:t>УЧЕБНИК</a:t>
              </a:r>
              <a:endParaRPr lang="ru-RU" sz="2000" b="1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573922" y="612000"/>
              <a:ext cx="1186974" cy="360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№ 41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Скругленный прямоугольник 30"/>
          <p:cNvSpPr/>
          <p:nvPr/>
        </p:nvSpPr>
        <p:spPr>
          <a:xfrm>
            <a:off x="2844000" y="612000"/>
            <a:ext cx="612000" cy="360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8F5239"/>
                </a:solidFill>
              </a:rPr>
              <a:t>?</a:t>
            </a:r>
            <a:endParaRPr lang="ru-RU" sz="2400" b="1" dirty="0">
              <a:solidFill>
                <a:srgbClr val="8F5239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63888" y="612000"/>
            <a:ext cx="4057521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а) 16 = 4</a:t>
            </a:r>
            <a:r>
              <a:rPr lang="ru-RU" sz="2400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=2</a:t>
            </a:r>
            <a:r>
              <a:rPr lang="ru-RU" sz="2400" baseline="30000" dirty="0" smtClean="0">
                <a:latin typeface="Cambria Math" pitchFamily="18" charset="0"/>
                <a:ea typeface="Cambria Math" pitchFamily="18" charset="0"/>
              </a:rPr>
              <a:t>4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; б) 81=9</a:t>
            </a:r>
            <a:r>
              <a:rPr lang="ru-RU" sz="2400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=3</a:t>
            </a:r>
            <a:r>
              <a:rPr lang="ru-RU" sz="2400" baseline="30000" dirty="0" smtClean="0">
                <a:latin typeface="Cambria Math" pitchFamily="18" charset="0"/>
                <a:ea typeface="Cambria Math" pitchFamily="18" charset="0"/>
              </a:rPr>
              <a:t>4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; </a:t>
            </a:r>
          </a:p>
          <a:p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в) 256=16</a:t>
            </a:r>
            <a:r>
              <a:rPr lang="ru-RU" sz="2400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=4</a:t>
            </a:r>
            <a:r>
              <a:rPr lang="ru-RU" sz="2400" baseline="30000" dirty="0" smtClean="0">
                <a:latin typeface="Cambria Math" pitchFamily="18" charset="0"/>
                <a:ea typeface="Cambria Math" pitchFamily="18" charset="0"/>
              </a:rPr>
              <a:t>4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=2</a:t>
            </a:r>
            <a:r>
              <a:rPr lang="ru-RU" sz="2400" baseline="30000" dirty="0" smtClean="0">
                <a:latin typeface="Cambria Math" pitchFamily="18" charset="0"/>
                <a:ea typeface="Cambria Math" pitchFamily="18" charset="0"/>
              </a:rPr>
              <a:t>8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; </a:t>
            </a:r>
            <a:endParaRPr lang="ru-RU" sz="2400" dirty="0">
              <a:latin typeface="Cambria Math" pitchFamily="18" charset="0"/>
              <a:ea typeface="Cambria Math" pitchFamily="18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108000" y="1628800"/>
            <a:ext cx="2652896" cy="360000"/>
            <a:chOff x="108000" y="612000"/>
            <a:chExt cx="2652896" cy="360000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108000" y="612000"/>
              <a:ext cx="1428964" cy="360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 smtClean="0"/>
                <a:t>УЧЕБНИК</a:t>
              </a:r>
              <a:endParaRPr lang="ru-RU" sz="2000" b="1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573922" y="612000"/>
              <a:ext cx="1186974" cy="360000"/>
            </a:xfrm>
            <a:prstGeom prst="rect">
              <a:avLst/>
            </a:prstGeom>
            <a:solidFill>
              <a:srgbClr val="7A5E9C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№ 44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Скругленный прямоугольник 35"/>
          <p:cNvSpPr/>
          <p:nvPr/>
        </p:nvSpPr>
        <p:spPr>
          <a:xfrm>
            <a:off x="2844000" y="1628800"/>
            <a:ext cx="612000" cy="360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8F5239"/>
                </a:solidFill>
              </a:rPr>
              <a:t>?</a:t>
            </a:r>
            <a:endParaRPr lang="ru-RU" sz="2400" b="1" dirty="0">
              <a:solidFill>
                <a:srgbClr val="8F5239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7" name="TextBox 36"/>
              <p:cNvSpPr txBox="1"/>
              <p:nvPr/>
            </p:nvSpPr>
            <p:spPr>
              <a:xfrm>
                <a:off x="3563888" y="1628800"/>
                <a:ext cx="3026791" cy="98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ru-RU" sz="2400" dirty="0" smtClean="0">
                    <a:latin typeface="Cambria Math" pitchFamily="18" charset="0"/>
                    <a:ea typeface="Cambria Math" pitchFamily="18" charset="0"/>
                  </a:rPr>
                  <a:t>в) 80; 10000; 10000; </a:t>
                </a:r>
              </a:p>
              <a:p>
                <a:r>
                  <a:rPr lang="ru-RU" sz="2400" dirty="0" smtClean="0">
                    <a:latin typeface="Cambria Math" pitchFamily="18" charset="0"/>
                    <a:ea typeface="Cambria Math" pitchFamily="18" charset="0"/>
                  </a:rPr>
                  <a:t>г) 343;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/>
                            <a:ea typeface="Cambria Math" pitchFamily="18" charset="0"/>
                          </a:rPr>
                          <m:t>14</m:t>
                        </m:r>
                      </m:num>
                      <m:den>
                        <m:r>
                          <a:rPr lang="ru-RU" sz="2400" b="0" i="1" smtClean="0">
                            <a:latin typeface="Cambria Math"/>
                            <a:ea typeface="Cambria Math" pitchFamily="18" charset="0"/>
                          </a:rPr>
                          <m:t>8</m:t>
                        </m:r>
                      </m:den>
                    </m:f>
                    <m:r>
                      <a:rPr lang="ru-RU" sz="2400" b="0" i="1" smtClean="0">
                        <a:latin typeface="Cambria Math"/>
                        <a:ea typeface="Cambria Math" pitchFamily="18" charset="0"/>
                      </a:rPr>
                      <m:t>;2744;343</m:t>
                    </m:r>
                  </m:oMath>
                </a14:m>
                <a:endParaRPr lang="ru-RU" sz="24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1628800"/>
                <a:ext cx="3026791" cy="985719"/>
              </a:xfrm>
              <a:prstGeom prst="rect">
                <a:avLst/>
              </a:prstGeom>
              <a:blipFill rotWithShape="1">
                <a:blip r:embed="rId2"/>
                <a:stretch>
                  <a:fillRect l="-3012" t="-4268" r="-2008" b="-3659"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Рисунок 47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3861048"/>
            <a:ext cx="1209675" cy="1428750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108000" y="2708920"/>
            <a:ext cx="2652896" cy="360000"/>
            <a:chOff x="108000" y="612000"/>
            <a:chExt cx="2652896" cy="360000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108000" y="612000"/>
              <a:ext cx="1428964" cy="360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 smtClean="0"/>
                <a:t>УЧЕБНИК</a:t>
              </a:r>
              <a:endParaRPr lang="ru-RU" sz="2000" b="1" dirty="0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573922" y="612000"/>
              <a:ext cx="1186974" cy="360000"/>
            </a:xfrm>
            <a:prstGeom prst="rect">
              <a:avLst/>
            </a:prstGeom>
            <a:solidFill>
              <a:srgbClr val="7A5E9C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№ 50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Скругленный прямоугольник 25"/>
          <p:cNvSpPr/>
          <p:nvPr/>
        </p:nvSpPr>
        <p:spPr>
          <a:xfrm>
            <a:off x="2844000" y="2708920"/>
            <a:ext cx="612000" cy="360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8F5239"/>
                </a:solidFill>
              </a:rPr>
              <a:t>?</a:t>
            </a:r>
            <a:endParaRPr lang="ru-RU" sz="2400" b="1" dirty="0">
              <a:solidFill>
                <a:srgbClr val="8F5239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63888" y="2708920"/>
            <a:ext cx="377218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784; - 784; - 784; 784; -784</a:t>
            </a:r>
            <a:endParaRPr lang="ru-RU" sz="2400" dirty="0">
              <a:latin typeface="Cambria Math" pitchFamily="18" charset="0"/>
              <a:ea typeface="Cambria Math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108000" y="3284984"/>
            <a:ext cx="2652896" cy="360000"/>
            <a:chOff x="108000" y="612000"/>
            <a:chExt cx="2652896" cy="36000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108000" y="612000"/>
              <a:ext cx="1428964" cy="360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 smtClean="0"/>
                <a:t>УЧЕБНИК</a:t>
              </a:r>
              <a:endParaRPr lang="ru-RU" sz="2000" b="1" dirty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573922" y="612000"/>
              <a:ext cx="1186974" cy="36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accent4">
                      <a:lumMod val="75000"/>
                    </a:schemeClr>
                  </a:solidFill>
                </a:rPr>
                <a:t>№ 62</a:t>
              </a:r>
              <a:endParaRPr lang="ru-RU" sz="20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2844000" y="3284984"/>
            <a:ext cx="612000" cy="360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8F5239"/>
                </a:solidFill>
              </a:rPr>
              <a:t>?</a:t>
            </a:r>
            <a:endParaRPr lang="ru-RU" sz="2400" b="1" dirty="0">
              <a:solidFill>
                <a:srgbClr val="8F5239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63888" y="3284984"/>
            <a:ext cx="457849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б) -0,15; (- 0,15)</a:t>
            </a:r>
            <a:r>
              <a:rPr lang="ru-RU" sz="2400" baseline="30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; (- 0,15)</a:t>
            </a:r>
            <a:r>
              <a:rPr lang="ru-RU" sz="2400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; 0,15</a:t>
            </a:r>
            <a:endParaRPr lang="ru-RU" sz="2400" dirty="0">
              <a:latin typeface="Cambria Math" pitchFamily="18" charset="0"/>
              <a:ea typeface="Cambria Math" pitchFamily="18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108000" y="3875573"/>
            <a:ext cx="2652896" cy="360000"/>
            <a:chOff x="108000" y="612000"/>
            <a:chExt cx="2652896" cy="360000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108000" y="612000"/>
              <a:ext cx="1428964" cy="360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 smtClean="0"/>
                <a:t>УЧЕБНИК</a:t>
              </a:r>
              <a:endParaRPr lang="ru-RU" sz="2000" b="1" dirty="0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1573922" y="612000"/>
              <a:ext cx="1186974" cy="36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accent4">
                      <a:lumMod val="75000"/>
                    </a:schemeClr>
                  </a:solidFill>
                </a:rPr>
                <a:t>№ 67</a:t>
              </a:r>
              <a:endParaRPr lang="ru-RU" sz="20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43" name="Скругленный прямоугольник 42"/>
          <p:cNvSpPr/>
          <p:nvPr/>
        </p:nvSpPr>
        <p:spPr>
          <a:xfrm>
            <a:off x="2844000" y="3875573"/>
            <a:ext cx="612000" cy="360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8F5239"/>
                </a:solidFill>
              </a:rPr>
              <a:t>?</a:t>
            </a:r>
            <a:endParaRPr lang="ru-RU" sz="2400" b="1" dirty="0">
              <a:solidFill>
                <a:srgbClr val="8F5239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63888" y="3875573"/>
            <a:ext cx="106792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6,4 мм</a:t>
            </a:r>
            <a:endParaRPr lang="ru-RU" sz="2400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5598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2" grpId="0" animBg="1"/>
      <p:bldP spid="37" grpId="0" animBg="1"/>
      <p:bldP spid="27" grpId="0" animBg="1"/>
      <p:bldP spid="39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08000"/>
            <a:ext cx="9144000" cy="331416"/>
            <a:chOff x="0" y="3645024"/>
            <a:chExt cx="9144000" cy="33141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3645024"/>
              <a:ext cx="9144000" cy="324000"/>
            </a:xfrm>
            <a:prstGeom prst="rect">
              <a:avLst/>
            </a:prstGeom>
            <a:solidFill>
              <a:schemeClr val="bg2">
                <a:lumMod val="5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3976440"/>
              <a:ext cx="9144000" cy="0"/>
            </a:xfrm>
            <a:prstGeom prst="line">
              <a:avLst/>
            </a:prstGeom>
            <a:ln w="25400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0" y="3645024"/>
              <a:ext cx="9144000" cy="0"/>
            </a:xfrm>
            <a:prstGeom prst="line">
              <a:avLst/>
            </a:prstGeom>
            <a:ln w="25400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/>
          <p:cNvGrpSpPr/>
          <p:nvPr/>
        </p:nvGrpSpPr>
        <p:grpSpPr>
          <a:xfrm>
            <a:off x="0" y="72000"/>
            <a:ext cx="9144000" cy="468000"/>
            <a:chOff x="0" y="72000"/>
            <a:chExt cx="9144000" cy="468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72000"/>
              <a:ext cx="9144000" cy="468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267034"/>
                </a:solidFill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0" y="540000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0" y="72000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6000"/>
            <a:ext cx="9144000" cy="614040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Математическая разминка</a:t>
            </a:r>
            <a:endParaRPr lang="ru-RU" b="0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0107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/>
              <a:t>Вхождение в тему урока и создание условий для осознанного восприятия нового материала.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152400" y="542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" y="576000"/>
            <a:ext cx="8763000" cy="40386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680000"/>
            <a:ext cx="9144000" cy="941832"/>
          </a:xfrm>
          <a:prstGeom prst="rect">
            <a:avLst/>
          </a:prstGeom>
          <a:ln>
            <a:solidFill>
              <a:srgbClr val="7A5E9C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839640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08000"/>
            <a:ext cx="9144000" cy="331416"/>
            <a:chOff x="0" y="3645024"/>
            <a:chExt cx="9144000" cy="33141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3645024"/>
              <a:ext cx="9144000" cy="324000"/>
            </a:xfrm>
            <a:prstGeom prst="rect">
              <a:avLst/>
            </a:prstGeom>
            <a:solidFill>
              <a:schemeClr val="bg2">
                <a:lumMod val="5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3976440"/>
              <a:ext cx="9144000" cy="0"/>
            </a:xfrm>
            <a:prstGeom prst="line">
              <a:avLst/>
            </a:prstGeom>
            <a:ln w="25400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0" y="3645024"/>
              <a:ext cx="9144000" cy="0"/>
            </a:xfrm>
            <a:prstGeom prst="line">
              <a:avLst/>
            </a:prstGeom>
            <a:ln w="25400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/>
          <p:cNvGrpSpPr/>
          <p:nvPr/>
        </p:nvGrpSpPr>
        <p:grpSpPr>
          <a:xfrm>
            <a:off x="0" y="72000"/>
            <a:ext cx="9144000" cy="468000"/>
            <a:chOff x="0" y="72000"/>
            <a:chExt cx="9144000" cy="468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72000"/>
              <a:ext cx="9144000" cy="468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267034"/>
                </a:solidFill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0" y="540000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0" y="72000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6000"/>
            <a:ext cx="9144000" cy="614040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Математическая разминка</a:t>
            </a:r>
            <a:endParaRPr lang="ru-RU" b="0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0107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/>
              <a:t>Вхождение в тему урока и создание условий для осознанного восприятия нового материала.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152400" y="542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48000"/>
            <a:ext cx="9144000" cy="1014984"/>
          </a:xfrm>
          <a:prstGeom prst="rect">
            <a:avLst/>
          </a:prstGeom>
          <a:ln>
            <a:solidFill>
              <a:srgbClr val="7A5E9C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00000"/>
            <a:ext cx="9144000" cy="813816"/>
          </a:xfrm>
          <a:prstGeom prst="rect">
            <a:avLst/>
          </a:prstGeom>
          <a:ln>
            <a:solidFill>
              <a:srgbClr val="7A5E9C"/>
            </a:solidFill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772000"/>
            <a:ext cx="9144000" cy="813816"/>
          </a:xfrm>
          <a:prstGeom prst="rect">
            <a:avLst/>
          </a:prstGeom>
          <a:ln>
            <a:solidFill>
              <a:srgbClr val="7A5E9C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258777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08000"/>
            <a:ext cx="9144000" cy="331416"/>
            <a:chOff x="0" y="3645024"/>
            <a:chExt cx="9144000" cy="33141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3645024"/>
              <a:ext cx="9144000" cy="324000"/>
            </a:xfrm>
            <a:prstGeom prst="rect">
              <a:avLst/>
            </a:prstGeom>
            <a:solidFill>
              <a:schemeClr val="bg2">
                <a:lumMod val="5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3976440"/>
              <a:ext cx="9144000" cy="0"/>
            </a:xfrm>
            <a:prstGeom prst="line">
              <a:avLst/>
            </a:prstGeom>
            <a:ln w="25400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0" y="3645024"/>
              <a:ext cx="9144000" cy="0"/>
            </a:xfrm>
            <a:prstGeom prst="line">
              <a:avLst/>
            </a:prstGeom>
            <a:ln w="25400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/>
          <p:cNvGrpSpPr/>
          <p:nvPr/>
        </p:nvGrpSpPr>
        <p:grpSpPr>
          <a:xfrm>
            <a:off x="0" y="72000"/>
            <a:ext cx="9144000" cy="468000"/>
            <a:chOff x="0" y="72000"/>
            <a:chExt cx="9144000" cy="468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72000"/>
              <a:ext cx="9144000" cy="468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267034"/>
                </a:solidFill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0" y="540000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0" y="72000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6000"/>
            <a:ext cx="8676456" cy="614040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Задачи на проценты</a:t>
            </a:r>
            <a:endParaRPr lang="ru-RU" b="0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0107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/>
              <a:t>Организация и самоорганизация учащихся. Организация обратной связи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108000" y="540000"/>
            <a:ext cx="5057354" cy="461665"/>
            <a:chOff x="190449" y="602414"/>
            <a:chExt cx="4318931" cy="461665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43836" y="648000"/>
              <a:ext cx="1386471" cy="360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</a:rPr>
                <a:t>Стр. 21 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0449" y="648000"/>
              <a:ext cx="500000" cy="36000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21" name="Прямоугольник 20"/>
            <p:cNvSpPr/>
            <p:nvPr/>
          </p:nvSpPr>
          <p:spPr>
            <a:xfrm>
              <a:off x="2127300" y="602414"/>
              <a:ext cx="238208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chemeClr val="accent4">
                      <a:lumMod val="50000"/>
                    </a:schemeClr>
                  </a:solidFill>
                </a:rPr>
                <a:t>Работа с учебником</a:t>
              </a:r>
              <a:endParaRPr lang="ru-RU" sz="24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73" y="1044000"/>
            <a:ext cx="4978575" cy="26085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780000"/>
            <a:ext cx="9144000" cy="804672"/>
          </a:xfrm>
          <a:prstGeom prst="rect">
            <a:avLst/>
          </a:prstGeom>
          <a:ln>
            <a:solidFill>
              <a:srgbClr val="7A5E9C"/>
            </a:solidFill>
          </a:ln>
        </p:spPr>
      </p:pic>
      <p:sp>
        <p:nvSpPr>
          <p:cNvPr id="15" name="Прямоугольник 14"/>
          <p:cNvSpPr/>
          <p:nvPr/>
        </p:nvSpPr>
        <p:spPr>
          <a:xfrm>
            <a:off x="108000" y="3672000"/>
            <a:ext cx="210817" cy="2160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88000"/>
            <a:ext cx="9144000" cy="813816"/>
          </a:xfrm>
          <a:prstGeom prst="rect">
            <a:avLst/>
          </a:prstGeom>
          <a:ln>
            <a:solidFill>
              <a:srgbClr val="7A5E9C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092" y="4680000"/>
            <a:ext cx="2127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10566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08000"/>
            <a:ext cx="9144000" cy="331416"/>
            <a:chOff x="0" y="3645024"/>
            <a:chExt cx="9144000" cy="33141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3645024"/>
              <a:ext cx="9144000" cy="324000"/>
            </a:xfrm>
            <a:prstGeom prst="rect">
              <a:avLst/>
            </a:prstGeom>
            <a:solidFill>
              <a:schemeClr val="bg2">
                <a:lumMod val="5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3976440"/>
              <a:ext cx="9144000" cy="0"/>
            </a:xfrm>
            <a:prstGeom prst="line">
              <a:avLst/>
            </a:prstGeom>
            <a:ln w="25400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0" y="3645024"/>
              <a:ext cx="9144000" cy="0"/>
            </a:xfrm>
            <a:prstGeom prst="line">
              <a:avLst/>
            </a:prstGeom>
            <a:ln w="25400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/>
          <p:cNvGrpSpPr/>
          <p:nvPr/>
        </p:nvGrpSpPr>
        <p:grpSpPr>
          <a:xfrm>
            <a:off x="0" y="72000"/>
            <a:ext cx="9144000" cy="468000"/>
            <a:chOff x="0" y="72000"/>
            <a:chExt cx="9144000" cy="468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72000"/>
              <a:ext cx="9144000" cy="468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267034"/>
                </a:solidFill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0" y="540000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0" y="72000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6000"/>
            <a:ext cx="8676456" cy="614040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Задачи на проценты</a:t>
            </a:r>
            <a:endParaRPr lang="ru-RU" b="0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0107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/>
              <a:t>Организация и самоорганизация учащихся. Организация обратной связи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108000" y="540000"/>
            <a:ext cx="5057354" cy="461665"/>
            <a:chOff x="190449" y="602414"/>
            <a:chExt cx="4318931" cy="461665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43836" y="648000"/>
              <a:ext cx="1386471" cy="360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</a:rPr>
                <a:t>Стр. 22 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0449" y="648000"/>
              <a:ext cx="500000" cy="36000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21" name="Прямоугольник 20"/>
            <p:cNvSpPr/>
            <p:nvPr/>
          </p:nvSpPr>
          <p:spPr>
            <a:xfrm>
              <a:off x="2127300" y="602414"/>
              <a:ext cx="238208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chemeClr val="accent4">
                      <a:lumMod val="50000"/>
                    </a:schemeClr>
                  </a:solidFill>
                </a:rPr>
                <a:t>Работа с учебником</a:t>
              </a:r>
              <a:endParaRPr lang="ru-RU" sz="24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08000"/>
            <a:ext cx="9144000" cy="213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054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08000"/>
            <a:ext cx="9144000" cy="331416"/>
            <a:chOff x="0" y="3645024"/>
            <a:chExt cx="9144000" cy="33141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3645024"/>
              <a:ext cx="9144000" cy="324000"/>
            </a:xfrm>
            <a:prstGeom prst="rect">
              <a:avLst/>
            </a:prstGeom>
            <a:solidFill>
              <a:schemeClr val="bg2">
                <a:lumMod val="5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3976440"/>
              <a:ext cx="9144000" cy="0"/>
            </a:xfrm>
            <a:prstGeom prst="line">
              <a:avLst/>
            </a:prstGeom>
            <a:ln w="25400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0" y="3645024"/>
              <a:ext cx="9144000" cy="0"/>
            </a:xfrm>
            <a:prstGeom prst="line">
              <a:avLst/>
            </a:prstGeom>
            <a:ln w="25400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/>
          <p:cNvGrpSpPr/>
          <p:nvPr/>
        </p:nvGrpSpPr>
        <p:grpSpPr>
          <a:xfrm>
            <a:off x="0" y="72000"/>
            <a:ext cx="9144000" cy="468000"/>
            <a:chOff x="0" y="72000"/>
            <a:chExt cx="9144000" cy="468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72000"/>
              <a:ext cx="9144000" cy="468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267034"/>
                </a:solidFill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0" y="540000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0" y="72000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6000"/>
            <a:ext cx="8676456" cy="614040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Задачи на проценты</a:t>
            </a:r>
            <a:endParaRPr lang="ru-RU" b="0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0107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/>
              <a:t>Организация и самоорганизация учащихся. Организация обратной связи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108000" y="540000"/>
            <a:ext cx="5057354" cy="461665"/>
            <a:chOff x="190449" y="602414"/>
            <a:chExt cx="4318931" cy="461665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43836" y="648000"/>
              <a:ext cx="1386471" cy="360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</a:rPr>
                <a:t>Стр. 23 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0449" y="648000"/>
              <a:ext cx="500000" cy="36000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21" name="Прямоугольник 20"/>
            <p:cNvSpPr/>
            <p:nvPr/>
          </p:nvSpPr>
          <p:spPr>
            <a:xfrm>
              <a:off x="2127300" y="602414"/>
              <a:ext cx="238208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chemeClr val="accent4">
                      <a:lumMod val="50000"/>
                    </a:schemeClr>
                  </a:solidFill>
                </a:rPr>
                <a:t>Работа с учебником</a:t>
              </a:r>
              <a:endParaRPr lang="ru-RU" sz="24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44000"/>
            <a:ext cx="9144000" cy="4535424"/>
          </a:xfrm>
          <a:prstGeom prst="rect">
            <a:avLst/>
          </a:prstGeom>
          <a:ln>
            <a:solidFill>
              <a:srgbClr val="7A5E9C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632990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8191</TotalTime>
  <Words>458</Words>
  <Application>Microsoft Office PowerPoint</Application>
  <PresentationFormat>Экран (4:3)</PresentationFormat>
  <Paragraphs>150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ДРОБИ И ПРОЦЕНТЫ</vt:lpstr>
      <vt:lpstr>Цель урока</vt:lpstr>
      <vt:lpstr>Цель урока</vt:lpstr>
      <vt:lpstr>Домашнее задание </vt:lpstr>
      <vt:lpstr>Математическая разминка</vt:lpstr>
      <vt:lpstr>Математическая разминка</vt:lpstr>
      <vt:lpstr>Задачи на проценты</vt:lpstr>
      <vt:lpstr>Задачи на проценты</vt:lpstr>
      <vt:lpstr>Задачи на проценты</vt:lpstr>
      <vt:lpstr>Задачи на проценты</vt:lpstr>
      <vt:lpstr>Работаем с текстом</vt:lpstr>
      <vt:lpstr>Работаем с текстом</vt:lpstr>
      <vt:lpstr>Работаем с текстом</vt:lpstr>
      <vt:lpstr>Осваиваем алгоритмы</vt:lpstr>
      <vt:lpstr>Осваиваем алгоритмы</vt:lpstr>
      <vt:lpstr>Осваиваем алгоритмы</vt:lpstr>
      <vt:lpstr>Задачи на проценты</vt:lpstr>
      <vt:lpstr>Проверь себя!</vt:lpstr>
      <vt:lpstr>Проверь себя!</vt:lpstr>
      <vt:lpstr>Ответы</vt:lpstr>
      <vt:lpstr>Весенняя распродажа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Ершова Л.Г.</dc:creator>
  <cp:lastModifiedBy>Любовь Германовна</cp:lastModifiedBy>
  <cp:revision>1160</cp:revision>
  <dcterms:created xsi:type="dcterms:W3CDTF">2015-06-18T09:54:57Z</dcterms:created>
  <dcterms:modified xsi:type="dcterms:W3CDTF">2017-08-14T19:04:36Z</dcterms:modified>
</cp:coreProperties>
</file>