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avi" ContentType="video/x-msvide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notesMasterIdLst>
    <p:notesMasterId r:id="rId5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306" r:id="rId9"/>
    <p:sldId id="307" r:id="rId10"/>
    <p:sldId id="309" r:id="rId11"/>
    <p:sldId id="311" r:id="rId12"/>
    <p:sldId id="308" r:id="rId13"/>
    <p:sldId id="312" r:id="rId14"/>
    <p:sldId id="310" r:id="rId15"/>
    <p:sldId id="279" r:id="rId16"/>
    <p:sldId id="264" r:id="rId17"/>
    <p:sldId id="313" r:id="rId18"/>
    <p:sldId id="314" r:id="rId19"/>
    <p:sldId id="315" r:id="rId20"/>
    <p:sldId id="316" r:id="rId21"/>
    <p:sldId id="322" r:id="rId22"/>
    <p:sldId id="317" r:id="rId23"/>
    <p:sldId id="318" r:id="rId24"/>
    <p:sldId id="319" r:id="rId25"/>
    <p:sldId id="320" r:id="rId26"/>
    <p:sldId id="321" r:id="rId27"/>
    <p:sldId id="266" r:id="rId28"/>
    <p:sldId id="276" r:id="rId29"/>
    <p:sldId id="270" r:id="rId30"/>
    <p:sldId id="323" r:id="rId31"/>
    <p:sldId id="294" r:id="rId32"/>
    <p:sldId id="295" r:id="rId33"/>
    <p:sldId id="296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277" r:id="rId42"/>
    <p:sldId id="305" r:id="rId43"/>
    <p:sldId id="281" r:id="rId44"/>
    <p:sldId id="283" r:id="rId45"/>
    <p:sldId id="285" r:id="rId46"/>
    <p:sldId id="286" r:id="rId47"/>
    <p:sldId id="290" r:id="rId48"/>
    <p:sldId id="273" r:id="rId49"/>
    <p:sldId id="288" r:id="rId50"/>
    <p:sldId id="293" r:id="rId51"/>
    <p:sldId id="304" r:id="rId5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510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8" d="100"/>
        <a:sy n="58" d="100"/>
      </p:scale>
      <p:origin x="0" y="-47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53358E-BD73-4B96-90DC-2083311BF418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1E0DAF-882B-4884-AAE3-39CEC7760D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9161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ка4а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9055AE-E8D3-48C3-9064-0885D4AE0DE7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6544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ауа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9055AE-E8D3-48C3-9064-0885D4AE0DE7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857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CE2BB7C8-BEC0-4715-A039-441BF2C24D80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D7AFE8C-6857-42A0-A7D1-A6B57FF22B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21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BB7C8-BEC0-4715-A039-441BF2C24D80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AFE8C-6857-42A0-A7D1-A6B57FF22B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255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BB7C8-BEC0-4715-A039-441BF2C24D80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AFE8C-6857-42A0-A7D1-A6B57FF22B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9852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BB7C8-BEC0-4715-A039-441BF2C24D80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AFE8C-6857-42A0-A7D1-A6B57FF22B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2069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BB7C8-BEC0-4715-A039-441BF2C24D80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AFE8C-6857-42A0-A7D1-A6B57FF22B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6514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BB7C8-BEC0-4715-A039-441BF2C24D80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AFE8C-6857-42A0-A7D1-A6B57FF22B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9470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BB7C8-BEC0-4715-A039-441BF2C24D80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AFE8C-6857-42A0-A7D1-A6B57FF22B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300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CE2BB7C8-BEC0-4715-A039-441BF2C24D80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AFE8C-6857-42A0-A7D1-A6B57FF22B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6565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E2BB7C8-BEC0-4715-A039-441BF2C24D80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AFE8C-6857-42A0-A7D1-A6B57FF22B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954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BB7C8-BEC0-4715-A039-441BF2C24D80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AFE8C-6857-42A0-A7D1-A6B57FF22B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7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BB7C8-BEC0-4715-A039-441BF2C24D80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AFE8C-6857-42A0-A7D1-A6B57FF22B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089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BB7C8-BEC0-4715-A039-441BF2C24D80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AFE8C-6857-42A0-A7D1-A6B57FF22B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412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BB7C8-BEC0-4715-A039-441BF2C24D80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AFE8C-6857-42A0-A7D1-A6B57FF22B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841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BB7C8-BEC0-4715-A039-441BF2C24D80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AFE8C-6857-42A0-A7D1-A6B57FF22B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182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BB7C8-BEC0-4715-A039-441BF2C24D80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AFE8C-6857-42A0-A7D1-A6B57FF22B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325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BB7C8-BEC0-4715-A039-441BF2C24D80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AFE8C-6857-42A0-A7D1-A6B57FF22B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97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BB7C8-BEC0-4715-A039-441BF2C24D80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AFE8C-6857-42A0-A7D1-A6B57FF22B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752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 cstate="print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CE2BB7C8-BEC0-4715-A039-441BF2C24D80}" type="datetimeFigureOut">
              <a:rPr lang="ru-RU" smtClean="0"/>
              <a:pPr/>
              <a:t>18.02.2015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D7AFE8C-6857-42A0-A7D1-A6B57FF22B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5052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://sashka2.km.ru/skaski/per6.html" TargetMode="External"/><Relationship Id="rId13" Type="http://schemas.openxmlformats.org/officeDocument/2006/relationships/image" Target="../media/image60.jpeg"/><Relationship Id="rId3" Type="http://schemas.openxmlformats.org/officeDocument/2006/relationships/image" Target="../media/image54.jpeg"/><Relationship Id="rId7" Type="http://schemas.openxmlformats.org/officeDocument/2006/relationships/image" Target="../media/image57.jpeg"/><Relationship Id="rId12" Type="http://schemas.openxmlformats.org/officeDocument/2006/relationships/hyperlink" Target="http://sashka2.km.ru/skaski/per8.html" TargetMode="External"/><Relationship Id="rId2" Type="http://schemas.openxmlformats.org/officeDocument/2006/relationships/hyperlink" Target="http://covers.trindelkaru.soundkey.ru/covers/128/23601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ozon.ru/multimedia/books_covers/1000566260.jpg" TargetMode="External"/><Relationship Id="rId11" Type="http://schemas.openxmlformats.org/officeDocument/2006/relationships/image" Target="../media/image59.jpeg"/><Relationship Id="rId5" Type="http://schemas.openxmlformats.org/officeDocument/2006/relationships/image" Target="../media/image56.jpeg"/><Relationship Id="rId15" Type="http://schemas.openxmlformats.org/officeDocument/2006/relationships/image" Target="../media/image61.jpeg"/><Relationship Id="rId10" Type="http://schemas.openxmlformats.org/officeDocument/2006/relationships/hyperlink" Target="http://sashka2.km.ru/skaski/per7.html" TargetMode="External"/><Relationship Id="rId4" Type="http://schemas.openxmlformats.org/officeDocument/2006/relationships/image" Target="../media/image55.jpeg"/><Relationship Id="rId9" Type="http://schemas.openxmlformats.org/officeDocument/2006/relationships/image" Target="../media/image58.jpeg"/><Relationship Id="rId14" Type="http://schemas.openxmlformats.org/officeDocument/2006/relationships/hyperlink" Target="http://sashka2.km.ru/skaski/per9.html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7981" y="180780"/>
            <a:ext cx="5722363" cy="4210915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Новые встречи со старыми друзьями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4 класс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348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76120" y="1844825"/>
            <a:ext cx="30963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FFFF00"/>
                </a:solidFill>
              </a:rPr>
              <a:t>а, кто уже собрал проталкивался через них.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FFFF00"/>
                </a:solidFill>
              </a:rPr>
              <a:t>При выходе всегда была суматоха. Потому что люди вставали в проходе и собирали вещи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-1"/>
            <a:ext cx="9334872" cy="6798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FF00"/>
                </a:solidFill>
              </a:rPr>
              <a:t>В поезде…</a:t>
            </a:r>
            <a:endParaRPr lang="ru-RU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33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775520" y="1"/>
            <a:ext cx="8435280" cy="350100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>
                <a:solidFill>
                  <a:srgbClr val="FFFF00"/>
                </a:solidFill>
              </a:rPr>
              <a:t>             «В окне навстречу  нам бегут кусты, деревья, станционные домики и телеграфные столбы, наставленные по откосу полотна железной дороги…</a:t>
            </a:r>
          </a:p>
          <a:p>
            <a:pPr algn="ctr">
              <a:buNone/>
            </a:pPr>
            <a:r>
              <a:rPr lang="ru-RU" dirty="0" smtClean="0">
                <a:solidFill>
                  <a:srgbClr val="FFFF00"/>
                </a:solidFill>
              </a:rPr>
              <a:t>            Или этот поезд наш бежит, а они спокойно стоят на одном месте? Не знаю, не понимаю.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417638"/>
          </a:xfrm>
        </p:spPr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083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524000" y="1600200"/>
            <a:ext cx="9144000" cy="52578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«</a:t>
            </a:r>
            <a:r>
              <a:rPr lang="ru-RU" dirty="0" smtClean="0">
                <a:solidFill>
                  <a:srgbClr val="FF0000"/>
                </a:solidFill>
              </a:rPr>
              <a:t>Тук-тук! Тук-тук! Тук-тук! стучат колёса, и поезд быстро мчится всё вперёд и вперёд.»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Мне слышатся в однообразном шуме одни и тоже слова, повторяемые десятки, сотни раз. Я чутко прислушиваюсь, и мне кажется, что колёса выстукивают одно и тоже, без счёта, без конца: вот так –так!, вот так-так!, вот так-так!</a:t>
            </a:r>
          </a:p>
          <a:p>
            <a:pPr>
              <a:buNone/>
            </a:pPr>
            <a:r>
              <a:rPr lang="ru-RU" dirty="0" smtClean="0">
                <a:solidFill>
                  <a:srgbClr val="FF0000"/>
                </a:solidFill>
              </a:rPr>
              <a:t>        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0"/>
            <a:ext cx="914329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363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Спасибо за внимание!!!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030" name="Picture 6" descr="C:\Users\natusik\Desktop\презинтации\gifs_10.gif"/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0428" y="-1"/>
            <a:ext cx="9157573" cy="7111435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791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«Колёса стучат, а поезд мчится и мчится без оглядки, как вихрь, как стрела…</a:t>
            </a:r>
            <a:r>
              <a:rPr lang="ru-RU" dirty="0" smtClean="0"/>
              <a:t>.</a:t>
            </a:r>
            <a:r>
              <a:rPr lang="ru-RU" dirty="0" smtClean="0">
                <a:solidFill>
                  <a:srgbClr val="FFFF00"/>
                </a:solidFill>
              </a:rPr>
              <a:t>»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2854" y="0"/>
            <a:ext cx="91551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>
              <a:solidFill>
                <a:srgbClr val="08FF2E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477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800"/>
              <a:t>   </a:t>
            </a:r>
            <a:r>
              <a:rPr lang="ru-RU" altLang="ru-RU" sz="3800" b="1" i="1">
                <a:solidFill>
                  <a:schemeClr val="hlink"/>
                </a:solidFill>
              </a:rPr>
              <a:t>Записки маленькой гимназистки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600201"/>
            <a:ext cx="8686800" cy="4530725"/>
          </a:xfrm>
        </p:spPr>
        <p:txBody>
          <a:bodyPr/>
          <a:lstStyle/>
          <a:p>
            <a:pPr lvl="4" eaLnBrk="1" hangingPunct="1">
              <a:buFont typeface="Wingdings" panose="05000000000000000000" pitchFamily="2" charset="2"/>
              <a:buNone/>
            </a:pPr>
            <a:endParaRPr lang="ru-RU" altLang="ru-RU" sz="4400"/>
          </a:p>
          <a:p>
            <a:pPr lvl="4" eaLnBrk="1" hangingPunct="1">
              <a:buFont typeface="Wingdings" panose="05000000000000000000" pitchFamily="2" charset="2"/>
              <a:buNone/>
            </a:pPr>
            <a:endParaRPr lang="ru-RU" altLang="ru-RU" sz="4400" i="1">
              <a:solidFill>
                <a:srgbClr val="CC3300"/>
              </a:solidFill>
            </a:endParaRP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2133601"/>
            <a:ext cx="5578475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456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dirty="0" smtClean="0"/>
              <a:t>    </a:t>
            </a:r>
            <a:r>
              <a:rPr lang="ru-RU" altLang="ru-RU" b="1" i="1" dirty="0" smtClean="0">
                <a:solidFill>
                  <a:schemeClr val="hlink"/>
                </a:solidFill>
              </a:rPr>
              <a:t>Сложная судьба.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24113" y="1628776"/>
            <a:ext cx="7772400" cy="565467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2000" dirty="0"/>
              <a:t>  </a:t>
            </a:r>
            <a:br>
              <a:rPr lang="ru-RU" altLang="ru-RU" sz="2000" dirty="0"/>
            </a:br>
            <a:r>
              <a:rPr lang="ru-RU" altLang="ru-RU" dirty="0"/>
              <a:t/>
            </a:r>
            <a:br>
              <a:rPr lang="ru-RU" altLang="ru-RU" dirty="0"/>
            </a:br>
            <a:endParaRPr lang="ru-RU" altLang="ru-RU" dirty="0"/>
          </a:p>
        </p:txBody>
      </p:sp>
      <p:pic>
        <p:nvPicPr>
          <p:cNvPr id="7172" name="Picture 4" descr="диплом 0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27" y="1810800"/>
            <a:ext cx="3448510" cy="4697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диплом 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504" y="1810800"/>
            <a:ext cx="360045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диплом 0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321" y="1810800"/>
            <a:ext cx="350932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012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98141" y="2564905"/>
            <a:ext cx="6586091" cy="1413971"/>
          </a:xfrm>
        </p:spPr>
        <p:txBody>
          <a:bodyPr>
            <a:normAutofit/>
          </a:bodyPr>
          <a:lstStyle/>
          <a:p>
            <a:r>
              <a:rPr lang="ru-RU" sz="2800" dirty="0"/>
              <a:t>Дом статского советника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39566" y="1121323"/>
            <a:ext cx="5102944" cy="936104"/>
          </a:xfrm>
        </p:spPr>
        <p:txBody>
          <a:bodyPr>
            <a:normAutofit fontScale="90000"/>
          </a:bodyPr>
          <a:lstStyle/>
          <a:p>
            <a:r>
              <a:rPr lang="ru-RU" sz="2700" i="1" dirty="0">
                <a:solidFill>
                  <a:schemeClr val="tx1"/>
                </a:solidFill>
              </a:rPr>
              <a:t>«</a:t>
            </a:r>
            <a:r>
              <a:rPr lang="ru-RU" sz="2000" i="1" dirty="0">
                <a:solidFill>
                  <a:schemeClr val="tx1"/>
                </a:solidFill>
              </a:rPr>
              <a:t>Отрывок из повести  Л. Чарская Записки маленькой гимназистки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r>
              <a:rPr lang="ru-RU" sz="2700" dirty="0">
                <a:solidFill>
                  <a:schemeClr val="tx1"/>
                </a:solidFill>
              </a:rPr>
              <a:t>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270709" y="3715862"/>
            <a:ext cx="334786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Выполняла ученица 4 в класса </a:t>
            </a:r>
          </a:p>
          <a:p>
            <a:r>
              <a:rPr lang="ru-RU" dirty="0"/>
              <a:t>МАОУ «СОШ №6 </a:t>
            </a:r>
          </a:p>
          <a:p>
            <a:r>
              <a:rPr lang="ru-RU" dirty="0"/>
              <a:t>имени Героя России </a:t>
            </a:r>
          </a:p>
          <a:p>
            <a:r>
              <a:rPr lang="ru-RU" dirty="0"/>
              <a:t>С.Л. Яшкина» г. Перми</a:t>
            </a:r>
          </a:p>
          <a:p>
            <a:r>
              <a:rPr lang="ru-RU" dirty="0"/>
              <a:t> Алыева Алина.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350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1981200" y="2020824"/>
            <a:ext cx="8229600" cy="407517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07768" y="332656"/>
            <a:ext cx="4104456" cy="792088"/>
          </a:xfrm>
        </p:spPr>
        <p:txBody>
          <a:bodyPr/>
          <a:lstStyle/>
          <a:p>
            <a:r>
              <a:rPr lang="ru-RU" dirty="0" smtClean="0"/>
              <a:t>Вход домой к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031340" y="-745534"/>
            <a:ext cx="1730597" cy="7666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29321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6508" y="791842"/>
            <a:ext cx="6153725" cy="648072"/>
          </a:xfrm>
        </p:spPr>
        <p:txBody>
          <a:bodyPr/>
          <a:lstStyle/>
          <a:p>
            <a:r>
              <a:rPr lang="ru-RU" dirty="0" smtClean="0"/>
              <a:t>Роскошная гостиная.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286" y="1439914"/>
            <a:ext cx="7474901" cy="5225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96084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 дороге в </a:t>
            </a:r>
            <a:r>
              <a:rPr lang="en-US" dirty="0" smtClean="0"/>
              <a:t>X</a:t>
            </a:r>
            <a:r>
              <a:rPr lang="ru-RU" dirty="0" smtClean="0"/>
              <a:t>Х век.</a:t>
            </a:r>
            <a:endParaRPr lang="ru-RU" dirty="0"/>
          </a:p>
        </p:txBody>
      </p:sp>
      <p:sp>
        <p:nvSpPr>
          <p:cNvPr id="4" name="Стрелка вправо 3"/>
          <p:cNvSpPr/>
          <p:nvPr/>
        </p:nvSpPr>
        <p:spPr>
          <a:xfrm>
            <a:off x="838200" y="2910626"/>
            <a:ext cx="10998558" cy="14681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355242" y="2987900"/>
            <a:ext cx="1326524" cy="14681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4069724" y="3142445"/>
            <a:ext cx="1506828" cy="13136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7830355" y="3142445"/>
            <a:ext cx="1687132" cy="13136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680090" y="5728604"/>
            <a:ext cx="2735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Усадьба Аксаковых</a:t>
            </a:r>
            <a:endParaRPr lang="ru-RU" sz="3600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42" y="1620163"/>
            <a:ext cx="3175000" cy="4089400"/>
          </a:xfrm>
        </p:spPr>
      </p:pic>
    </p:spTree>
    <p:extLst>
      <p:ext uri="{BB962C8B-B14F-4D97-AF65-F5344CB8AC3E}">
        <p14:creationId xmlns:p14="http://schemas.microsoft.com/office/powerpoint/2010/main" val="218630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274" y="973668"/>
            <a:ext cx="7972070" cy="5494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93301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http://www.krasplace.ru/wp-content/uploads/2012/08/%D0%96%D0%B5%D0%BD%D1%81%D0%BA%D0%B0%D1%8F-%D0%B3%D0%B8%D0%BC%D0%BD%D0%B0%D0%B7%D0%B8%D1%8F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7395" y="832021"/>
            <a:ext cx="8275345" cy="58703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6339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Женская гимназия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4" name="Picture 4" descr="http://olacity.ru/data/articles/17/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396" y="660687"/>
            <a:ext cx="5415468" cy="3071834"/>
          </a:xfrm>
          <a:prstGeom prst="rect">
            <a:avLst/>
          </a:prstGeom>
          <a:noFill/>
        </p:spPr>
      </p:pic>
      <p:pic>
        <p:nvPicPr>
          <p:cNvPr id="5122" name="Picture 2" descr="http://lib.podelise.ru/tw_files2/urls_556/2/d-1685/1685_html_68156b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0313" y="688921"/>
            <a:ext cx="4700540" cy="304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1658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Младший класс</a:t>
            </a:r>
            <a:endParaRPr lang="ru-RU" dirty="0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/>
          <a:srcRect l="6819" t="15151" r="4545"/>
          <a:stretch>
            <a:fillRect/>
          </a:stretch>
        </p:blipFill>
        <p:spPr bwMode="auto">
          <a:xfrm rot="5400000">
            <a:off x="7990961" y="2839955"/>
            <a:ext cx="4643475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 descr="http://1-sou.org/img/img_fotofact_schoo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639" y="1768382"/>
            <a:ext cx="6114819" cy="48811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2166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Коридор  </a:t>
            </a:r>
            <a:endParaRPr lang="ru-RU" dirty="0"/>
          </a:p>
        </p:txBody>
      </p:sp>
      <p:pic>
        <p:nvPicPr>
          <p:cNvPr id="1026" name="Picture 2" descr="http://i1109.photobucket.com/albums/h431/barmoska/Photo-Japan-29-11-2012/DSC_09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699" y="1851699"/>
            <a:ext cx="4214842" cy="2692816"/>
          </a:xfrm>
          <a:prstGeom prst="rect">
            <a:avLst/>
          </a:prstGeom>
          <a:noFill/>
        </p:spPr>
      </p:pic>
      <p:pic>
        <p:nvPicPr>
          <p:cNvPr id="1028" name="Picture 4" descr="http://ic.pics.livejournal.com/skif_tag/19770500/1687635/1687635_orig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6930" y="1840965"/>
            <a:ext cx="6467725" cy="47112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8910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Учитель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/>
          <a:srcRect l="14516" t="5376"/>
          <a:stretch>
            <a:fillRect/>
          </a:stretch>
        </p:blipFill>
        <p:spPr bwMode="auto">
          <a:xfrm rot="5400000">
            <a:off x="6389164" y="2231027"/>
            <a:ext cx="5606553" cy="3490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12054" t="3571" r="19643" b="3571"/>
          <a:stretch>
            <a:fillRect/>
          </a:stretch>
        </p:blipFill>
        <p:spPr bwMode="auto">
          <a:xfrm>
            <a:off x="899562" y="2296150"/>
            <a:ext cx="5863156" cy="4483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9557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Девочки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38678" y="530352"/>
            <a:ext cx="5472122" cy="111269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Picture 4" descr="диплом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592" y="1680632"/>
            <a:ext cx="7431775" cy="5019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969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    </a:t>
            </a:r>
            <a:r>
              <a:rPr lang="ru-RU" altLang="ru-RU" b="1" i="1" smtClean="0">
                <a:solidFill>
                  <a:schemeClr val="hlink"/>
                </a:solidFill>
              </a:rPr>
              <a:t>Гимназисты Фото 1909 года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5" name="Picture 3" descr="http://forum.vgd.ru/file.php?fid=85918&amp;key=87140929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6144" y="1782503"/>
            <a:ext cx="7535833" cy="48731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826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      </a:t>
            </a:r>
            <a:r>
              <a:rPr lang="ru-RU" altLang="ru-RU" b="1" i="1" smtClean="0">
                <a:solidFill>
                  <a:schemeClr val="hlink"/>
                </a:solidFill>
              </a:rPr>
              <a:t>Биографическая повесть</a:t>
            </a:r>
          </a:p>
        </p:txBody>
      </p:sp>
      <p:pic>
        <p:nvPicPr>
          <p:cNvPr id="1945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1600200"/>
            <a:ext cx="3657600" cy="5068888"/>
          </a:xfrm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4" y="1773238"/>
            <a:ext cx="3527425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97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556054" y="144464"/>
            <a:ext cx="9642389" cy="1628775"/>
          </a:xfrm>
        </p:spPr>
        <p:txBody>
          <a:bodyPr/>
          <a:lstStyle/>
          <a:p>
            <a:pPr eaLnBrk="1" hangingPunct="1"/>
            <a:r>
              <a:rPr lang="ru-RU" altLang="ru-RU" sz="2400" b="1" i="1" dirty="0">
                <a:solidFill>
                  <a:schemeClr val="hlink"/>
                </a:solidFill>
              </a:rPr>
              <a:t>Какой смысл вложила в это звучное слово Лидия Алексеевна, нам не известно. Но можно предположить, что оно родилось по аналогии со словами "чары", "очарованье", "колдовство. </a:t>
            </a:r>
            <a:br>
              <a:rPr lang="ru-RU" altLang="ru-RU" sz="2400" b="1" i="1" dirty="0">
                <a:solidFill>
                  <a:schemeClr val="hlink"/>
                </a:solidFill>
              </a:rPr>
            </a:br>
            <a:r>
              <a:rPr lang="ru-RU" altLang="ru-RU" sz="2400" b="1" i="1" dirty="0">
                <a:solidFill>
                  <a:schemeClr val="hlink"/>
                </a:solidFill>
              </a:rPr>
              <a:t>Как актриса она была малоизвестна.</a:t>
            </a:r>
            <a:r>
              <a:rPr lang="ru-RU" altLang="ru-RU" sz="1600" b="1" i="1" dirty="0"/>
              <a:t> 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ru-RU" i="1" smtClean="0"/>
              <a:t>       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ru-RU" i="1" smtClean="0"/>
              <a:t>           </a:t>
            </a:r>
            <a:endParaRPr lang="ru-RU" altLang="ru-RU" i="1" smtClean="0">
              <a:solidFill>
                <a:srgbClr val="CC3300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ru-RU" altLang="ru-RU" i="1" smtClean="0">
              <a:solidFill>
                <a:srgbClr val="CC3300"/>
              </a:solidFill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438" y="2329163"/>
            <a:ext cx="4412951" cy="441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223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>
            <a:off x="4069724" y="2987901"/>
            <a:ext cx="1506828" cy="14681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 дороге в </a:t>
            </a:r>
            <a:r>
              <a:rPr lang="en-US" dirty="0"/>
              <a:t>X</a:t>
            </a:r>
            <a:r>
              <a:rPr lang="ru-RU" dirty="0"/>
              <a:t>Х век.</a:t>
            </a:r>
          </a:p>
        </p:txBody>
      </p:sp>
      <p:sp>
        <p:nvSpPr>
          <p:cNvPr id="4" name="Стрелка вправо 3"/>
          <p:cNvSpPr/>
          <p:nvPr/>
        </p:nvSpPr>
        <p:spPr>
          <a:xfrm>
            <a:off x="838200" y="2910626"/>
            <a:ext cx="10998558" cy="14681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355242" y="2987900"/>
            <a:ext cx="1326524" cy="14681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7830355" y="2987901"/>
            <a:ext cx="1687132" cy="14681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980848" y="5555862"/>
            <a:ext cx="23235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Ясная Поляна</a:t>
            </a:r>
            <a:endParaRPr lang="ru-RU" sz="3600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147" y="1607618"/>
            <a:ext cx="3066469" cy="3948244"/>
          </a:xfrm>
        </p:spPr>
      </p:pic>
    </p:spTree>
    <p:extLst>
      <p:ext uri="{BB962C8B-B14F-4D97-AF65-F5344CB8AC3E}">
        <p14:creationId xmlns:p14="http://schemas.microsoft.com/office/powerpoint/2010/main" val="269164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1027" y="973668"/>
            <a:ext cx="8495340" cy="706964"/>
          </a:xfrm>
        </p:spPr>
        <p:txBody>
          <a:bodyPr/>
          <a:lstStyle/>
          <a:p>
            <a:r>
              <a:rPr lang="ru-RU" altLang="ru-RU" dirty="0"/>
              <a:t> </a:t>
            </a:r>
            <a:r>
              <a:rPr lang="ru-RU" altLang="ru-RU" sz="3200" dirty="0"/>
              <a:t>В 1911 году комиссия </a:t>
            </a:r>
            <a:r>
              <a:rPr lang="ru-RU" altLang="ru-RU" sz="3200" dirty="0" smtClean="0"/>
              <a:t>при</a:t>
            </a:r>
            <a:r>
              <a:rPr lang="en-US" altLang="ru-RU" sz="3200" dirty="0" smtClean="0"/>
              <a:t> </a:t>
            </a:r>
            <a:r>
              <a:rPr lang="ru-RU" altLang="ru-RU" sz="3200" dirty="0" smtClean="0"/>
              <a:t>Московском обществе</a:t>
            </a:r>
            <a:r>
              <a:rPr lang="en-US" altLang="ru-RU" sz="3200" dirty="0" smtClean="0"/>
              <a:t> </a:t>
            </a:r>
            <a:r>
              <a:rPr lang="ru-RU" altLang="ru-RU" sz="3200" dirty="0" smtClean="0"/>
              <a:t>распространения </a:t>
            </a:r>
            <a:r>
              <a:rPr lang="ru-RU" altLang="ru-RU" sz="3200" dirty="0"/>
              <a:t>знаний докладывала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altLang="ru-RU" sz="3600" dirty="0"/>
              <a:t>Гоголя –       35 %</a:t>
            </a:r>
          </a:p>
          <a:p>
            <a:pPr>
              <a:buNone/>
            </a:pPr>
            <a:r>
              <a:rPr lang="ru-RU" altLang="ru-RU" sz="3600" dirty="0" smtClean="0"/>
              <a:t>Пушкина </a:t>
            </a:r>
            <a:r>
              <a:rPr lang="ru-RU" altLang="ru-RU" sz="3600" dirty="0"/>
              <a:t>–    25%</a:t>
            </a:r>
          </a:p>
          <a:p>
            <a:pPr>
              <a:buNone/>
            </a:pPr>
            <a:r>
              <a:rPr lang="ru-RU" altLang="ru-RU" sz="3600" dirty="0" smtClean="0"/>
              <a:t>Чарскую </a:t>
            </a:r>
            <a:r>
              <a:rPr lang="ru-RU" altLang="ru-RU" sz="3600" dirty="0"/>
              <a:t>–    21%</a:t>
            </a:r>
          </a:p>
          <a:p>
            <a:pPr>
              <a:buNone/>
            </a:pPr>
            <a:r>
              <a:rPr lang="ru-RU" altLang="ru-RU" sz="3600" dirty="0" smtClean="0"/>
              <a:t>Твена </a:t>
            </a:r>
            <a:r>
              <a:rPr lang="ru-RU" altLang="ru-RU" sz="3600" dirty="0"/>
              <a:t>–        18%</a:t>
            </a:r>
          </a:p>
          <a:p>
            <a:pPr>
              <a:buNone/>
            </a:pPr>
            <a:r>
              <a:rPr lang="ru-RU" altLang="ru-RU" sz="3600" dirty="0" smtClean="0"/>
              <a:t>Тургенева </a:t>
            </a:r>
            <a:r>
              <a:rPr lang="ru-RU" altLang="ru-RU" sz="3600" dirty="0"/>
              <a:t>– 12%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74775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u="sng" dirty="0"/>
              <a:t>Тест по прочитанной повести</a:t>
            </a:r>
            <a:r>
              <a:rPr lang="ru-RU" b="1" u="sng" dirty="0" smtClean="0"/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В каком городе живет дядя Лены?</a:t>
            </a:r>
            <a:endParaRPr lang="ru-RU" sz="36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lvl="0">
              <a:buFont typeface="+mj-lt"/>
              <a:buAutoNum type="alphaUcPeriod"/>
            </a:pPr>
            <a:r>
              <a:rPr lang="ru-RU" sz="4800" dirty="0" smtClean="0"/>
              <a:t>Москва</a:t>
            </a:r>
            <a:endParaRPr lang="ru-RU" sz="4800" dirty="0"/>
          </a:p>
          <a:p>
            <a:pPr lvl="0">
              <a:buFont typeface="+mj-lt"/>
              <a:buAutoNum type="alphaUcPeriod"/>
            </a:pPr>
            <a:r>
              <a:rPr lang="ru-RU" sz="4800" dirty="0"/>
              <a:t>Петербург</a:t>
            </a:r>
          </a:p>
          <a:p>
            <a:pPr lvl="0">
              <a:buFont typeface="+mj-lt"/>
              <a:buAutoNum type="alphaUcPeriod"/>
            </a:pPr>
            <a:r>
              <a:rPr lang="ru-RU" sz="4800" dirty="0"/>
              <a:t>Красноярск</a:t>
            </a:r>
          </a:p>
          <a:p>
            <a:pPr lvl="0">
              <a:buFont typeface="+mj-lt"/>
              <a:buAutoNum type="alphaUcPeriod"/>
            </a:pPr>
            <a:endParaRPr lang="ru-RU" sz="48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921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973668"/>
            <a:ext cx="8087567" cy="706964"/>
          </a:xfrm>
        </p:spPr>
        <p:txBody>
          <a:bodyPr/>
          <a:lstStyle/>
          <a:p>
            <a:pPr lvl="0"/>
            <a:r>
              <a:rPr lang="ru-RU" b="1" dirty="0"/>
              <a:t>Как назвали Лену двоюродные братья и сестры, когда она только к ним приехала</a:t>
            </a:r>
            <a:r>
              <a:rPr lang="ru-RU" b="1" dirty="0" smtClean="0"/>
              <a:t>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buFont typeface="+mj-lt"/>
              <a:buAutoNum type="alphaUcPeriod"/>
            </a:pPr>
            <a:r>
              <a:rPr lang="ru-RU" sz="6600" dirty="0" smtClean="0"/>
              <a:t>Мокрица</a:t>
            </a:r>
            <a:endParaRPr lang="ru-RU" sz="6600" dirty="0"/>
          </a:p>
          <a:p>
            <a:pPr lvl="0">
              <a:buFont typeface="+mj-lt"/>
              <a:buAutoNum type="alphaUcPeriod"/>
            </a:pPr>
            <a:r>
              <a:rPr lang="ru-RU" sz="6600" dirty="0"/>
              <a:t>Мимоза</a:t>
            </a:r>
          </a:p>
          <a:p>
            <a:pPr lvl="0">
              <a:buFont typeface="+mj-lt"/>
              <a:buAutoNum type="alphaUcPeriod"/>
            </a:pPr>
            <a:r>
              <a:rPr lang="ru-RU" sz="6600" dirty="0" smtClean="0"/>
              <a:t>Выскочка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71661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7400" y="973668"/>
            <a:ext cx="7858967" cy="706964"/>
          </a:xfrm>
        </p:spPr>
        <p:txBody>
          <a:bodyPr/>
          <a:lstStyle/>
          <a:p>
            <a:pPr lvl="0"/>
            <a:r>
              <a:rPr lang="ru-RU" b="1" dirty="0"/>
              <a:t>Какими словами представила девочку гувернантка Матильда </a:t>
            </a:r>
            <a:r>
              <a:rPr lang="ru-RU" b="1" dirty="0" err="1"/>
              <a:t>Францевна</a:t>
            </a:r>
            <a:r>
              <a:rPr lang="ru-RU" b="1" dirty="0"/>
              <a:t> в школе</a:t>
            </a:r>
            <a:r>
              <a:rPr lang="ru-RU" b="1" dirty="0" smtClean="0"/>
              <a:t>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buFont typeface="+mj-lt"/>
              <a:buAutoNum type="alphaUcPeriod"/>
            </a:pPr>
            <a:r>
              <a:rPr lang="ru-RU" sz="4800" dirty="0" smtClean="0"/>
              <a:t>Красивая</a:t>
            </a:r>
            <a:r>
              <a:rPr lang="ru-RU" sz="4800" dirty="0"/>
              <a:t>, умная, воспитанная, прилежная</a:t>
            </a:r>
          </a:p>
          <a:p>
            <a:pPr lvl="0">
              <a:buFont typeface="+mj-lt"/>
              <a:buAutoNum type="alphaUcPeriod"/>
            </a:pPr>
            <a:r>
              <a:rPr lang="ru-RU" sz="4800" dirty="0"/>
              <a:t>Лжива, груба, драчлива и непослушна</a:t>
            </a:r>
          </a:p>
          <a:p>
            <a:pPr>
              <a:buFont typeface="+mj-lt"/>
              <a:buAutoNum type="alphaUcPeriod"/>
            </a:pP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3902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b="1" dirty="0"/>
              <a:t>Кого Лене напомнила начальница гимназии Анна Владимировна</a:t>
            </a:r>
            <a:r>
              <a:rPr lang="ru-RU" b="1" dirty="0" smtClean="0"/>
              <a:t>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buFont typeface="+mj-lt"/>
              <a:buAutoNum type="alphaUcPeriod"/>
            </a:pPr>
            <a:r>
              <a:rPr lang="ru-RU" sz="6600" dirty="0" smtClean="0"/>
              <a:t>Тётю</a:t>
            </a:r>
            <a:endParaRPr lang="ru-RU" sz="6600" dirty="0"/>
          </a:p>
          <a:p>
            <a:pPr lvl="0">
              <a:buFont typeface="+mj-lt"/>
              <a:buAutoNum type="alphaUcPeriod"/>
            </a:pPr>
            <a:r>
              <a:rPr lang="ru-RU" sz="6600" dirty="0"/>
              <a:t>Бабушку</a:t>
            </a:r>
          </a:p>
          <a:p>
            <a:pPr lvl="0">
              <a:buFont typeface="+mj-lt"/>
              <a:buAutoNum type="alphaUcPeriod"/>
            </a:pPr>
            <a:r>
              <a:rPr lang="ru-RU" sz="6600" dirty="0"/>
              <a:t>Маму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502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b="1" dirty="0"/>
              <a:t>Как девочка приблизилась к двери класса</a:t>
            </a:r>
            <a:r>
              <a:rPr lang="ru-RU" b="1" dirty="0" smtClean="0"/>
              <a:t>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buFont typeface="+mj-lt"/>
              <a:buAutoNum type="alphaUcPeriod"/>
            </a:pPr>
            <a:r>
              <a:rPr lang="ru-RU" sz="6600" dirty="0" smtClean="0"/>
              <a:t>Храбро</a:t>
            </a:r>
            <a:endParaRPr lang="ru-RU" sz="6600" dirty="0"/>
          </a:p>
          <a:p>
            <a:pPr lvl="0">
              <a:buFont typeface="+mj-lt"/>
              <a:buAutoNum type="alphaUcPeriod"/>
            </a:pPr>
            <a:r>
              <a:rPr lang="ru-RU" sz="6600" dirty="0"/>
              <a:t>Боязливо</a:t>
            </a:r>
          </a:p>
          <a:p>
            <a:pPr lvl="0">
              <a:buFont typeface="+mj-lt"/>
              <a:buAutoNum type="alphaUcPeriod"/>
            </a:pPr>
            <a:r>
              <a:rPr lang="ru-RU" sz="6600" dirty="0"/>
              <a:t>Без интереса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350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b="1" dirty="0"/>
              <a:t>Как Лена работала на уроке, как выводила слова</a:t>
            </a:r>
            <a:r>
              <a:rPr lang="ru-RU" b="1" dirty="0" smtClean="0"/>
              <a:t>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>
              <a:buFont typeface="+mj-lt"/>
              <a:buAutoNum type="alphaUcPeriod"/>
            </a:pPr>
            <a:r>
              <a:rPr lang="ru-RU" sz="5400" dirty="0" smtClean="0"/>
              <a:t>В </a:t>
            </a:r>
            <a:r>
              <a:rPr lang="ru-RU" sz="5400" dirty="0"/>
              <a:t>тетради было очень грязно</a:t>
            </a:r>
          </a:p>
          <a:p>
            <a:pPr lvl="0">
              <a:buFont typeface="+mj-lt"/>
              <a:buAutoNum type="alphaUcPeriod"/>
            </a:pPr>
            <a:r>
              <a:rPr lang="ru-RU" sz="5400" dirty="0"/>
              <a:t>Правильно и очень красиво</a:t>
            </a:r>
          </a:p>
          <a:p>
            <a:pPr lvl="0">
              <a:buFont typeface="+mj-lt"/>
              <a:buAutoNum type="alphaUcPeriod"/>
            </a:pPr>
            <a:r>
              <a:rPr lang="ru-RU" sz="5400" dirty="0"/>
              <a:t>Выводила буквы с усердием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981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b="1" dirty="0"/>
              <a:t>Какова была тетрадь Жюли</a:t>
            </a:r>
            <a:r>
              <a:rPr lang="ru-RU" b="1" dirty="0" smtClean="0"/>
              <a:t>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>
              <a:buFont typeface="+mj-lt"/>
              <a:buAutoNum type="alphaUcPeriod"/>
            </a:pPr>
            <a:r>
              <a:rPr lang="ru-RU" sz="4400" dirty="0" smtClean="0"/>
              <a:t>Было </a:t>
            </a:r>
            <a:r>
              <a:rPr lang="ru-RU" sz="4400" dirty="0"/>
              <a:t>много ошибок</a:t>
            </a:r>
          </a:p>
          <a:p>
            <a:pPr lvl="0">
              <a:buFont typeface="+mj-lt"/>
              <a:buAutoNum type="alphaUcPeriod"/>
            </a:pPr>
            <a:r>
              <a:rPr lang="ru-RU" sz="4400" dirty="0"/>
              <a:t>На листах находились крупные и мелкие кляксы</a:t>
            </a:r>
          </a:p>
          <a:p>
            <a:pPr lvl="0">
              <a:buFont typeface="+mj-lt"/>
              <a:buAutoNum type="alphaUcPeriod"/>
            </a:pPr>
            <a:r>
              <a:rPr lang="ru-RU" sz="4400" dirty="0"/>
              <a:t>Работа была выполнена аккуратно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273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b="1" dirty="0"/>
              <a:t>Кто пропал у Жоржа</a:t>
            </a:r>
            <a:r>
              <a:rPr lang="ru-RU" b="1" dirty="0" smtClean="0"/>
              <a:t>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buFont typeface="+mj-lt"/>
              <a:buAutoNum type="alphaUcPeriod"/>
            </a:pPr>
            <a:r>
              <a:rPr lang="ru-RU" sz="6600" dirty="0" smtClean="0"/>
              <a:t>Собака</a:t>
            </a:r>
            <a:endParaRPr lang="ru-RU" sz="6600" dirty="0"/>
          </a:p>
          <a:p>
            <a:pPr lvl="0">
              <a:buFont typeface="+mj-lt"/>
              <a:buAutoNum type="alphaUcPeriod"/>
            </a:pPr>
            <a:r>
              <a:rPr lang="ru-RU" sz="6600" dirty="0"/>
              <a:t>Попугай</a:t>
            </a:r>
          </a:p>
          <a:p>
            <a:pPr lvl="0">
              <a:buFont typeface="+mj-lt"/>
              <a:buAutoNum type="alphaUcPeriod"/>
            </a:pPr>
            <a:r>
              <a:rPr lang="ru-RU" sz="6600" dirty="0"/>
              <a:t>Сова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65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b="1" dirty="0"/>
              <a:t>Кто на самом деле украл домашнего любимца Жоржа</a:t>
            </a:r>
            <a:r>
              <a:rPr lang="ru-RU" b="1" dirty="0" smtClean="0"/>
              <a:t>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lphaUcPeriod"/>
            </a:pPr>
            <a:r>
              <a:rPr lang="ru-RU" sz="6600" dirty="0" smtClean="0"/>
              <a:t>Толя</a:t>
            </a:r>
            <a:endParaRPr lang="ru-RU" sz="6600" dirty="0"/>
          </a:p>
          <a:p>
            <a:pPr>
              <a:buFont typeface="+mj-lt"/>
              <a:buAutoNum type="alphaUcPeriod"/>
            </a:pPr>
            <a:r>
              <a:rPr lang="ru-RU" sz="6600" dirty="0"/>
              <a:t>Лена</a:t>
            </a:r>
          </a:p>
          <a:p>
            <a:pPr>
              <a:buFont typeface="+mj-lt"/>
              <a:buAutoNum type="alphaUcPeriod"/>
            </a:pPr>
            <a:r>
              <a:rPr lang="ru-RU" sz="6600" dirty="0"/>
              <a:t>Жюли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580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/>
          <p:cNvSpPr/>
          <p:nvPr/>
        </p:nvSpPr>
        <p:spPr>
          <a:xfrm>
            <a:off x="7830355" y="2987901"/>
            <a:ext cx="1687132" cy="14681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 дороге в </a:t>
            </a:r>
            <a:r>
              <a:rPr lang="en-US" dirty="0"/>
              <a:t>X</a:t>
            </a:r>
            <a:r>
              <a:rPr lang="ru-RU" dirty="0"/>
              <a:t>Х век.</a:t>
            </a:r>
          </a:p>
        </p:txBody>
      </p:sp>
      <p:sp>
        <p:nvSpPr>
          <p:cNvPr id="4" name="Стрелка вправо 3"/>
          <p:cNvSpPr/>
          <p:nvPr/>
        </p:nvSpPr>
        <p:spPr>
          <a:xfrm>
            <a:off x="838200" y="2910626"/>
            <a:ext cx="10998558" cy="14681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215" y="1680632"/>
            <a:ext cx="5150054" cy="3881950"/>
          </a:xfrm>
        </p:spPr>
      </p:pic>
      <p:sp>
        <p:nvSpPr>
          <p:cNvPr id="5" name="Овал 4"/>
          <p:cNvSpPr/>
          <p:nvPr/>
        </p:nvSpPr>
        <p:spPr>
          <a:xfrm>
            <a:off x="355242" y="2987900"/>
            <a:ext cx="1326524" cy="14681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4069724" y="2987901"/>
            <a:ext cx="1506828" cy="14681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8222145" y="5493483"/>
            <a:ext cx="18094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Малые Вежи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13890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  <a:r>
              <a:rPr lang="ru-RU" b="1" dirty="0"/>
              <a:t>Кто заступился за Лену, когда её хотели высечь розгами?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endParaRPr lang="ru-RU" dirty="0"/>
          </a:p>
          <a:p>
            <a:pPr marL="914400" lvl="0" indent="-914400">
              <a:buFont typeface="+mj-lt"/>
              <a:buAutoNum type="alphaUcPeriod"/>
            </a:pPr>
            <a:r>
              <a:rPr lang="ru-RU" sz="5400" dirty="0"/>
              <a:t>Толя</a:t>
            </a:r>
          </a:p>
          <a:p>
            <a:pPr marL="914400" lvl="0" indent="-914400">
              <a:buFont typeface="+mj-lt"/>
              <a:buAutoNum type="alphaUcPeriod"/>
            </a:pPr>
            <a:r>
              <a:rPr lang="ru-RU" sz="5400" dirty="0"/>
              <a:t>Жорж</a:t>
            </a:r>
          </a:p>
          <a:p>
            <a:pPr marL="914400" lvl="0" indent="-914400">
              <a:buFont typeface="+mj-lt"/>
              <a:buAutoNum type="alphaUcPeriod"/>
            </a:pPr>
            <a:r>
              <a:rPr lang="ru-RU" sz="5400" dirty="0"/>
              <a:t>Нина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983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800"/>
              <a:t>         </a:t>
            </a:r>
            <a:r>
              <a:rPr lang="ru-RU" altLang="ru-RU" sz="3800" b="1" i="1">
                <a:solidFill>
                  <a:schemeClr val="hlink"/>
                </a:solidFill>
              </a:rPr>
              <a:t>Книги Лидии Чарской</a:t>
            </a:r>
          </a:p>
        </p:txBody>
      </p:sp>
      <p:pic>
        <p:nvPicPr>
          <p:cNvPr id="20483" name="Picture 1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71801" y="1600201"/>
            <a:ext cx="2741613" cy="4530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4" name="Рисунок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84989" y="1600201"/>
            <a:ext cx="2840037" cy="4530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182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438400" y="277813"/>
            <a:ext cx="8553450" cy="1143000"/>
          </a:xfrm>
        </p:spPr>
        <p:txBody>
          <a:bodyPr/>
          <a:lstStyle/>
          <a:p>
            <a:pPr algn="ctr" eaLnBrk="1" hangingPunct="1"/>
            <a:r>
              <a:rPr lang="ru-RU" altLang="ru-RU" sz="3800" dirty="0"/>
              <a:t>         </a:t>
            </a:r>
            <a:r>
              <a:rPr lang="ru-RU" altLang="ru-RU" sz="3800" b="1" i="1" dirty="0">
                <a:solidFill>
                  <a:schemeClr val="hlink"/>
                </a:solidFill>
              </a:rPr>
              <a:t>Писатель Фёдор </a:t>
            </a:r>
            <a:r>
              <a:rPr lang="ru-RU" altLang="ru-RU" sz="3800" b="1" i="1" dirty="0" smtClean="0">
                <a:solidFill>
                  <a:schemeClr val="bg2">
                    <a:lumMod val="50000"/>
                  </a:schemeClr>
                </a:solidFill>
              </a:rPr>
              <a:t>Сологуб</a:t>
            </a:r>
            <a:r>
              <a:rPr lang="en-US" altLang="ru-RU" sz="3800" b="1" i="1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en-US" altLang="ru-RU" sz="3800" b="1" i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altLang="ru-RU" sz="2400" b="1" i="1" dirty="0" smtClean="0">
                <a:solidFill>
                  <a:schemeClr val="bg2">
                    <a:lumMod val="50000"/>
                  </a:schemeClr>
                </a:solidFill>
              </a:rPr>
              <a:t>(</a:t>
            </a:r>
            <a:r>
              <a:rPr lang="ru-RU" altLang="ru-RU" sz="2400" b="1" i="1" dirty="0">
                <a:solidFill>
                  <a:schemeClr val="bg2">
                    <a:lumMod val="50000"/>
                  </a:schemeClr>
                </a:solidFill>
              </a:rPr>
              <a:t>1863-1927)</a:t>
            </a:r>
            <a:r>
              <a:rPr lang="ru-RU" altLang="ru-RU" sz="3800" b="1" i="1" dirty="0">
                <a:solidFill>
                  <a:schemeClr val="bg2">
                    <a:lumMod val="50000"/>
                  </a:schemeClr>
                </a:solidFill>
              </a:rPr>
              <a:t>                 </a:t>
            </a:r>
            <a:br>
              <a:rPr lang="ru-RU" altLang="ru-RU" sz="3800" b="1" i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altLang="ru-RU" sz="3800" b="1" i="1" dirty="0">
                <a:solidFill>
                  <a:schemeClr val="hlink"/>
                </a:solidFill>
              </a:rPr>
              <a:t>                       о Лидии Чарской: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38400" y="2205038"/>
            <a:ext cx="7772400" cy="446405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ru-RU" sz="4000" dirty="0"/>
              <a:t>«Популярность Крылова в России и Андерсена в Дании не достигла такой напряжённости и пылкости.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ru-RU" sz="4000" dirty="0"/>
              <a:t>  И всё это было вполне заслужено </a:t>
            </a:r>
            <a:r>
              <a:rPr lang="ru-RU" altLang="ru-RU" sz="4000" dirty="0" err="1"/>
              <a:t>Чарскою</a:t>
            </a:r>
            <a:r>
              <a:rPr lang="ru-RU" altLang="ru-RU" sz="4000" dirty="0"/>
              <a:t>…»</a:t>
            </a:r>
          </a:p>
        </p:txBody>
      </p:sp>
      <p:pic>
        <p:nvPicPr>
          <p:cNvPr id="5124" name="Picture 4" descr="диплом 00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5" y="92907"/>
            <a:ext cx="1740844" cy="2056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217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800"/>
              <a:t>       </a:t>
            </a:r>
            <a:r>
              <a:rPr lang="ru-RU" altLang="ru-RU" sz="3800" b="1" i="1">
                <a:solidFill>
                  <a:schemeClr val="hlink"/>
                </a:solidFill>
              </a:rPr>
              <a:t>Чарская написала много книг </a:t>
            </a:r>
            <a:br>
              <a:rPr lang="ru-RU" altLang="ru-RU" sz="3800" b="1" i="1">
                <a:solidFill>
                  <a:schemeClr val="hlink"/>
                </a:solidFill>
              </a:rPr>
            </a:br>
            <a:r>
              <a:rPr lang="ru-RU" altLang="ru-RU" sz="3800" b="1" i="1">
                <a:solidFill>
                  <a:schemeClr val="hlink"/>
                </a:solidFill>
              </a:rPr>
              <a:t>                      для детей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38400" y="333375"/>
            <a:ext cx="7772400" cy="5797550"/>
          </a:xfrm>
        </p:spPr>
        <p:txBody>
          <a:bodyPr/>
          <a:lstStyle/>
          <a:p>
            <a:pPr eaLnBrk="1" hangingPunct="1"/>
            <a:endParaRPr lang="ru-RU" altLang="ru-RU" smtClean="0"/>
          </a:p>
          <a:p>
            <a:pPr eaLnBrk="1" hangingPunct="1"/>
            <a:endParaRPr lang="ru-RU" altLang="ru-RU" sz="3600" i="1">
              <a:solidFill>
                <a:schemeClr val="accent2"/>
              </a:solidFill>
            </a:endParaRPr>
          </a:p>
        </p:txBody>
      </p:sp>
      <p:pic>
        <p:nvPicPr>
          <p:cNvPr id="2458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2133600"/>
            <a:ext cx="55626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6" y="2276475"/>
            <a:ext cx="2809875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67751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79650" y="260350"/>
            <a:ext cx="7772400" cy="1143000"/>
          </a:xfrm>
        </p:spPr>
        <p:txBody>
          <a:bodyPr/>
          <a:lstStyle/>
          <a:p>
            <a:pPr eaLnBrk="1" hangingPunct="1"/>
            <a:r>
              <a:rPr lang="ru-RU" altLang="ru-RU" sz="3800" b="1" i="1">
                <a:solidFill>
                  <a:schemeClr val="hlink"/>
                </a:solidFill>
              </a:rPr>
              <a:t>Произведения Чарской печатали     </a:t>
            </a:r>
            <a:br>
              <a:rPr lang="ru-RU" altLang="ru-RU" sz="3800" b="1" i="1">
                <a:solidFill>
                  <a:schemeClr val="hlink"/>
                </a:solidFill>
              </a:rPr>
            </a:br>
            <a:r>
              <a:rPr lang="ru-RU" altLang="ru-RU" sz="3800" b="1" i="1">
                <a:solidFill>
                  <a:schemeClr val="hlink"/>
                </a:solidFill>
              </a:rPr>
              <a:t>         православные издания</a:t>
            </a:r>
          </a:p>
        </p:txBody>
      </p:sp>
      <p:pic>
        <p:nvPicPr>
          <p:cNvPr id="26627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1" y="1600201"/>
            <a:ext cx="4162425" cy="4530725"/>
          </a:xfrm>
        </p:spPr>
      </p:pic>
      <p:pic>
        <p:nvPicPr>
          <p:cNvPr id="2662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1" y="1700214"/>
            <a:ext cx="3313113" cy="434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199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  </a:t>
            </a:r>
            <a:r>
              <a:rPr lang="ru-RU" altLang="ru-RU" b="1" i="1" smtClean="0">
                <a:solidFill>
                  <a:schemeClr val="hlink"/>
                </a:solidFill>
              </a:rPr>
              <a:t>Рассказы грустные и добрые</a:t>
            </a:r>
          </a:p>
        </p:txBody>
      </p:sp>
      <p:pic>
        <p:nvPicPr>
          <p:cNvPr id="2867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5869" y="2032000"/>
            <a:ext cx="3297238" cy="4530725"/>
          </a:xfrm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168" y="2136774"/>
            <a:ext cx="3240087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16113"/>
            <a:ext cx="312420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920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  </a:t>
            </a:r>
            <a:r>
              <a:rPr lang="ru-RU" altLang="ru-RU" b="1" i="1" smtClean="0">
                <a:solidFill>
                  <a:schemeClr val="hlink"/>
                </a:solidFill>
              </a:rPr>
              <a:t>Полное собрание сочинений</a:t>
            </a:r>
          </a:p>
        </p:txBody>
      </p:sp>
      <p:pic>
        <p:nvPicPr>
          <p:cNvPr id="2969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1628776"/>
            <a:ext cx="3417888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0463" y="1628776"/>
            <a:ext cx="3848100" cy="4752975"/>
          </a:xfrm>
        </p:spPr>
      </p:pic>
    </p:spTree>
    <p:extLst>
      <p:ext uri="{BB962C8B-B14F-4D97-AF65-F5344CB8AC3E}">
        <p14:creationId xmlns:p14="http://schemas.microsoft.com/office/powerpoint/2010/main" val="272729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i="1" smtClean="0">
                <a:solidFill>
                  <a:schemeClr val="hlink"/>
                </a:solidFill>
              </a:rPr>
              <a:t>1875 – 1937г.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 dirty="0"/>
              <a:t>Лидия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 dirty="0"/>
              <a:t>Алексеевна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 dirty="0"/>
              <a:t>Чарская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 dirty="0"/>
              <a:t>более 20 лет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 dirty="0"/>
              <a:t>была любимой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 dirty="0"/>
              <a:t>детской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 dirty="0"/>
              <a:t>писательницей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 dirty="0"/>
              <a:t>в России.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 dirty="0"/>
              <a:t>Надеюсь, что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 dirty="0"/>
              <a:t>Поколение детей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 dirty="0"/>
              <a:t>21 века тоже полюбит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 dirty="0"/>
              <a:t>её книги 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ru-RU" altLang="ru-RU" sz="2400" dirty="0"/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8" y="333375"/>
            <a:ext cx="4762500" cy="615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95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http://im5-tub.mail.ru/i?id=156198801&amp;tov=5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8929" y="576234"/>
            <a:ext cx="2143140" cy="2143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6" name="Picture 8" descr="http://www.ozon.ru/multimedia/books_covers/10002775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14303" y="3704774"/>
            <a:ext cx="1905000" cy="3009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8" name="Picture 10" descr="http://www.ozon.ru/multimedia/books_covers/10010886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98027" y="3637646"/>
            <a:ext cx="1905000" cy="3067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80" name="Picture 12" descr="http://im6-tub.mail.ru/i?id=58290500&amp;tov=6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81752" y="3714752"/>
            <a:ext cx="1857388" cy="2989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14" descr="Лидия Чарская Сибирочка">
            <a:hlinkClick r:id="rId8" tooltip="Лидия Чарская Сибирочка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14360" y="428604"/>
            <a:ext cx="1905000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10" descr="Лидия Чарская Записки маленькой гимназистки">
            <a:hlinkClick r:id="rId10" tooltip="Лидия Чарская Записки маленькой гимназистки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81752" y="957241"/>
            <a:ext cx="1905000" cy="24574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392" name="Picture 8" descr="Л. А. Чарская Волшебная сказка">
            <a:hlinkClick r:id="rId12" tooltip="Л. А. Чарская Волшебная сказка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999" y="3637646"/>
            <a:ext cx="19050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Лидия Чарская Соперницы">
            <a:hlinkClick r:id="rId14" tooltip="Лидия Чарская Соперницы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414303" y="214291"/>
            <a:ext cx="1905000" cy="3200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003093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800" b="1" i="1">
                <a:solidFill>
                  <a:schemeClr val="hlink"/>
                </a:solidFill>
              </a:rPr>
              <a:t>Публикация в журнале и на МР3</a:t>
            </a:r>
          </a:p>
        </p:txBody>
      </p:sp>
      <p:pic>
        <p:nvPicPr>
          <p:cNvPr id="3174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36572" y="1811101"/>
            <a:ext cx="3499065" cy="4884974"/>
          </a:xfrm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619" y="1811100"/>
            <a:ext cx="3969757" cy="4786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500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355242" y="2987900"/>
            <a:ext cx="1326524" cy="14681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4069724" y="2987901"/>
            <a:ext cx="1506828" cy="14681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7830355" y="2987901"/>
            <a:ext cx="1687132" cy="14681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 дороге в </a:t>
            </a:r>
            <a:r>
              <a:rPr lang="en-US" dirty="0"/>
              <a:t>X</a:t>
            </a:r>
            <a:r>
              <a:rPr lang="ru-RU" dirty="0"/>
              <a:t>Х век.</a:t>
            </a:r>
          </a:p>
        </p:txBody>
      </p:sp>
      <p:sp>
        <p:nvSpPr>
          <p:cNvPr id="4" name="Стрелка вправо 3"/>
          <p:cNvSpPr/>
          <p:nvPr/>
        </p:nvSpPr>
        <p:spPr>
          <a:xfrm>
            <a:off x="942538" y="2987900"/>
            <a:ext cx="10998558" cy="14681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75" y="0"/>
            <a:ext cx="9561125" cy="6652950"/>
          </a:xfrm>
        </p:spPr>
      </p:pic>
      <p:sp>
        <p:nvSpPr>
          <p:cNvPr id="8" name="TextBox 7"/>
          <p:cNvSpPr txBox="1"/>
          <p:nvPr/>
        </p:nvSpPr>
        <p:spPr>
          <a:xfrm>
            <a:off x="9221105" y="6006619"/>
            <a:ext cx="2719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Петербург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16348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942200" y="568412"/>
            <a:ext cx="7704137" cy="1420813"/>
          </a:xfrm>
        </p:spPr>
        <p:txBody>
          <a:bodyPr/>
          <a:lstStyle/>
          <a:p>
            <a:pPr eaLnBrk="1" hangingPunct="1"/>
            <a:r>
              <a:rPr lang="ru-RU" altLang="ru-RU" dirty="0"/>
              <a:t>   </a:t>
            </a:r>
            <a:r>
              <a:rPr lang="ru-RU" altLang="ru-RU" b="1" i="1" dirty="0">
                <a:solidFill>
                  <a:schemeClr val="hlink"/>
                </a:solidFill>
              </a:rPr>
              <a:t>«Сказанное слово –было да нет, </a:t>
            </a:r>
            <a:r>
              <a:rPr lang="ru-RU" altLang="ru-RU" b="1" i="1" dirty="0" smtClean="0">
                <a:solidFill>
                  <a:schemeClr val="hlink"/>
                </a:solidFill>
              </a:rPr>
              <a:t>а </a:t>
            </a:r>
            <a:r>
              <a:rPr lang="ru-RU" altLang="ru-RU" b="1" i="1" dirty="0">
                <a:solidFill>
                  <a:schemeClr val="hlink"/>
                </a:solidFill>
              </a:rPr>
              <a:t>написанное живёт век».- </a:t>
            </a:r>
            <a:br>
              <a:rPr lang="ru-RU" altLang="ru-RU" b="1" i="1" dirty="0">
                <a:solidFill>
                  <a:schemeClr val="hlink"/>
                </a:solidFill>
              </a:rPr>
            </a:br>
            <a:r>
              <a:rPr lang="ru-RU" altLang="ru-RU" b="1" i="1" dirty="0">
                <a:solidFill>
                  <a:schemeClr val="hlink"/>
                </a:solidFill>
              </a:rPr>
              <a:t>            </a:t>
            </a:r>
            <a:r>
              <a:rPr lang="ru-RU" altLang="ru-RU" sz="2400" b="1" i="1" dirty="0">
                <a:solidFill>
                  <a:schemeClr val="tx1"/>
                </a:solidFill>
              </a:rPr>
              <a:t>русская народная пословица</a:t>
            </a:r>
          </a:p>
        </p:txBody>
      </p:sp>
      <p:pic>
        <p:nvPicPr>
          <p:cNvPr id="3686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2117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Домашнее задание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8179906"/>
              </p:ext>
            </p:extLst>
          </p:nvPr>
        </p:nvGraphicFramePr>
        <p:xfrm>
          <a:off x="742950" y="2257425"/>
          <a:ext cx="9205913" cy="21609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205913"/>
              </a:tblGrid>
              <a:tr h="216090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400" dirty="0">
                          <a:effectLst/>
                        </a:rPr>
                        <a:t>Заполнить таблицу </a:t>
                      </a:r>
                      <a:endParaRPr lang="ru-RU" sz="4400" dirty="0" smtClean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400" dirty="0" smtClean="0">
                          <a:effectLst/>
                        </a:rPr>
                        <a:t>(</a:t>
                      </a:r>
                      <a:r>
                        <a:rPr lang="ru-RU" sz="4400" dirty="0">
                          <a:effectLst/>
                        </a:rPr>
                        <a:t>рабочая тетрадь стр. 69 №5) </a:t>
                      </a:r>
                      <a:endParaRPr lang="ru-RU" sz="3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223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4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0" y="5516564"/>
            <a:ext cx="8866188" cy="1341437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А.И.Куприн</a:t>
            </a:r>
            <a:r>
              <a:rPr lang="ru-RU" dirty="0" smtClean="0"/>
              <a:t> </a:t>
            </a:r>
          </a:p>
        </p:txBody>
      </p:sp>
      <p:pic>
        <p:nvPicPr>
          <p:cNvPr id="14339" name="Picture 7" descr="Рисунок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11900" y="115888"/>
            <a:ext cx="4038600" cy="3128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9" descr="&quot;А. И. Куприн - молодой офицер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4" y="1"/>
            <a:ext cx="3887787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4" descr="&quot;А. И. Куприн - кадет. 1880 г.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3924300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50903" name="Group 23"/>
          <p:cNvGraphicFramePr>
            <a:graphicFrameLocks noGrp="1"/>
          </p:cNvGraphicFramePr>
          <p:nvPr/>
        </p:nvGraphicFramePr>
        <p:xfrm>
          <a:off x="1703388" y="908051"/>
          <a:ext cx="9144000" cy="1008063"/>
        </p:xfrm>
        <a:graphic>
          <a:graphicData uri="http://schemas.openxmlformats.org/drawingml/2006/table">
            <a:tbl>
              <a:tblPr/>
              <a:tblGrid>
                <a:gridCol w="9144000"/>
              </a:tblGrid>
              <a:tr h="1008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ansSerif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44" name="Picture 25" descr="Закрыть презентацию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013" y="10109200"/>
            <a:ext cx="152400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833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0" y="1341438"/>
            <a:ext cx="9144000" cy="5516562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ru-RU" dirty="0" smtClean="0"/>
              <a:t> </a:t>
            </a:r>
          </a:p>
        </p:txBody>
      </p:sp>
      <p:pic>
        <p:nvPicPr>
          <p:cNvPr id="15363" name="Picture 5" descr="&quot;А. И. Куприн. Пригород Парижа Севр Виль Д' Авре. 1922 г.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258983"/>
            <a:ext cx="4186237" cy="569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16" descr="Закрыть презентацию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25" y="6218238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7" descr="&quot;Приезд А. И. Куприна на Родину. 1937 г.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6" y="1465263"/>
            <a:ext cx="500380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Text Box 24"/>
          <p:cNvSpPr txBox="1">
            <a:spLocks noChangeArrowheads="1"/>
          </p:cNvSpPr>
          <p:nvPr/>
        </p:nvSpPr>
        <p:spPr bwMode="auto">
          <a:xfrm>
            <a:off x="6075363" y="260351"/>
            <a:ext cx="3981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8985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р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598141" y="271849"/>
            <a:ext cx="9263370" cy="613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8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Железные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00B050"/>
                </a:solidFill>
              </a:rPr>
              <a:t>дороги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00B0F0"/>
                </a:solidFill>
              </a:rPr>
              <a:t>в</a:t>
            </a:r>
            <a:r>
              <a:rPr lang="ru-RU" dirty="0" smtClean="0"/>
              <a:t>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Петербурге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Выполнила</a:t>
            </a:r>
            <a:r>
              <a:rPr lang="ru-RU" dirty="0" smtClean="0">
                <a:solidFill>
                  <a:srgbClr val="FFFF00"/>
                </a:solidFill>
              </a:rPr>
              <a:t>:</a:t>
            </a:r>
            <a:r>
              <a:rPr lang="ru-RU" dirty="0" smtClean="0">
                <a:solidFill>
                  <a:srgbClr val="15FF15"/>
                </a:solidFill>
              </a:rPr>
              <a:t> Седова Лиза</a:t>
            </a:r>
            <a:endParaRPr lang="ru-RU" dirty="0">
              <a:solidFill>
                <a:srgbClr val="15FF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95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 (конференц-зал)">
  <a:themeElements>
    <a:clrScheme name="Ион (конференц-зал)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Ион (конференц-зал)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 (конференц-зал)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417</TotalTime>
  <Words>597</Words>
  <Application>Microsoft Office PowerPoint</Application>
  <PresentationFormat>Широкоэкранный</PresentationFormat>
  <Paragraphs>123</Paragraphs>
  <Slides>51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9" baseType="lpstr">
      <vt:lpstr>Arial</vt:lpstr>
      <vt:lpstr>Calibri</vt:lpstr>
      <vt:lpstr>Century Gothic</vt:lpstr>
      <vt:lpstr>SansSerif</vt:lpstr>
      <vt:lpstr>Times New Roman</vt:lpstr>
      <vt:lpstr>Wingdings</vt:lpstr>
      <vt:lpstr>Wingdings 3</vt:lpstr>
      <vt:lpstr>Ион (конференц-зал)</vt:lpstr>
      <vt:lpstr>Новые встречи со старыми друзьями</vt:lpstr>
      <vt:lpstr>По дороге в XХ век.</vt:lpstr>
      <vt:lpstr>По дороге в XХ век.</vt:lpstr>
      <vt:lpstr>По дороге в XХ век.</vt:lpstr>
      <vt:lpstr>По дороге в XХ век.</vt:lpstr>
      <vt:lpstr>А.И.Куприн </vt:lpstr>
      <vt:lpstr>Презентация PowerPoint</vt:lpstr>
      <vt:lpstr>Презентация PowerPoint</vt:lpstr>
      <vt:lpstr>Железные дороги в Петербурге</vt:lpstr>
      <vt:lpstr>В поезде…</vt:lpstr>
      <vt:lpstr>Презентация PowerPoint</vt:lpstr>
      <vt:lpstr>Презентация PowerPoint</vt:lpstr>
      <vt:lpstr>Спасибо за внимание!!!</vt:lpstr>
      <vt:lpstr>Презентация PowerPoint</vt:lpstr>
      <vt:lpstr>   Записки маленькой гимназистки</vt:lpstr>
      <vt:lpstr>    Сложная судьба.</vt:lpstr>
      <vt:lpstr>«Отрывок из повести  Л. Чарская Записки маленькой гимназистки.»</vt:lpstr>
      <vt:lpstr>Вход домой к</vt:lpstr>
      <vt:lpstr>Роскошная гостиная.</vt:lpstr>
      <vt:lpstr>Презентация PowerPoint</vt:lpstr>
      <vt:lpstr>Презентация PowerPoint</vt:lpstr>
      <vt:lpstr>Женская гимназия</vt:lpstr>
      <vt:lpstr>Младший класс</vt:lpstr>
      <vt:lpstr>Коридор  </vt:lpstr>
      <vt:lpstr>Учитель </vt:lpstr>
      <vt:lpstr>Девочки </vt:lpstr>
      <vt:lpstr>    Гимназисты Фото 1909 года</vt:lpstr>
      <vt:lpstr>      Биографическая повесть</vt:lpstr>
      <vt:lpstr>Какой смысл вложила в это звучное слово Лидия Алексеевна, нам не известно. Но можно предположить, что оно родилось по аналогии со словами "чары", "очарованье", "колдовство.  Как актриса она была малоизвестна. </vt:lpstr>
      <vt:lpstr> В 1911 году комиссия при Московском обществе распространения знаний докладывала</vt:lpstr>
      <vt:lpstr>Тест по прочитанной повести.</vt:lpstr>
      <vt:lpstr>Как назвали Лену двоюродные братья и сестры, когда она только к ним приехала?</vt:lpstr>
      <vt:lpstr>Какими словами представила девочку гувернантка Матильда Францевна в школе?</vt:lpstr>
      <vt:lpstr>Кого Лене напомнила начальница гимназии Анна Владимировна?</vt:lpstr>
      <vt:lpstr>Как девочка приблизилась к двери класса?</vt:lpstr>
      <vt:lpstr>Как Лена работала на уроке, как выводила слова?</vt:lpstr>
      <vt:lpstr>Какова была тетрадь Жюли?</vt:lpstr>
      <vt:lpstr>Кто пропал у Жоржа?</vt:lpstr>
      <vt:lpstr>Кто на самом деле украл домашнего любимца Жоржа?</vt:lpstr>
      <vt:lpstr> Кто заступился за Лену, когда её хотели высечь розгами?</vt:lpstr>
      <vt:lpstr>         Книги Лидии Чарской</vt:lpstr>
      <vt:lpstr>         Писатель Фёдор Сологуб (1863-1927)                                         о Лидии Чарской:</vt:lpstr>
      <vt:lpstr>       Чарская написала много книг                        для детей</vt:lpstr>
      <vt:lpstr>Произведения Чарской печатали               православные издания</vt:lpstr>
      <vt:lpstr>  Рассказы грустные и добрые</vt:lpstr>
      <vt:lpstr>  Полное собрание сочинений</vt:lpstr>
      <vt:lpstr>1875 – 1937г.</vt:lpstr>
      <vt:lpstr>Презентация PowerPoint</vt:lpstr>
      <vt:lpstr>Публикация в журнале и на МР3</vt:lpstr>
      <vt:lpstr>   «Сказанное слово –было да нет, а написанное живёт век».-              русская народная пословица</vt:lpstr>
      <vt:lpstr>Домашнее задание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Новые встречи со старыми друзьями</dc:title>
  <dc:creator>Отнельченко Татьяна Николаевна</dc:creator>
  <cp:lastModifiedBy>Отнельченко Татьяна Николаевна</cp:lastModifiedBy>
  <cp:revision>23</cp:revision>
  <dcterms:created xsi:type="dcterms:W3CDTF">2015-02-11T11:25:03Z</dcterms:created>
  <dcterms:modified xsi:type="dcterms:W3CDTF">2015-02-18T07:14:41Z</dcterms:modified>
</cp:coreProperties>
</file>