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0" r:id="rId3"/>
    <p:sldId id="259" r:id="rId4"/>
    <p:sldId id="263" r:id="rId5"/>
    <p:sldId id="264" r:id="rId6"/>
    <p:sldId id="265" r:id="rId7"/>
    <p:sldId id="257" r:id="rId8"/>
    <p:sldId id="268" r:id="rId9"/>
    <p:sldId id="266" r:id="rId10"/>
    <p:sldId id="270" r:id="rId11"/>
    <p:sldId id="269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5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11" autoAdjust="0"/>
    <p:restoredTop sz="94660"/>
  </p:normalViewPr>
  <p:slideViewPr>
    <p:cSldViewPr>
      <p:cViewPr varScale="1">
        <p:scale>
          <a:sx n="66" d="100"/>
          <a:sy n="6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7FC678-B2F6-4209-887D-0462BD18E1BD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153A67-270C-42AC-9A64-E7EEAFA52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C20743-4369-4B93-B973-68FD836DB0E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FC10A0-C106-4A89-9F6D-FF4CCCEEA659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A3C8-0411-4974-BC40-FD2B7F9844A8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7894-5DDC-4A14-BB3F-D6CF7C2CC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85B9-58A8-4F28-B2C3-6740E29BEDB9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B0B6-6EA8-4F69-A64E-A49238BF0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2673-788C-4EE7-8B00-FB814C49DEFC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BC90-735F-4C08-8193-B091DBB43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8B99C-029C-4E3B-B41C-86FD24D832CD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DA79D-A63A-409C-920D-41E461603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1C88-BDA4-4940-B51B-2AD1318CD2FF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A735-A3EC-4F41-9038-529C20CB9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C2BA-940D-47E4-B018-A7753D74E010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15CE-AF8C-42BF-83B6-B87B7D898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53D2-BC07-41BF-B6A2-0A9760074886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64E7-3A49-42D4-A346-2EE6605E5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C9C1-6FAE-4D2B-9FFE-333A51CFF6B0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E5903-8A04-4C94-A2DC-1769A52F0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C5A5-B048-4D14-BB7D-ECD21E1C8073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C243F-238B-4DF9-88F9-2C1F266E8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131D-6FB5-4E1A-9BD0-FAA15A6B84CE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594EFE-49EE-48E0-9FE7-1F2C1FF79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6C51-3409-457B-83B6-BAEAA993901A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5E05-E5E7-4AC3-9196-1D396E109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752F9A-F148-410D-9B88-090ABBF05A7C}" type="datetimeFigureOut">
              <a:rPr lang="ru-RU"/>
              <a:pPr>
                <a:defRPr/>
              </a:pPr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DB96EA-3FAA-4063-A993-A96543427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5" r:id="rId2"/>
    <p:sldLayoutId id="2147483813" r:id="rId3"/>
    <p:sldLayoutId id="2147483806" r:id="rId4"/>
    <p:sldLayoutId id="2147483807" r:id="rId5"/>
    <p:sldLayoutId id="2147483808" r:id="rId6"/>
    <p:sldLayoutId id="2147483809" r:id="rId7"/>
    <p:sldLayoutId id="2147483814" r:id="rId8"/>
    <p:sldLayoutId id="2147483815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t&amp;rct=j&amp;q=&amp;esrc=s&amp;source=web&amp;cd=8&amp;cad=rja&amp;uact=8&amp;ved=0CFYQtwIwBw&amp;url=http%3A%2F%2Fvideo.yandex.ru%2Fusers%2Fandreznar%2Fview%2F1988%2F&amp;ei=U3VzU7HNKe7S4QSM7IDYBg&amp;usg=AFQjCNE-C-pGb02jnUNwXfzIWhWyALHH0Q&amp;bvm=bv.66699033,d.b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500"/>
            <a:ext cx="6934200" cy="2181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 Знать,                                           чтобы … 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4137025" y="5732463"/>
            <a:ext cx="4932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Автор:  преподаватель ОБЖ 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              ГБПОУ Псковской области «ПИТТ»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Трубина Татьяна Николаевна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 bwMode="auto">
          <a:xfrm>
            <a:off x="2268538" y="661988"/>
            <a:ext cx="6096000" cy="431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предельно осторожны </a:t>
            </a:r>
            <a:endParaRPr lang="ru-RU" sz="5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5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5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 </a:t>
            </a:r>
            <a:endParaRPr lang="ru-RU" sz="5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5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5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газом в быту!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81513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действия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толпе: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552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Никогда не идите против движения скопления людей.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План действия в толпе - держитесь ближе к краю, опасайтесь поручней, углов и ступенек. 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вы уронили какую-то вещь (сумку, куртку или зонт) не пытайтесь ее поднять - это может стоить вам жизни. 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 предпринимайте активных действий в толпе - не цепляйтесь руками, их могут сломать. 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Постарайтесь застегнуть куртку, согните руки в локтях, прижмите их к корпусу и постепенно выбирайтесь. 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Если вы упали, сразу закрывайте голову руками, постарайтесь резко встать. </a:t>
            </a: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en-US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2124075" y="5229225"/>
            <a:ext cx="627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Какие бы правила вы еще вставили?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2411413" y="692150"/>
            <a:ext cx="6097587" cy="4321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Соблюдайте правила безопасного поведения, помните - любое промедление или неправильные действия в толпе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жизнь.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4221163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 инструкцию.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Объект 3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552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 обследовать предмет самостоятельно;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 пользоваться мобильным телефоном вблизи предмета, его необходимо отключить;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не пользоваться светоизлучающими устройствами, например фотовспышкой;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срочно сообщить о находке в милицию;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 накрывать предмет, не засыпать, не заливать и не передвигать его;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держаться от предмета на достаточном расстоянии и лучше за преградой;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до прибытия милиции никого не подпускать к предмету;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 поднимать паники.</a:t>
            </a:r>
          </a:p>
          <a:p>
            <a:pPr>
              <a:buFont typeface="Wingdings" pitchFamily="2" charset="2"/>
              <a:buChar char="§"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8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body" sz="half" idx="2"/>
          </p:nvPr>
        </p:nvSpPr>
        <p:spPr>
          <a:xfrm>
            <a:off x="2411413" y="620713"/>
            <a:ext cx="6097587" cy="4321175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</a:p>
          <a:p>
            <a:pPr algn="ctr">
              <a:defRPr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заведомо ложный донос и заведомо ложное сообщение об акте терроризма ст.306 и ст.207 УК РФ предусмотрена уголовная ответственность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8813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 правильный порядок действий при обнаружении подозрительного предмета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Объект 3"/>
          <p:cNvSpPr>
            <a:spLocks noGrp="1"/>
          </p:cNvSpPr>
          <p:nvPr>
            <p:ph idx="1"/>
          </p:nvPr>
        </p:nvSpPr>
        <p:spPr>
          <a:xfrm>
            <a:off x="822325" y="1268413"/>
            <a:ext cx="7521575" cy="3384550"/>
          </a:xfrm>
        </p:spPr>
        <p:txBody>
          <a:bodyPr/>
          <a:lstStyle/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Охранник лично проверяет сообщение, побывав на месте. При этом подозрительный предмет не вскрывается, не передвигается и не переносится.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Нач. штаба ГО ОУ выставляет оцепление из личного состава формирования ГО по обеспечению общественного порядка до прибытия представителей правоохранительных органов и спецслужб.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Обнаруживший подозрительный предмет докладывает   директору, а в его отсутствие – зам. директора или дежурному администратору.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Директор ОУ или его зам. сообщает о происшедшем в полицию по тел. 02.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Дежурный воспитатель обеспечивает возможность беспрепятственного подъезда к месту обнаружения подозрительного предмета автомашин правоохранительных органов, медпомощи, пожарной охраны и других служб МЧС.</a:t>
            </a:r>
          </a:p>
          <a:p>
            <a:pPr>
              <a:buFont typeface="Wingdings" pitchFamily="2" charset="2"/>
              <a:buChar char="§"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9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  <p:pic>
        <p:nvPicPr>
          <p:cNvPr id="20485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348038" y="5661025"/>
            <a:ext cx="1511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3,1,4,5,2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косвенным признакам можно понять, что вы столкнулись с мошенниками, которые хотят выманить у вас деньги?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822325" y="1268413"/>
            <a:ext cx="7521575" cy="33845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Мошенники часто используют «одноразовые» или скрытые номера телефонов.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Вам не дают времени на раздумье, упирая на безотлагательность принятия решения.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Вас призывают получить легкие деньги в СМС-лотереях.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У вас запрашивают сведения личного характера.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Мошенники начинают нервничать и путаться в «показаниях», если разговор отклоняется от их сценария (вы замечаете нестыковки).</a:t>
            </a:r>
          </a:p>
        </p:txBody>
      </p:sp>
      <p:sp>
        <p:nvSpPr>
          <p:cNvPr id="21509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2132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10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7413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твоих глазах грузовой машиной сбит пешеход. Он без сознания, лежит на спине. Его лицо в крови, правая нога неестественно подвернута, а вокруг нее растекается лужа крови. Дыхание шумное, с характерным свистом на вздохе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Объект 3"/>
          <p:cNvSpPr>
            <a:spLocks noGrp="1"/>
          </p:cNvSpPr>
          <p:nvPr>
            <p:ph idx="1"/>
          </p:nvPr>
        </p:nvSpPr>
        <p:spPr>
          <a:xfrm>
            <a:off x="822325" y="1557338"/>
            <a:ext cx="7521575" cy="3095625"/>
          </a:xfrm>
        </p:spPr>
        <p:txBody>
          <a:bodyPr/>
          <a:lstStyle/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наложить импровизированную шину на правую ногу.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вытереть лицо от крови и подложить под голову подушку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повернуть пострадавшего на живот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отчистить ротовую полость от слизи и крови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убедиться в наличии пульса на сонной артерии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наложить стерильную повязку на кровоточащую рану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оттащить пострадавшего с проезжей части на безопасное место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вызвать скорую помощь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оставить пострадавшего на месте и ждать прибытия скорой помощи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наложить кровоостанавливающие жгуты</a:t>
            </a:r>
          </a:p>
          <a:p>
            <a:pPr>
              <a:buFont typeface="Wingdings" pitchFamily="2" charset="2"/>
              <a:buChar char="§"/>
            </a:pPr>
            <a:endParaRPr lang="ru-RU" alt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2109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11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  <p:sp>
        <p:nvSpPr>
          <p:cNvPr id="22534" name="Прямоугольник 1"/>
          <p:cNvSpPr>
            <a:spLocks noChangeArrowheads="1"/>
          </p:cNvSpPr>
          <p:nvPr/>
        </p:nvSpPr>
        <p:spPr bwMode="auto">
          <a:xfrm>
            <a:off x="1403350" y="515778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Выбери правильные ответы и расположи их в порядке очередности: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76600" y="6289675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5, 3, 4, 10, 1, 8, 9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484438" y="549275"/>
            <a:ext cx="6264275" cy="3959225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способ обезопасить свою жизнь на дорогах и при использовании транспорта - это соблюдать правила дорожного движения и выполнять правила поведения на дорогах и транспорте.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4365625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419475" y="3644900"/>
            <a:ext cx="5616575" cy="3097213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Твердые практические навыки, умение предвидеть опасность, оказывать первую помощь в чрезвычайных ситуациях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жизнь вам и вашим близким, предотвратит трагедию!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79388" y="673100"/>
            <a:ext cx="5616575" cy="1871663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buFont typeface="Arial" charset="0"/>
              <a:buNone/>
            </a:pPr>
            <a:r>
              <a:rPr lang="ru-RU" altLang="ru-RU" sz="2800" b="1" u="sng">
                <a:latin typeface="Times New Roman" pitchFamily="18" charset="0"/>
                <a:cs typeface="Times New Roman" pitchFamily="18" charset="0"/>
              </a:rPr>
              <a:t>Ваши знания, умения и навыки -  залог уверенности и эффективности действий </a:t>
            </a:r>
          </a:p>
          <a:p>
            <a:pPr marL="342900" indent="-342900" algn="ctr" eaLnBrk="0" hangingPunct="0">
              <a:buFont typeface="Arial" charset="0"/>
              <a:buNone/>
            </a:pPr>
            <a:r>
              <a:rPr lang="ru-RU" altLang="ru-RU" sz="2800" b="1" u="sng">
                <a:latin typeface="Times New Roman" pitchFamily="18" charset="0"/>
                <a:cs typeface="Times New Roman" pitchFamily="18" charset="0"/>
              </a:rPr>
              <a:t>в опасных ситуациях!</a:t>
            </a: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</a:pPr>
            <a:endParaRPr lang="ru-RU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6" descr="http://upload.wikimedia.org/wikipedia/commons/thumb/0/08/Emblem_of_the_Russian_Ministry_of_Extraordinary_Situations_%28small%29.svg/200px-Emblem_of_the_Russian_Ministry_of_Extraordinary_Situations_%28small%29.svg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" descr="http://upload.wikimedia.org/wikipedia/commons/thumb/f/fb/Emblem_of_the_Russian_Ministry_of_Extraordinary_Situations_%28big%29.png/200px-Emblem_of_the_Russian_Ministry_of_Extraordinary_Situations_%28big%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88913"/>
            <a:ext cx="1905000" cy="2552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41630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5400" smtClean="0">
                <a:latin typeface="Times New Roman" pitchFamily="18" charset="0"/>
                <a:cs typeface="Times New Roman" pitchFamily="18" charset="0"/>
              </a:rPr>
              <a:t>Чтобы преодолеть опасность, надо знать, чем грозит она и как её преодолеть</a:t>
            </a:r>
          </a:p>
        </p:txBody>
      </p:sp>
      <p:pic>
        <p:nvPicPr>
          <p:cNvPr id="7171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238" y="4437063"/>
            <a:ext cx="6299200" cy="8667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Flag of the Russian Ministry of Extraordinary Situations.sv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444208" y="548680"/>
            <a:ext cx="2381250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3288" y="60325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0"/>
            <a:ext cx="7521575" cy="1285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правовые акты, принимаемые органами государственной власти в области защиты безопасности вам известны?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04336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Конституция Российской Федерации от 12 декабря 1993 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Федеральный закон РФ от 21 декабря 1994 г. № 68-ФЗ «О защите населения и территорий от чрезвычайных ситуаций природного и техногенного характера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Федеральный закон РФ от 21 декабря 1994 г. № 69-ФЗ «О пожарной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безопасности».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Федеральный Закон РФ от 12 февраля 1998 г. № 28-ФЗ «О гражданской обороне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Федеральный Закон РФ от 10 декабря 1995 г. № 196-ФЗ «О безопасности дорожного движения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закон РФ "Об основах охраны труда в Российской Федерации". Принят 17 июля 1999 г.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Федерации. Принят 30 декабря 2002 г.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521575" cy="1071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классифицируются опасности по видам источников опасности?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4"/>
          <p:cNvSpPr>
            <a:spLocks noGrp="1"/>
          </p:cNvSpPr>
          <p:nvPr>
            <p:ph idx="1"/>
          </p:nvPr>
        </p:nvSpPr>
        <p:spPr>
          <a:xfrm>
            <a:off x="785813" y="1714500"/>
            <a:ext cx="7521575" cy="35798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Естественные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Антропогенные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Техногенные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521575" cy="1071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 классифицируются опасности по видам потоков в жизненном пространстве?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4"/>
          <p:cNvSpPr>
            <a:spLocks noGrp="1"/>
          </p:cNvSpPr>
          <p:nvPr>
            <p:ph idx="1"/>
          </p:nvPr>
        </p:nvSpPr>
        <p:spPr>
          <a:xfrm>
            <a:off x="785813" y="1714500"/>
            <a:ext cx="7521575" cy="35798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Энергетические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Массовые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Информационные</a:t>
            </a: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5215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сигнал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«Внимание всем!»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застал вас дома, необходимо: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4"/>
          <p:cNvSpPr>
            <a:spLocks noGrp="1"/>
          </p:cNvSpPr>
          <p:nvPr>
            <p:ph idx="1"/>
          </p:nvPr>
        </p:nvSpPr>
        <p:spPr>
          <a:xfrm>
            <a:off x="900113" y="620713"/>
            <a:ext cx="7643812" cy="542925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rgbClr val="FF0000"/>
                </a:solidFill>
              </a:rPr>
              <a:t>-</a:t>
            </a:r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ыключить газ, все нагревательные приборы (погасить огонь в печи), отключить источники газо- и электроснабжени</a:t>
            </a:r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одеть детей, взять средства индивидуальной защиты;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взять медицинские средства защиты, запас воды и запас не скоропортящихся продуктов;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надеть противогаз и закрепить его в «походном» положении;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захватить имеющиеся средства защиты кожи;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предупредить соседей, если они не услышали сигнал;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как можно быстрее дойти до защитного сооружения, а если его нет, использовать естественные укрытия;</a:t>
            </a:r>
          </a:p>
          <a:p>
            <a:pPr algn="ctr" eaLnBrk="1" hangingPunct="1"/>
            <a:r>
              <a:rPr lang="ru-RU" alt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Каких важных пунктов не хватает в данной инструкции?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4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  <p:sp>
        <p:nvSpPr>
          <p:cNvPr id="11269" name="Прямоугольник 2"/>
          <p:cNvSpPr>
            <a:spLocks noChangeArrowheads="1"/>
          </p:cNvSpPr>
          <p:nvPr/>
        </p:nvSpPr>
        <p:spPr bwMode="auto">
          <a:xfrm>
            <a:off x="11113" y="5445125"/>
            <a:ext cx="1547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hlinkClick r:id="rId3"/>
              </a:rPr>
              <a:t>http://www.google.ru/url?sa=t&amp;rct=j&amp;q=&amp;esrc=s&amp;source=web&amp;cd=8&amp;cad=rja&amp;uact=8&amp;ved=0CFYQtwIwBw&amp;url=http%3A%2F%2Fvideo.yandex.ru%2Fusers%2Fandreznar%2Fview%2F1988%2F&amp;ei=U3VzU7HNKe7S4QSM7IDYBg&amp;usg=AFQjCNE-C-pGb02jnUNwXfzIWhWyALHH0Q&amp;bvm=bv.66699033,d.bGE</a:t>
            </a: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113" y="692150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инструкция по действиям при обнаружении пожара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важных пунктов не хватает в данной инструкции?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705350"/>
          </a:xfrm>
        </p:spPr>
        <p:txBody>
          <a:bodyPr/>
          <a:lstStyle/>
          <a:p>
            <a:endParaRPr lang="en-US" altLang="ru-RU" smtClean="0"/>
          </a:p>
          <a:p>
            <a:r>
              <a:rPr lang="ru-RU" altLang="ru-RU" smtClean="0"/>
              <a:t>•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сообщить о пожаре по телефону 01 или 112; 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• указать точный адрес места пожара, что горит, есть ли в горящем здании или помещении люди, кто передал сообщение; 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оповестить о пожаре соседей, оказать посильную помощь при эвакуации из горящего </a:t>
            </a:r>
            <a:endParaRPr lang="en-US" alt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• организовать тушение пожара подручными средствами и эвакуацию имущества из помещений, которые ещё не охвачены огнём и не сильно задымлены; 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• организовать встречу пожарных подразделений и проводить их к месту пожара; 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• при тушении пожара использовать огнетушители, пожарные краны, а также воду, песок, землю, покрывала и другие подручные средства.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5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>
            <a:spLocks/>
          </p:cNvSpPr>
          <p:nvPr/>
        </p:nvSpPr>
        <p:spPr bwMode="auto">
          <a:xfrm>
            <a:off x="2484438" y="765175"/>
            <a:ext cx="6096000" cy="4319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</a:t>
            </a:r>
            <a:endParaRPr lang="en-US" sz="5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5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Паника во время пожара опаснее огня!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94213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http://upload.wikimedia.org/wikipedia/commons/thumb/0/08/Emblem_of_the_Russian_Ministry_of_Extraordinary_Situations_%28small%29.svg/200px-Emblem_of_the_Russian_Ministry_of_Extraordinary_Situations_%28small%2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445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088" y="260350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действия при утечке газа: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900113" y="620713"/>
            <a:ext cx="7521575" cy="40322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немедленно предупредите соседей и от них по телефону вызовите аварийную газовую службу-04, избегая всяких действий, вызывающих искрение и повышение температуры воздуха в квартире;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 проветрите квартиру, открыв окна и удалив из нее всех присутствующих;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 избегайте пользоваться телефоном (выдерните шнур из розетки, чтобы вам не могли позвонить) и электровыключателями, так как размыкание тока тоже вызывает искрение и взрыв;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 прекратите, если возможно, подачу газа, выйдите из квартиры, закрыв за собой дверь, и дождитесь прибытия специалистов газовой службы на улице;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 объявите об опасности всем жильцам дома, убедите их не пользоваться электрическими звонками и открытым огнем. Сообщите диспетчеру о случившемся и попросите временно отключить лифт в подъезде (предварительно выведя оттуда людей);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altLang="ru-RU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эвакуируйте жильцов из квартир, ближайших к источнику утечки газа. Выведите на улицу детей и престарелых;</a:t>
            </a:r>
          </a:p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•  распахните в подъезде окна и двери, тщательно проветрите его. По прибытии специалистов газовой службы укажите им источник утечки газа и выполняйте их указания.</a:t>
            </a:r>
          </a:p>
          <a:p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6858000" y="6072188"/>
            <a:ext cx="192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en-US" alt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/>
          </a:p>
        </p:txBody>
      </p:sp>
      <p:sp>
        <p:nvSpPr>
          <p:cNvPr id="14342" name="Прямоугольник 1"/>
          <p:cNvSpPr>
            <a:spLocks noChangeArrowheads="1"/>
          </p:cNvSpPr>
          <p:nvPr/>
        </p:nvSpPr>
        <p:spPr bwMode="auto">
          <a:xfrm>
            <a:off x="1476375" y="5253038"/>
            <a:ext cx="6840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Каких важных пунктов не хватает в данной инструкции?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>
                <a:latin typeface="Times New Roman" pitchFamily="18" charset="0"/>
                <a:cs typeface="Times New Roman" pitchFamily="18" charset="0"/>
              </a:rPr>
            </a:b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1175</TotalTime>
  <Words>962</Words>
  <Application>Microsoft Office PowerPoint</Application>
  <PresentationFormat>Экран (4:3)</PresentationFormat>
  <Paragraphs>118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Franklin Gothic Book</vt:lpstr>
      <vt:lpstr>Arial</vt:lpstr>
      <vt:lpstr>Franklin Gothic Medium</vt:lpstr>
      <vt:lpstr>Wingdings</vt:lpstr>
      <vt:lpstr>Calibri</vt:lpstr>
      <vt:lpstr>Times New Roman</vt:lpstr>
      <vt:lpstr>Углы</vt:lpstr>
      <vt:lpstr>            Знать,                                           чтобы …  </vt:lpstr>
      <vt:lpstr>Слайд 2</vt:lpstr>
      <vt:lpstr> Какие правовые акты, принимаемые органами государственной власти в области защиты безопасности вам известны? </vt:lpstr>
      <vt:lpstr> Как классифицируются опасности по видам источников опасности?  </vt:lpstr>
      <vt:lpstr>   Как классифицируются опасности по видам потоков в жизненном пространстве?  </vt:lpstr>
      <vt:lpstr> Если сигнал «Внимание всем!» застал вас дома, необходимо:   </vt:lpstr>
      <vt:lpstr>Перед вами инструкция по действиям при обнаружении пожара Каких важных пунктов не хватает в данной инструкции? </vt:lpstr>
      <vt:lpstr>Слайд 8</vt:lpstr>
      <vt:lpstr>Ваши действия при утечке газа: </vt:lpstr>
      <vt:lpstr>Слайд 10</vt:lpstr>
      <vt:lpstr>Ваши действия в толпе: </vt:lpstr>
      <vt:lpstr>Слайд 12</vt:lpstr>
      <vt:lpstr>Дополните инструкцию.</vt:lpstr>
      <vt:lpstr>Слайд 14</vt:lpstr>
      <vt:lpstr>Восстановите правильный порядок действий при обнаружении подозрительного предмета  </vt:lpstr>
      <vt:lpstr>По каким косвенным признакам можно понять, что вы столкнулись с мошенниками, которые хотят выманить у вас деньги? </vt:lpstr>
      <vt:lpstr> На твоих глазах грузовой машиной сбит пешеход. Он без сознания, лежит на спине. Его лицо в крови, правая нога неестественно подвернута, а вокруг нее растекается лужа крови. Дыхание шумное, с характерным свистом на вздохе. </vt:lpstr>
      <vt:lpstr>Слайд 18</vt:lpstr>
      <vt:lpstr>Слайд 19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Знать, чтобы…</dc:title>
  <dc:creator>Mama</dc:creator>
  <cp:lastModifiedBy>Пользователь</cp:lastModifiedBy>
  <cp:revision>60</cp:revision>
  <dcterms:created xsi:type="dcterms:W3CDTF">2014-04-26T04:35:50Z</dcterms:created>
  <dcterms:modified xsi:type="dcterms:W3CDTF">2014-09-25T05:30:31Z</dcterms:modified>
</cp:coreProperties>
</file>