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6.png" ContentType="image/png"/>
  <Override PartName="/ppt/media/image19.png" ContentType="image/png"/>
  <Override PartName="/ppt/media/image20.png" ContentType="image/png"/>
  <Override PartName="/ppt/media/image23.png" ContentType="image/png"/>
  <Override PartName="/ppt/media/image26.png" ContentType="image/png"/>
  <Override PartName="/ppt/media/image29.png" ContentType="image/png"/>
  <Override PartName="/ppt/media/image30.png" ContentType="image/png"/>
  <Override PartName="/ppt/media/image2.png" ContentType="image/png"/>
  <Override PartName="/ppt/media/image5.png" ContentType="image/png"/>
  <Override PartName="/ppt/media/image12.png" ContentType="image/png"/>
  <Override PartName="/ppt/media/image8.png" ContentType="image/png"/>
  <Override PartName="/ppt/media/image15.png" ContentType="image/png"/>
  <Override PartName="/ppt/media/image18.png" ContentType="image/png"/>
  <Override PartName="/ppt/media/image22.png" ContentType="image/png"/>
  <Override PartName="/ppt/media/image25.png" ContentType="image/png"/>
  <Override PartName="/ppt/media/image28.png" ContentType="image/png"/>
  <Override PartName="/ppt/media/image1.png" ContentType="image/png"/>
  <Override PartName="/ppt/media/image4.png" ContentType="image/png"/>
  <Override PartName="/ppt/media/image11.png" ContentType="image/png"/>
  <Override PartName="/ppt/media/image7.png" ContentType="image/png"/>
  <Override PartName="/ppt/media/image14.png" ContentType="image/png"/>
  <Override PartName="/ppt/media/image17.png" ContentType="image/png"/>
  <Override PartName="/ppt/media/image21.png" ContentType="image/png"/>
  <Override PartName="/ppt/media/image24.png" ContentType="image/png"/>
  <Override PartName="/ppt/media/image27.png" ContentType="image/png"/>
  <Override PartName="/ppt/media/image31.png" ContentType="image/png"/>
  <Override PartName="/ppt/media/image3.png" ContentType="image/png"/>
  <Override PartName="/ppt/media/image10.png" ContentType="image/png"/>
  <Override PartName="/ppt/media/image6.png" ContentType="image/png"/>
  <Override PartName="/ppt/media/image13.png" ContentType="image/png"/>
  <Override PartName="/ppt/media/image9.png" ContentType="image/png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50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092360" y="-15120"/>
            <a:ext cx="2186280" cy="1568520"/>
          </a:xfrm>
          <a:prstGeom prst="rect">
            <a:avLst/>
          </a:prstGeom>
        </p:spPr>
      </p:pic>
      <p:sp>
        <p:nvSpPr>
          <p:cNvPr id="1" name="CustomShape 1"/>
          <p:cNvSpPr/>
          <p:nvPr/>
        </p:nvSpPr>
        <p:spPr>
          <a:xfrm>
            <a:off x="0" y="0"/>
            <a:ext cx="9143640" cy="6857640"/>
          </a:xfrm>
          <a:prstGeom prst="pictureFrame">
            <a:avLst>
              <a:gd fmla="val 0" name="adj"/>
            </a:avLst>
          </a:prstGeom>
          <a:solidFill>
            <a:srgbClr val="fac090"/>
          </a:solidFill>
          <a:ln w="25560">
            <a:solidFill>
              <a:srgbClr val="953735"/>
            </a:solidFill>
            <a:round/>
          </a:ln>
        </p:spPr>
      </p:sp>
      <p:pic>
        <p:nvPicPr>
          <p:cNvPr descr="" id="2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8640" y="508680"/>
            <a:ext cx="6323400" cy="6348960"/>
          </a:xfrm>
          <a:prstGeom prst="rect">
            <a:avLst/>
          </a:prstGeom>
        </p:spPr>
      </p:pic>
      <p:pic>
        <p:nvPicPr>
          <p:cNvPr descr="" id="3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510880" y="4149000"/>
            <a:ext cx="2566800" cy="2114640"/>
          </a:xfrm>
          <a:prstGeom prst="rect">
            <a:avLst/>
          </a:prstGeom>
        </p:spPr>
      </p:pic>
      <p:pic>
        <p:nvPicPr>
          <p:cNvPr descr="" id="4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6250320" y="4364640"/>
            <a:ext cx="3218040" cy="2866320"/>
          </a:xfrm>
          <a:prstGeom prst="rect">
            <a:avLst/>
          </a:prstGeom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ru-RU" sz="4400">
                <a:solidFill>
                  <a:srgbClr val="000000"/>
                </a:solidFill>
                <a:latin typeface="Calibri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 sz="3200">
                <a:solidFill>
                  <a:srgbClr val="8b8b8b"/>
                </a:solidFill>
                <a:latin typeface="Calibri"/>
              </a:rPr>
              <a:t>Восьмой уровень структуры</a:t>
            </a:r>
            <a:endParaRPr/>
          </a:p>
          <a:p>
            <a:r>
              <a:rPr lang="ru-RU" sz="3200">
                <a:solidFill>
                  <a:srgbClr val="8b8b8b"/>
                </a:solidFill>
                <a:latin typeface="Calibri"/>
              </a:rPr>
              <a:t>Девятый уровень структурыОбразец подзаголовка</a:t>
            </a:r>
            <a:endParaRPr/>
          </a:p>
        </p:txBody>
      </p:sp>
      <p:sp>
        <p:nvSpPr>
          <p:cNvPr id="7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 sz="1200">
                <a:solidFill>
                  <a:srgbClr val="8b8b8b"/>
                </a:solidFill>
                <a:latin typeface="Calibri"/>
              </a:rPr>
              <a:t>&lt;дата/время&gt;</a:t>
            </a:r>
            <a:r>
              <a:rPr lang="ru-RU" sz="1200">
                <a:solidFill>
                  <a:srgbClr val="8b8b8b"/>
                </a:solidFill>
                <a:latin typeface="Calibri"/>
              </a:rPr>
              <a:t>20.10.18</a:t>
            </a:r>
            <a:endParaRPr/>
          </a:p>
        </p:txBody>
      </p:sp>
      <p:sp>
        <p:nvSpPr>
          <p:cNvPr id="8" name="PlaceHolder 5"/>
          <p:cNvSpPr>
            <a:spLocks noGrp="1"/>
          </p:cNvSpPr>
          <p:nvPr>
            <p:ph type="ftr"/>
          </p:nvPr>
        </p:nvSpPr>
        <p:spPr>
          <a:xfrm>
            <a:off x="3124080" y="6205680"/>
            <a:ext cx="289512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9" name="PlaceHolder 6"/>
          <p:cNvSpPr>
            <a:spLocks noGrp="1"/>
          </p:cNvSpPr>
          <p:nvPr>
            <p:ph type="sldNum"/>
          </p:nvPr>
        </p:nvSpPr>
        <p:spPr>
          <a:xfrm>
            <a:off x="6199560" y="630936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fld id="{4151C101-A1C1-41A1-A101-E19151D151D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fld id="{B1914191-3151-4161-B1F1-71217131F18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0" name="CustomShape 7"/>
          <p:cNvSpPr/>
          <p:nvPr/>
        </p:nvSpPr>
        <p:spPr>
          <a:xfrm>
            <a:off x="0" y="0"/>
            <a:ext cx="9143640" cy="6857640"/>
          </a:xfrm>
          <a:prstGeom prst="pictureFrame">
            <a:avLst>
              <a:gd fmla="val 0" name="adj"/>
            </a:avLst>
          </a:prstGeom>
          <a:solidFill>
            <a:srgbClr val="fac090"/>
          </a:solidFill>
          <a:ln w="25560">
            <a:solidFill>
              <a:srgbClr val="953735"/>
            </a:solidFill>
            <a:round/>
          </a:ln>
        </p:spPr>
      </p:sp>
      <p:pic>
        <p:nvPicPr>
          <p:cNvPr descr="" id="11" name="Рисунок 13"/>
          <p:cNvPicPr/>
          <p:nvPr/>
        </p:nvPicPr>
        <p:blipFill>
          <a:blip r:embed="rId7"/>
          <a:stretch>
            <a:fillRect/>
          </a:stretch>
        </p:blipFill>
        <p:spPr>
          <a:xfrm>
            <a:off x="1838160" y="-1323360"/>
            <a:ext cx="5429880" cy="235404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092360" y="-15120"/>
            <a:ext cx="2186280" cy="1568520"/>
          </a:xfrm>
          <a:prstGeom prst="rect">
            <a:avLst/>
          </a:prstGeom>
        </p:spPr>
      </p:pic>
      <p:sp>
        <p:nvSpPr>
          <p:cNvPr id="13" name="CustomShape 1"/>
          <p:cNvSpPr/>
          <p:nvPr/>
        </p:nvSpPr>
        <p:spPr>
          <a:xfrm>
            <a:off x="0" y="0"/>
            <a:ext cx="9143640" cy="6857640"/>
          </a:xfrm>
          <a:prstGeom prst="pictureFrame">
            <a:avLst>
              <a:gd fmla="val 0" name="adj"/>
            </a:avLst>
          </a:prstGeom>
          <a:solidFill>
            <a:srgbClr val="fac090"/>
          </a:solidFill>
          <a:ln w="25560">
            <a:solidFill>
              <a:srgbClr val="953735"/>
            </a:solidFill>
            <a:round/>
          </a:ln>
        </p:spPr>
      </p:sp>
      <p:sp>
        <p:nvSpPr>
          <p:cNvPr id="14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ru-RU" sz="4400">
                <a:solidFill>
                  <a:srgbClr val="000000"/>
                </a:solidFill>
                <a:latin typeface="Calibri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Восьмой уровень структуры</a:t>
            </a:r>
            <a:endParaRPr/>
          </a:p>
          <a:p>
            <a:pPr>
              <a:buSzPct val="45000"/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Девятый уровень структурыОбразец текста</a:t>
            </a:r>
            <a:endParaRPr/>
          </a:p>
          <a:p>
            <a:pPr lvl="1">
              <a:buSzPct val="45000"/>
              <a:buFont typeface="Arial"/>
              <a:buChar char="–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1">
              <a:buSzPct val="45000"/>
              <a:buFont typeface="Arial"/>
              <a:buChar char="–"/>
            </a:pPr>
            <a:r>
              <a:rPr lang="ru-RU" sz="2400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2">
              <a:buSzPct val="75000"/>
              <a:buFont typeface="Arial"/>
              <a:buChar char="•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3">
              <a:buSzPct val="45000"/>
              <a:buFont typeface="Arial"/>
              <a:buChar char="–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 sz="1200">
                <a:solidFill>
                  <a:srgbClr val="8b8b8b"/>
                </a:solidFill>
                <a:latin typeface="Calibri"/>
              </a:rPr>
              <a:t>&lt;дата/время&gt;</a:t>
            </a:r>
            <a:r>
              <a:rPr lang="ru-RU" sz="1200">
                <a:solidFill>
                  <a:srgbClr val="8b8b8b"/>
                </a:solidFill>
                <a:latin typeface="Calibri"/>
              </a:rPr>
              <a:t>20.10.18</a:t>
            </a:r>
            <a:endParaRPr/>
          </a:p>
        </p:txBody>
      </p:sp>
      <p:sp>
        <p:nvSpPr>
          <p:cNvPr id="17" name="PlaceHolder 5"/>
          <p:cNvSpPr>
            <a:spLocks noGrp="1"/>
          </p:cNvSpPr>
          <p:nvPr>
            <p:ph type="ftr"/>
          </p:nvPr>
        </p:nvSpPr>
        <p:spPr>
          <a:xfrm>
            <a:off x="3124080" y="6205680"/>
            <a:ext cx="289512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1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fld id="{212100F1-2121-41C1-81A1-8141D161411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fld id="{018101F1-C1E1-41E1-B131-01D1E1E1E12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092360" y="-15120"/>
            <a:ext cx="2186280" cy="1568520"/>
          </a:xfrm>
          <a:prstGeom prst="rect">
            <a:avLst/>
          </a:prstGeom>
        </p:spPr>
      </p:pic>
      <p:sp>
        <p:nvSpPr>
          <p:cNvPr id="20" name="CustomShape 1"/>
          <p:cNvSpPr/>
          <p:nvPr/>
        </p:nvSpPr>
        <p:spPr>
          <a:xfrm>
            <a:off x="0" y="0"/>
            <a:ext cx="9143640" cy="6857640"/>
          </a:xfrm>
          <a:prstGeom prst="pictureFrame">
            <a:avLst>
              <a:gd fmla="val 0" name="adj"/>
            </a:avLst>
          </a:prstGeom>
          <a:solidFill>
            <a:srgbClr val="fac090"/>
          </a:solidFill>
          <a:ln w="25560">
            <a:solidFill>
              <a:srgbClr val="953735"/>
            </a:solidFill>
            <a:round/>
          </a:ln>
        </p:spPr>
      </p:sp>
      <p:pic>
        <p:nvPicPr>
          <p:cNvPr descr="" id="2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012000" y="5993280"/>
            <a:ext cx="2663640" cy="1066320"/>
          </a:xfrm>
          <a:prstGeom prst="rect">
            <a:avLst/>
          </a:prstGeom>
        </p:spPr>
      </p:pic>
      <p:pic>
        <p:nvPicPr>
          <p:cNvPr descr="" id="22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251640" y="5993280"/>
            <a:ext cx="2663640" cy="1066320"/>
          </a:xfrm>
          <a:prstGeom prst="rect">
            <a:avLst/>
          </a:prstGeom>
        </p:spPr>
      </p:pic>
      <p:pic>
        <p:nvPicPr>
          <p:cNvPr descr="" id="23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3060000" y="5994360"/>
            <a:ext cx="2664000" cy="1065240"/>
          </a:xfrm>
          <a:prstGeom prst="rect">
            <a:avLst/>
          </a:prstGeom>
        </p:spPr>
      </p:pic>
      <p:sp>
        <p:nvSpPr>
          <p:cNvPr id="24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 sz="1200">
                <a:solidFill>
                  <a:srgbClr val="8b8b8b"/>
                </a:solidFill>
                <a:latin typeface="Calibri"/>
              </a:rPr>
              <a:t>&lt;дата/время&gt;</a:t>
            </a:r>
            <a:r>
              <a:rPr lang="ru-RU" sz="1200">
                <a:solidFill>
                  <a:srgbClr val="8b8b8b"/>
                </a:solidFill>
                <a:latin typeface="Calibri"/>
              </a:rPr>
              <a:t>20.10.18</a:t>
            </a:r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ftr"/>
          </p:nvPr>
        </p:nvSpPr>
        <p:spPr>
          <a:xfrm>
            <a:off x="3124080" y="6205680"/>
            <a:ext cx="289512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fld id="{21D11191-0131-4191-B1E1-B121514191B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fld id="{F1E111C1-9191-4141-9101-21F17171B181}" type="slidenum">
              <a:rPr lang="ru-RU" sz="1200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2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2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/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ru-RU"/>
              <a:t>Девятый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3" r:id="rId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1"/>
          <p:cNvSpPr txBox="1"/>
          <p:nvPr/>
        </p:nvSpPr>
        <p:spPr>
          <a:xfrm>
            <a:off x="2160000" y="1440000"/>
            <a:ext cx="6983640" cy="374652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ru-RU" sz="2000">
                <a:solidFill>
                  <a:srgbClr val="ff0000"/>
                </a:solidFill>
                <a:latin typeface="Calibri"/>
              </a:rPr>
              <a:t>
</a:t>
            </a:r>
            <a:r>
              <a:rPr lang="ru-RU" sz="2000">
                <a:solidFill>
                  <a:srgbClr val="000000"/>
                </a:solidFill>
                <a:latin typeface="Calibri"/>
              </a:rPr>
              <a:t>
</a:t>
            </a:r>
            <a:endParaRPr/>
          </a:p>
        </p:txBody>
      </p:sp>
      <p:sp>
        <p:nvSpPr>
          <p:cNvPr id="30" name="TextShape 2"/>
          <p:cNvSpPr txBox="1"/>
          <p:nvPr/>
        </p:nvSpPr>
        <p:spPr>
          <a:xfrm>
            <a:off x="1763640" y="260640"/>
            <a:ext cx="6480360" cy="1223640"/>
          </a:xfrm>
          <a:prstGeom prst="rect">
            <a:avLst/>
          </a:prstGeom>
        </p:spPr>
      </p:sp>
      <p:pic>
        <p:nvPicPr>
          <p:cNvPr descr="" id="31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5940000" y="1800000"/>
            <a:ext cx="3060000" cy="1980000"/>
          </a:xfrm>
          <a:prstGeom prst="rect">
            <a:avLst/>
          </a:prstGeom>
        </p:spPr>
      </p:pic>
      <p:sp>
        <p:nvSpPr>
          <p:cNvPr id="32" name="TextShape 3"/>
          <p:cNvSpPr txBox="1"/>
          <p:nvPr/>
        </p:nvSpPr>
        <p:spPr>
          <a:xfrm>
            <a:off x="1980000" y="2520000"/>
            <a:ext cx="5940000" cy="3145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Кружит, кружит листопад,</a:t>
            </a:r>
            <a:endParaRPr/>
          </a:p>
          <a:p>
            <a:r>
              <a:rPr b="1" lang="ru-RU" sz="2800">
                <a:latin typeface="Times New Roman"/>
              </a:rPr>
              <a:t>Золотом покрылся сад. </a:t>
            </a:r>
            <a:endParaRPr/>
          </a:p>
          <a:p>
            <a:r>
              <a:rPr b="1" lang="ru-RU" sz="2800">
                <a:latin typeface="Times New Roman"/>
              </a:rPr>
              <a:t>C севера на юг Земли</a:t>
            </a:r>
            <a:endParaRPr/>
          </a:p>
          <a:p>
            <a:r>
              <a:rPr b="1" lang="ru-RU" sz="2800">
                <a:latin typeface="Times New Roman"/>
              </a:rPr>
              <a:t>Потянулись журавли.</a:t>
            </a:r>
            <a:endParaRPr/>
          </a:p>
          <a:p>
            <a:r>
              <a:rPr b="1" lang="ru-RU" sz="2800">
                <a:latin typeface="Times New Roman"/>
              </a:rPr>
              <a:t>Распахнулись двери школ.</a:t>
            </a:r>
            <a:endParaRPr/>
          </a:p>
          <a:p>
            <a:r>
              <a:rPr b="1" lang="ru-RU" sz="2800">
                <a:latin typeface="Times New Roman"/>
              </a:rPr>
              <a:t>Что за месяц к нам пришел?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540000" y="1080000"/>
            <a:ext cx="8447760" cy="1980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После окончания уборки зерновых, из соломы делалась кукла, которую одевали в яркий красный сарафан, одевали бусы, различные украшения, а затем эту куклу носили по деревне  с песнями. </a:t>
            </a:r>
            <a:endParaRPr/>
          </a:p>
        </p:txBody>
      </p:sp>
      <p:pic>
        <p:nvPicPr>
          <p:cNvPr descr="" id="5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220000" y="3240000"/>
            <a:ext cx="2730960" cy="2700000"/>
          </a:xfrm>
          <a:prstGeom prst="rect">
            <a:avLst/>
          </a:prstGeom>
        </p:spPr>
      </p:pic>
      <p:pic>
        <p:nvPicPr>
          <p:cNvPr descr="" id="5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0" y="3184920"/>
            <a:ext cx="3780000" cy="2755080"/>
          </a:xfrm>
          <a:prstGeom prst="rect">
            <a:avLst/>
          </a:prstGeom>
        </p:spPr>
      </p:pic>
    </p:spTree>
  </p:cSld>
  <p:timing>
    <p:tnLst>
      <p:par>
        <p:cTn dur="indefinite" id="15" nodeType="tmRoot" restart="never">
          <p:childTnLst>
            <p:seq>
              <p:cTn id="1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360000" y="1074960"/>
            <a:ext cx="8280000" cy="3605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ru-RU" sz="2800">
                <a:latin typeface="Times New Roman"/>
              </a:rPr>
              <a:t>21 сентября - День луковой слезинки </a:t>
            </a:r>
            <a:endParaRPr/>
          </a:p>
          <a:p>
            <a:r>
              <a:rPr lang="ru-RU" sz="2800">
                <a:latin typeface="Times New Roman"/>
              </a:rPr>
              <a:t>уборка лука в течение недели (луковая неделя). Существует поверье, что если испечь хоть одну луковицу раньше, чем весь лук не будет убран с огорода, то он весь высохнет</a:t>
            </a:r>
            <a:endParaRPr/>
          </a:p>
          <a:p>
            <a:endParaRPr/>
          </a:p>
        </p:txBody>
      </p:sp>
      <p:pic>
        <p:nvPicPr>
          <p:cNvPr descr="" id="6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304800" y="3240000"/>
            <a:ext cx="4435200" cy="255204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540000" y="394200"/>
            <a:ext cx="7560000" cy="2886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ru-RU" sz="2800">
                <a:latin typeface="Times New Roman"/>
              </a:rPr>
              <a:t>Во многих поселениях начинали водить </a:t>
            </a:r>
            <a:r>
              <a:rPr b="1" lang="ru-RU" sz="2800">
                <a:latin typeface="Times New Roman"/>
              </a:rPr>
              <a:t>осенние хороводы. </a:t>
            </a:r>
            <a:endParaRPr/>
          </a:p>
          <a:p>
            <a:r>
              <a:rPr lang="ru-RU" sz="2800">
                <a:latin typeface="Times New Roman"/>
              </a:rPr>
              <a:t>Хоровод – самый древний из танцев русского народа, корнями уходит в обряды поклонения богу Солнца. Хоровод на Руси имел огромное значение. Танец этот отражал три эпохи в году: весну, лето, осень.</a:t>
            </a:r>
            <a:endParaRPr/>
          </a:p>
        </p:txBody>
      </p:sp>
      <p:pic>
        <p:nvPicPr>
          <p:cNvPr descr="" id="6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61080" y="3060000"/>
            <a:ext cx="3958920" cy="2700000"/>
          </a:xfrm>
          <a:prstGeom prst="rect">
            <a:avLst/>
          </a:prstGeom>
        </p:spPr>
      </p:pic>
    </p:spTree>
  </p:cSld>
  <p:timing>
    <p:tnLst>
      <p:par>
        <p:cTn dur="indefinite" id="17" nodeType="tmRoot" restart="never">
          <p:childTnLst>
            <p:seq>
              <p:cTn id="1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0" y="2520000"/>
            <a:ext cx="5190840" cy="3314520"/>
          </a:xfrm>
          <a:prstGeom prst="rect">
            <a:avLst/>
          </a:prstGeom>
        </p:spPr>
      </p:pic>
      <p:sp>
        <p:nvSpPr>
          <p:cNvPr id="65" name="TextShape 1"/>
          <p:cNvSpPr txBox="1"/>
          <p:nvPr/>
        </p:nvSpPr>
        <p:spPr>
          <a:xfrm>
            <a:off x="900000" y="900000"/>
            <a:ext cx="7920000" cy="14734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С 1 по 23 сентября – начинается осень</a:t>
            </a:r>
            <a:endParaRPr/>
          </a:p>
          <a:p>
            <a:endParaRPr/>
          </a:p>
          <a:p>
            <a:r>
              <a:rPr b="1" lang="ru-RU" sz="2800">
                <a:latin typeface="Times New Roman"/>
              </a:rPr>
              <a:t>С 24 по 30 сентября – начинается Золотая осень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48960" y="2700000"/>
            <a:ext cx="5711040" cy="3060000"/>
          </a:xfrm>
          <a:prstGeom prst="rect">
            <a:avLst/>
          </a:prstGeom>
        </p:spPr>
      </p:pic>
      <p:sp>
        <p:nvSpPr>
          <p:cNvPr id="67" name="TextShape 1"/>
          <p:cNvSpPr txBox="1"/>
          <p:nvPr/>
        </p:nvSpPr>
        <p:spPr>
          <a:xfrm>
            <a:off x="900000" y="720000"/>
            <a:ext cx="7380000" cy="168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После Осеннего Солнцеворота, принято было зерном обсыпать друг друга «на счастье да удачу», варили кашу. Щедрованье делали – распевали песни о щедром урожае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360000" y="973440"/>
            <a:ext cx="8280000" cy="24876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ru-RU" sz="2800">
                <a:latin typeface="Times New Roman"/>
              </a:rPr>
              <a:t>В День Осеннего Равноденствия </a:t>
            </a:r>
            <a:endParaRPr/>
          </a:p>
          <a:p>
            <a:r>
              <a:rPr lang="ru-RU" sz="2800">
                <a:latin typeface="Times New Roman"/>
              </a:rPr>
              <a:t>–</a:t>
            </a:r>
            <a:r>
              <a:rPr lang="ru-RU" sz="2800">
                <a:latin typeface="Times New Roman"/>
              </a:rPr>
              <a:t>чем богаче выдался урожайный год, тем веселее да хлебосольнее встреча Авсеня проходила. Кучу гостей приглашали. Сперва – родичей, затем сородичей, а потом и друзей, соседей да почтенных гостей кликали.</a:t>
            </a:r>
            <a:endParaRPr/>
          </a:p>
        </p:txBody>
      </p:sp>
      <p:pic>
        <p:nvPicPr>
          <p:cNvPr descr="" id="6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40000" y="3240000"/>
            <a:ext cx="4582080" cy="2792520"/>
          </a:xfrm>
          <a:prstGeom prst="rect">
            <a:avLst/>
          </a:prstGeom>
        </p:spPr>
      </p:pic>
    </p:spTree>
  </p:cSld>
  <p:timing>
    <p:tnLst>
      <p:par>
        <p:cTn dur="indefinite" id="19" nodeType="tmRoot" restart="never">
          <p:childTnLst>
            <p:seq>
              <p:cTn id="2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360000" y="720000"/>
            <a:ext cx="8880840" cy="6395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ru-RU" sz="2800">
                <a:latin typeface="Times New Roman"/>
              </a:rPr>
              <a:t>Народные приметы, пословицы</a:t>
            </a:r>
            <a:endParaRPr/>
          </a:p>
          <a:p>
            <a:pPr algn="ctr"/>
            <a:r>
              <a:rPr b="1" lang="ru-RU" sz="2800">
                <a:latin typeface="Times New Roman"/>
              </a:rPr>
              <a:t> </a:t>
            </a:r>
            <a:r>
              <a:rPr b="1" lang="ru-RU" sz="2800">
                <a:latin typeface="Times New Roman"/>
              </a:rPr>
              <a:t>и поговорки сентября</a:t>
            </a:r>
            <a:endParaRPr/>
          </a:p>
          <a:p>
            <a:r>
              <a:rPr lang="ru-RU" sz="2800">
                <a:latin typeface="Times New Roman"/>
              </a:rPr>
              <a:t>Сентябрь – это вечер года.</a:t>
            </a:r>
            <a:endParaRPr/>
          </a:p>
          <a:p>
            <a:r>
              <a:rPr lang="ru-RU" sz="2800">
                <a:latin typeface="Times New Roman"/>
              </a:rPr>
              <a:t>В сентябре холодно, да сытно.</a:t>
            </a:r>
            <a:endParaRPr/>
          </a:p>
          <a:p>
            <a:r>
              <a:rPr lang="ru-RU" sz="2800">
                <a:latin typeface="Times New Roman"/>
              </a:rPr>
              <a:t>Сентябрь без плодов, что зима без снега.</a:t>
            </a:r>
            <a:endParaRPr/>
          </a:p>
          <a:p>
            <a:r>
              <a:rPr lang="ru-RU" sz="2800">
                <a:latin typeface="Times New Roman"/>
              </a:rPr>
              <a:t>Если на Бабье Лето стоит хорошая погода, то осень будет мокрая, а если Бабье Лето с ненастьями, то осень будет сухая.</a:t>
            </a:r>
            <a:endParaRPr/>
          </a:p>
          <a:p>
            <a:r>
              <a:rPr lang="ru-RU" sz="2800">
                <a:latin typeface="Times New Roman"/>
              </a:rPr>
              <a:t>Если на Бабье Лето много тенетника, то это сулило ясную, теплую осень и холодную зиму.</a:t>
            </a:r>
            <a:endParaRPr/>
          </a:p>
          <a:p>
            <a:r>
              <a:rPr lang="ru-RU" sz="2800">
                <a:latin typeface="Times New Roman"/>
              </a:rPr>
              <a:t>Если в сентябре прогремит гром, то это сулит долгую и теплую осень.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360000" y="360000"/>
            <a:ext cx="8640000" cy="5718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Если в сентябре утром туманы стоят густые, то это означает начало грибного сезона.</a:t>
            </a:r>
            <a:endParaRPr/>
          </a:p>
          <a:p>
            <a:r>
              <a:rPr lang="ru-RU" sz="2800">
                <a:latin typeface="Times New Roman"/>
              </a:rPr>
              <a:t>Если шиповник поспел, значит, осень уже пришла.</a:t>
            </a:r>
            <a:endParaRPr/>
          </a:p>
          <a:p>
            <a:r>
              <a:rPr lang="ru-RU" sz="2800">
                <a:latin typeface="Times New Roman"/>
              </a:rPr>
              <a:t>Облака на небе стали перистые, это означает, что вскоре птицы будут улетать в жаркие страны.</a:t>
            </a:r>
            <a:endParaRPr/>
          </a:p>
          <a:p>
            <a:r>
              <a:rPr lang="ru-RU" sz="2800">
                <a:latin typeface="Times New Roman"/>
              </a:rPr>
              <a:t>Синица в сентябре, кличет осень в гости.</a:t>
            </a:r>
            <a:endParaRPr/>
          </a:p>
          <a:p>
            <a:r>
              <a:rPr lang="ru-RU" sz="2800">
                <a:latin typeface="Times New Roman"/>
              </a:rPr>
              <a:t>В сентябре лишь одна ягода, — рябина.</a:t>
            </a:r>
            <a:endParaRPr/>
          </a:p>
          <a:p>
            <a:r>
              <a:rPr lang="ru-RU" sz="2800">
                <a:latin typeface="Times New Roman"/>
              </a:rPr>
              <a:t> </a:t>
            </a:r>
            <a:r>
              <a:rPr lang="ru-RU" sz="2800">
                <a:latin typeface="Times New Roman"/>
              </a:rPr>
              <a:t>Много желудей, то значит, зима будет суровая.</a:t>
            </a:r>
            <a:endParaRPr/>
          </a:p>
          <a:p>
            <a:r>
              <a:rPr lang="ru-RU" sz="2800">
                <a:latin typeface="Times New Roman"/>
              </a:rPr>
              <a:t>В сентябре месяце и листья на деревьях не держатся.</a:t>
            </a:r>
            <a:endParaRPr/>
          </a:p>
          <a:p>
            <a:r>
              <a:rPr lang="ru-RU" sz="2800">
                <a:latin typeface="Times New Roman"/>
              </a:rPr>
              <a:t>В сентябре огонь и в хате и на поле.</a:t>
            </a:r>
            <a:endParaRPr/>
          </a:p>
          <a:p>
            <a:r>
              <a:rPr lang="ru-RU" sz="2800">
                <a:latin typeface="Times New Roman"/>
              </a:rPr>
              <a:t>В сентябре и лист реже становится, и птицы тише поют.</a:t>
            </a:r>
            <a:endParaRPr/>
          </a:p>
          <a:p>
            <a:r>
              <a:rPr lang="ru-RU" sz="2800">
                <a:latin typeface="Times New Roman"/>
              </a:rPr>
              <a:t>Сентябрь пришел и дождь за собой привел.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</p:sp>
      <p:sp>
        <p:nvSpPr>
          <p:cNvPr id="3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sp>
        <p:nvSpPr>
          <p:cNvPr id="35" name="TextShape 3"/>
          <p:cNvSpPr txBox="1"/>
          <p:nvPr/>
        </p:nvSpPr>
        <p:spPr>
          <a:xfrm>
            <a:off x="540000" y="375480"/>
            <a:ext cx="2847240" cy="7045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ru-RU" sz="4000">
                <a:latin typeface="Times New Roman"/>
              </a:rPr>
              <a:t>Сентябрь</a:t>
            </a:r>
            <a:endParaRPr/>
          </a:p>
        </p:txBody>
      </p:sp>
      <p:sp>
        <p:nvSpPr>
          <p:cNvPr id="36" name="TextShape 4"/>
          <p:cNvSpPr txBox="1"/>
          <p:nvPr/>
        </p:nvSpPr>
        <p:spPr>
          <a:xfrm>
            <a:off x="360000" y="1260000"/>
            <a:ext cx="8460000" cy="46598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В старину славяне звали сентябрь </a:t>
            </a:r>
            <a:endParaRPr/>
          </a:p>
          <a:p>
            <a:r>
              <a:rPr lang="ru-RU" sz="2800">
                <a:latin typeface="Times New Roman"/>
              </a:rPr>
              <a:t>-листопад, </a:t>
            </a:r>
            <a:endParaRPr/>
          </a:p>
          <a:p>
            <a:r>
              <a:rPr lang="ru-RU" sz="2800">
                <a:latin typeface="Times New Roman"/>
              </a:rPr>
              <a:t>-грудень, </a:t>
            </a:r>
            <a:endParaRPr/>
          </a:p>
          <a:p>
            <a:r>
              <a:rPr lang="ru-RU" sz="2800">
                <a:latin typeface="Times New Roman"/>
              </a:rPr>
              <a:t>-вересень, </a:t>
            </a:r>
            <a:endParaRPr/>
          </a:p>
          <a:p>
            <a:r>
              <a:rPr lang="ru-RU" sz="2800">
                <a:latin typeface="Times New Roman"/>
              </a:rPr>
              <a:t>-ревун (из начала холодных ветров, дождей), </a:t>
            </a:r>
            <a:endParaRPr/>
          </a:p>
          <a:p>
            <a:r>
              <a:rPr lang="ru-RU" sz="2800">
                <a:latin typeface="Times New Roman"/>
              </a:rPr>
              <a:t>-хмурень (солнечных дней становится все меньше и меньше), </a:t>
            </a:r>
            <a:endParaRPr/>
          </a:p>
          <a:p>
            <a:r>
              <a:rPr lang="ru-RU" sz="2800">
                <a:latin typeface="Times New Roman"/>
              </a:rPr>
              <a:t>-рюин (олени начинают реветь), руен, </a:t>
            </a:r>
            <a:endParaRPr/>
          </a:p>
          <a:p>
            <a:r>
              <a:rPr lang="ru-RU" sz="2800">
                <a:latin typeface="Times New Roman"/>
              </a:rPr>
              <a:t>-желтень, жовтень (все покрывается желтым цветом).</a:t>
            </a:r>
            <a:r>
              <a:rPr lang="ru-RU"/>
              <a:t> </a:t>
            </a:r>
            <a:endParaRPr/>
          </a:p>
          <a:p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Shape 1"/>
          <p:cNvSpPr txBox="1"/>
          <p:nvPr/>
        </p:nvSpPr>
        <p:spPr>
          <a:xfrm>
            <a:off x="457200" y="319680"/>
            <a:ext cx="8229240" cy="1052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4000">
                <a:latin typeface="Times New Roman"/>
              </a:rPr>
              <a:t>21 сентября - Осенины</a:t>
            </a:r>
            <a:endParaRPr/>
          </a:p>
        </p:txBody>
      </p:sp>
      <p:sp>
        <p:nvSpPr>
          <p:cNvPr id="38" name="TextShape 2"/>
          <p:cNvSpPr txBox="1"/>
          <p:nvPr/>
        </p:nvSpPr>
        <p:spPr>
          <a:xfrm>
            <a:off x="180000" y="1620000"/>
            <a:ext cx="9044280" cy="3683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21 сентября - Осенины, Богач, Праздник урожая.</a:t>
            </a:r>
            <a:endParaRPr/>
          </a:p>
          <a:p>
            <a:r>
              <a:rPr lang="ru-RU" sz="2800">
                <a:latin typeface="Times New Roman"/>
              </a:rPr>
              <a:t>«Осенины прошли — прощайся с теплом». </a:t>
            </a:r>
            <a:endParaRPr/>
          </a:p>
          <a:p>
            <a:r>
              <a:rPr lang="ru-RU" sz="2800">
                <a:latin typeface="Times New Roman"/>
              </a:rPr>
              <a:t>Рано утром женщины выходили к берегам рек, озёр и прудов встречать матушку осенину с овсяным хлебом. Старшая женщина стояла с хлебом в руках, а молодые вокруг неё пели песни. После чего разламывали хлеб на куски по числу народа и кормили им домашний скот.</a:t>
            </a:r>
            <a:endParaRPr/>
          </a:p>
          <a:p>
            <a:r>
              <a:rPr lang="ru-RU" sz="2800">
                <a:latin typeface="Times New Roman"/>
              </a:rPr>
              <a:t>С 22 на 23 сентября наступает день осеннего равноденствия.</a:t>
            </a: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9320" y="652680"/>
            <a:ext cx="9094680" cy="2086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800">
                <a:latin typeface="Times New Roman"/>
              </a:rPr>
              <a:t>Начинают густо лететь перелетные птицы. </a:t>
            </a:r>
            <a:endParaRPr/>
          </a:p>
          <a:p>
            <a:r>
              <a:rPr lang="ru-RU" sz="2800">
                <a:latin typeface="Times New Roman"/>
              </a:rPr>
              <a:t>Следили за животными: </a:t>
            </a:r>
            <a:endParaRPr/>
          </a:p>
          <a:p>
            <a:r>
              <a:rPr lang="ru-RU" sz="2800">
                <a:latin typeface="Times New Roman"/>
              </a:rPr>
              <a:t>«Если после Осенин животное стремится на пастбище рано, то и зима будет ранняя». </a:t>
            </a:r>
            <a:endParaRPr/>
          </a:p>
          <a:p>
            <a:r>
              <a:rPr lang="ru-RU" sz="2800">
                <a:latin typeface="Times New Roman"/>
              </a:rPr>
              <a:t>Если погода дня хорошая — осень будет хорошая.</a:t>
            </a:r>
            <a:endParaRPr/>
          </a:p>
        </p:txBody>
      </p:sp>
      <p:pic>
        <p:nvPicPr>
          <p:cNvPr descr="" id="4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744800" y="3410640"/>
            <a:ext cx="3715200" cy="2349360"/>
          </a:xfrm>
          <a:prstGeom prst="rect">
            <a:avLst/>
          </a:prstGeom>
        </p:spPr>
      </p:pic>
      <p:pic>
        <p:nvPicPr>
          <p:cNvPr descr="" id="4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0" y="3457440"/>
            <a:ext cx="3374640" cy="230256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id="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459000" y="864000"/>
            <a:ext cx="8901000" cy="3298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В сентябре великое множество различных работ, как в поле, так и по хозяйству. В деревнях это было пахота, </a:t>
            </a:r>
            <a:endParaRPr/>
          </a:p>
          <a:p>
            <a:r>
              <a:rPr b="1" lang="ru-RU" sz="2800">
                <a:latin typeface="Times New Roman"/>
              </a:rPr>
              <a:t> </a:t>
            </a:r>
            <a:r>
              <a:rPr b="1" lang="ru-RU" sz="2800">
                <a:latin typeface="Times New Roman"/>
              </a:rPr>
              <a:t>молотьба, </a:t>
            </a:r>
            <a:endParaRPr/>
          </a:p>
          <a:p>
            <a:r>
              <a:rPr b="1" lang="ru-RU" sz="2800">
                <a:latin typeface="Times New Roman"/>
              </a:rPr>
              <a:t>выкапывали картофель и различные корнеплоды, расстилали лен, </a:t>
            </a:r>
            <a:endParaRPr/>
          </a:p>
          <a:p>
            <a:r>
              <a:rPr b="1" lang="ru-RU" sz="2800">
                <a:latin typeface="Times New Roman"/>
              </a:rPr>
              <a:t>хлев приготавливали к зиме, женщины занимались засолкой овощей.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000" y="3505320"/>
            <a:ext cx="3780000" cy="2434680"/>
          </a:xfrm>
          <a:prstGeom prst="rect">
            <a:avLst/>
          </a:prstGeom>
        </p:spPr>
      </p:pic>
      <p:sp>
        <p:nvSpPr>
          <p:cNvPr id="44" name="TextShape 1"/>
          <p:cNvSpPr txBox="1"/>
          <p:nvPr/>
        </p:nvSpPr>
        <p:spPr>
          <a:xfrm>
            <a:off x="5400000" y="2880000"/>
            <a:ext cx="2510640" cy="491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молотьба </a:t>
            </a:r>
            <a:endParaRPr/>
          </a:p>
        </p:txBody>
      </p:sp>
      <p:pic>
        <p:nvPicPr>
          <p:cNvPr descr="" id="4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0" y="1620000"/>
            <a:ext cx="3600000" cy="2340000"/>
          </a:xfrm>
          <a:prstGeom prst="rect">
            <a:avLst/>
          </a:prstGeom>
        </p:spPr>
      </p:pic>
      <p:sp>
        <p:nvSpPr>
          <p:cNvPr id="46" name="TextShape 2"/>
          <p:cNvSpPr txBox="1"/>
          <p:nvPr/>
        </p:nvSpPr>
        <p:spPr>
          <a:xfrm>
            <a:off x="1081800" y="948240"/>
            <a:ext cx="1258200" cy="491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пахота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900000" y="1980000"/>
            <a:ext cx="3600000" cy="2520000"/>
          </a:xfrm>
          <a:prstGeom prst="rect">
            <a:avLst/>
          </a:prstGeom>
        </p:spPr>
      </p:pic>
      <p:sp>
        <p:nvSpPr>
          <p:cNvPr id="48" name="TextShape 1"/>
          <p:cNvSpPr txBox="1"/>
          <p:nvPr/>
        </p:nvSpPr>
        <p:spPr>
          <a:xfrm>
            <a:off x="900000" y="1260000"/>
            <a:ext cx="4140000" cy="491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выкапывали картофель</a:t>
            </a:r>
            <a:endParaRPr/>
          </a:p>
        </p:txBody>
      </p:sp>
      <p:pic>
        <p:nvPicPr>
          <p:cNvPr descr="" id="4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000" y="3276360"/>
            <a:ext cx="3882600" cy="2843640"/>
          </a:xfrm>
          <a:prstGeom prst="rect">
            <a:avLst/>
          </a:prstGeom>
        </p:spPr>
      </p:pic>
      <p:sp>
        <p:nvSpPr>
          <p:cNvPr id="50" name="TextShape 2"/>
          <p:cNvSpPr txBox="1"/>
          <p:nvPr/>
        </p:nvSpPr>
        <p:spPr>
          <a:xfrm>
            <a:off x="5056920" y="2700000"/>
            <a:ext cx="2683080" cy="491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расстилали лен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00000" y="3060000"/>
            <a:ext cx="3763800" cy="2700000"/>
          </a:xfrm>
          <a:prstGeom prst="rect">
            <a:avLst/>
          </a:prstGeom>
        </p:spPr>
      </p:pic>
      <p:sp>
        <p:nvSpPr>
          <p:cNvPr id="52" name="TextShape 1"/>
          <p:cNvSpPr txBox="1"/>
          <p:nvPr/>
        </p:nvSpPr>
        <p:spPr>
          <a:xfrm>
            <a:off x="1778760" y="1128240"/>
            <a:ext cx="2901240" cy="491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800">
                <a:latin typeface="Times New Roman"/>
              </a:rPr>
              <a:t>Засолка  овощей</a:t>
            </a:r>
            <a:endParaRPr/>
          </a:p>
        </p:txBody>
      </p:sp>
      <p:pic>
        <p:nvPicPr>
          <p:cNvPr descr="" id="5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0000" y="2125080"/>
            <a:ext cx="4033080" cy="2734920"/>
          </a:xfrm>
          <a:prstGeom prst="rect">
            <a:avLst/>
          </a:prstGeom>
        </p:spPr>
      </p:pic>
    </p:spTree>
  </p:cSld>
  <p:timing>
    <p:tnLst>
      <p:par>
        <p:cTn dur="indefinite" id="11" nodeType="tmRoot" restart="never">
          <p:childTnLst>
            <p:seq>
              <p:cTn id="1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540000" y="540000"/>
            <a:ext cx="7920000" cy="4409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ru-RU" sz="2800">
                <a:latin typeface="Times New Roman"/>
              </a:rPr>
              <a:t>Дежень </a:t>
            </a:r>
            <a:r>
              <a:rPr lang="ru-RU" sz="2800">
                <a:latin typeface="Times New Roman"/>
              </a:rPr>
              <a:t>- </a:t>
            </a:r>
            <a:endParaRPr/>
          </a:p>
          <a:p>
            <a:r>
              <a:rPr lang="ru-RU" sz="2800">
                <a:latin typeface="Times New Roman"/>
              </a:rPr>
              <a:t>  </a:t>
            </a:r>
            <a:r>
              <a:rPr lang="ru-RU" sz="2800">
                <a:latin typeface="Times New Roman"/>
              </a:rPr>
              <a:t>люди с поля несли последний сноп, с песнями, который необходимо надо было поставить в доме под образа, на сутки. Потом все садились за общий стол, и ели дежень – толокно, которое было замешено или на воде или на кислом молоке. </a:t>
            </a:r>
            <a:endParaRPr/>
          </a:p>
        </p:txBody>
      </p:sp>
      <p:pic>
        <p:nvPicPr>
          <p:cNvPr descr="" id="5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60000" y="3060000"/>
            <a:ext cx="2021040" cy="2880000"/>
          </a:xfrm>
          <a:prstGeom prst="rect">
            <a:avLst/>
          </a:prstGeom>
        </p:spPr>
      </p:pic>
      <p:pic>
        <p:nvPicPr>
          <p:cNvPr descr="" id="5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000" y="3240000"/>
            <a:ext cx="3780000" cy="2700000"/>
          </a:xfrm>
          <a:prstGeom prst="rect">
            <a:avLst/>
          </a:prstGeom>
        </p:spPr>
      </p:pic>
    </p:spTree>
  </p:cSld>
  <p:timing>
    <p:tnLst>
      <p:par>
        <p:cTn dur="indefinite" id="13" nodeType="tmRoot" restart="never">
          <p:childTnLst>
            <p:seq>
              <p:cTn id="1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