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2844342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1436288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3278255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3016004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4276895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3D5130-A823-4B38-9E16-27C0E70F694B}"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3860946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3D5130-A823-4B38-9E16-27C0E70F694B}" type="datetimeFigureOut">
              <a:rPr lang="ru-RU" smtClean="0"/>
              <a:t>19.02.2023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558091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3D5130-A823-4B38-9E16-27C0E70F694B}" type="datetimeFigureOut">
              <a:rPr lang="ru-RU" smtClean="0"/>
              <a:t>19.02.2023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2045387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3D5130-A823-4B38-9E16-27C0E70F694B}" type="datetimeFigureOut">
              <a:rPr lang="ru-RU" smtClean="0"/>
              <a:t>19.02.2023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3779268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3D5130-A823-4B38-9E16-27C0E70F694B}"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1256241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3D5130-A823-4B38-9E16-27C0E70F694B}" type="datetimeFigureOut">
              <a:rPr lang="ru-RU" smtClean="0"/>
              <a:t>19.02.2023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719C7-1A38-4BA1-822B-89D43B1C20C8}" type="slidenum">
              <a:rPr lang="ru-RU" smtClean="0"/>
              <a:t>‹#›</a:t>
            </a:fld>
            <a:endParaRPr lang="ru-RU"/>
          </a:p>
        </p:txBody>
      </p:sp>
    </p:spTree>
    <p:extLst>
      <p:ext uri="{BB962C8B-B14F-4D97-AF65-F5344CB8AC3E}">
        <p14:creationId xmlns:p14="http://schemas.microsoft.com/office/powerpoint/2010/main" val="1708876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D5130-A823-4B38-9E16-27C0E70F694B}" type="datetimeFigureOut">
              <a:rPr lang="ru-RU" smtClean="0"/>
              <a:t>19.02.2023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719C7-1A38-4BA1-822B-89D43B1C20C8}" type="slidenum">
              <a:rPr lang="ru-RU" smtClean="0"/>
              <a:t>‹#›</a:t>
            </a:fld>
            <a:endParaRPr lang="ru-RU"/>
          </a:p>
        </p:txBody>
      </p:sp>
    </p:spTree>
    <p:extLst>
      <p:ext uri="{BB962C8B-B14F-4D97-AF65-F5344CB8AC3E}">
        <p14:creationId xmlns:p14="http://schemas.microsoft.com/office/powerpoint/2010/main" val="114283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56360"/>
            <a:ext cx="9144000" cy="1615440"/>
          </a:xfrm>
        </p:spPr>
        <p:txBody>
          <a:bodyPr>
            <a:noAutofit/>
          </a:bodyPr>
          <a:lstStyle/>
          <a:p>
            <a:pPr>
              <a:lnSpc>
                <a:spcPct val="100000"/>
              </a:lnSpc>
            </a:pPr>
            <a:r>
              <a:rPr lang="ru-RU" sz="6600" b="1" dirty="0" smtClean="0">
                <a:ln>
                  <a:solidFill>
                    <a:sysClr val="windowText" lastClr="000000"/>
                  </a:solidFill>
                </a:ln>
                <a:solidFill>
                  <a:schemeClr val="accent2">
                    <a:lumMod val="75000"/>
                  </a:schemeClr>
                </a:solidFill>
                <a:latin typeface="Rubius" panose="02000503090000020003" pitchFamily="2" charset="0"/>
              </a:rPr>
              <a:t>Воспитательное мероприятие</a:t>
            </a:r>
            <a:endParaRPr lang="ru-RU" sz="6600" b="1" dirty="0">
              <a:ln>
                <a:solidFill>
                  <a:sysClr val="windowText" lastClr="000000"/>
                </a:solidFill>
              </a:ln>
              <a:solidFill>
                <a:schemeClr val="accent2">
                  <a:lumMod val="75000"/>
                </a:schemeClr>
              </a:solidFill>
              <a:latin typeface="Rubius" panose="02000503090000020003" pitchFamily="2" charset="0"/>
            </a:endParaRPr>
          </a:p>
        </p:txBody>
      </p:sp>
      <p:sp>
        <p:nvSpPr>
          <p:cNvPr id="3" name="Подзаголовок 2"/>
          <p:cNvSpPr>
            <a:spLocks noGrp="1"/>
          </p:cNvSpPr>
          <p:nvPr>
            <p:ph type="subTitle" idx="1"/>
          </p:nvPr>
        </p:nvSpPr>
        <p:spPr>
          <a:xfrm>
            <a:off x="1287780" y="2971800"/>
            <a:ext cx="9144000" cy="1655762"/>
          </a:xfrm>
        </p:spPr>
        <p:txBody>
          <a:bodyPr>
            <a:normAutofit/>
          </a:bodyPr>
          <a:lstStyle/>
          <a:p>
            <a:r>
              <a:rPr lang="ru-RU" sz="4400" dirty="0" smtClean="0">
                <a:ln>
                  <a:solidFill>
                    <a:sysClr val="windowText" lastClr="000000"/>
                  </a:solidFill>
                </a:ln>
                <a:solidFill>
                  <a:srgbClr val="FF0000"/>
                </a:solidFill>
                <a:effectLst>
                  <a:reflection blurRad="6350" stA="55000" endA="300" endPos="45500" dir="5400000" sy="-100000" algn="bl" rotWithShape="0"/>
                </a:effectLst>
                <a:latin typeface="Rubius" panose="02000503090000020003" pitchFamily="2" charset="0"/>
              </a:rPr>
              <a:t>Урок памяти «У войны не детское лицо»</a:t>
            </a:r>
            <a:endParaRPr lang="ru-RU" sz="4400" dirty="0">
              <a:ln>
                <a:solidFill>
                  <a:sysClr val="windowText" lastClr="000000"/>
                </a:solidFill>
              </a:ln>
              <a:solidFill>
                <a:srgbClr val="FF0000"/>
              </a:solidFill>
              <a:effectLst>
                <a:reflection blurRad="6350" stA="55000" endA="300" endPos="45500" dir="5400000" sy="-100000" algn="bl" rotWithShape="0"/>
              </a:effectLst>
              <a:latin typeface="Rubius" panose="02000503090000020003" pitchFamily="2" charset="0"/>
            </a:endParaRPr>
          </a:p>
        </p:txBody>
      </p:sp>
      <p:sp>
        <p:nvSpPr>
          <p:cNvPr id="4" name="Прямоугольник 3"/>
          <p:cNvSpPr/>
          <p:nvPr/>
        </p:nvSpPr>
        <p:spPr>
          <a:xfrm>
            <a:off x="1760220" y="277148"/>
            <a:ext cx="8671560" cy="646331"/>
          </a:xfrm>
          <a:prstGeom prst="rect">
            <a:avLst/>
          </a:prstGeom>
        </p:spPr>
        <p:txBody>
          <a:bodyPr wrap="square">
            <a:spAutoFit/>
          </a:bodyPr>
          <a:lstStyle/>
          <a:p>
            <a:pPr algn="ctr"/>
            <a:r>
              <a:rPr lang="ru-RU" dirty="0" smtClean="0">
                <a:solidFill>
                  <a:srgbClr val="000000"/>
                </a:solidFill>
                <a:latin typeface="Times New Roman" panose="02020603050405020304" pitchFamily="18" charset="0"/>
              </a:rPr>
              <a:t>МУНИЦИПАЛЬНОЕ БЮДЖЕТНОЕ ОБЩЕОБРАЗОВАТЕЛЬНОЕ УЧРЕЖДЕНИЕ «КУМАЧОВСКАЯ ШКОЛА» АДМИНИСТРАЦИИ СТАРОБЕШЕВСКОГО РАЙОНА</a:t>
            </a:r>
            <a:endParaRPr lang="ru-RU" dirty="0"/>
          </a:p>
        </p:txBody>
      </p:sp>
      <p:sp>
        <p:nvSpPr>
          <p:cNvPr id="5" name="Прямоугольник 4"/>
          <p:cNvSpPr/>
          <p:nvPr/>
        </p:nvSpPr>
        <p:spPr>
          <a:xfrm>
            <a:off x="5364480" y="4627562"/>
            <a:ext cx="5958840" cy="1323439"/>
          </a:xfrm>
          <a:prstGeom prst="rect">
            <a:avLst/>
          </a:prstGeom>
        </p:spPr>
        <p:txBody>
          <a:bodyPr wrap="square">
            <a:spAutoFit/>
          </a:bodyPr>
          <a:lstStyle/>
          <a:p>
            <a:r>
              <a:rPr lang="ru-RU" sz="2000" dirty="0" smtClean="0">
                <a:solidFill>
                  <a:srgbClr val="000000"/>
                </a:solidFill>
                <a:latin typeface="Times New Roman" panose="02020603050405020304" pitchFamily="18" charset="0"/>
              </a:rPr>
              <a:t>		Работу выполнил</a:t>
            </a:r>
          </a:p>
          <a:p>
            <a:r>
              <a:rPr lang="ru-RU" sz="2000" dirty="0" smtClean="0">
                <a:solidFill>
                  <a:srgbClr val="000000"/>
                </a:solidFill>
                <a:latin typeface="Times New Roman" panose="02020603050405020304" pitchFamily="18" charset="0"/>
              </a:rPr>
              <a:t>		Учитель английского языка</a:t>
            </a:r>
          </a:p>
          <a:p>
            <a:r>
              <a:rPr lang="ru-RU" sz="2000" dirty="0" smtClean="0">
                <a:solidFill>
                  <a:srgbClr val="000000"/>
                </a:solidFill>
                <a:latin typeface="Times New Roman" panose="02020603050405020304" pitchFamily="18" charset="0"/>
              </a:rPr>
              <a:t>		МБОУ «Кумачовская школа»</a:t>
            </a:r>
          </a:p>
          <a:p>
            <a:r>
              <a:rPr lang="ru-RU" sz="2000" dirty="0" smtClean="0">
                <a:solidFill>
                  <a:srgbClr val="000000"/>
                </a:solidFill>
                <a:latin typeface="Times New Roman" panose="02020603050405020304" pitchFamily="18" charset="0"/>
              </a:rPr>
              <a:t>		Загоруйченко Нелля Евгеньевна</a:t>
            </a:r>
            <a:endParaRPr lang="ru-RU" sz="3200" dirty="0"/>
          </a:p>
        </p:txBody>
      </p:sp>
    </p:spTree>
    <p:extLst>
      <p:ext uri="{BB962C8B-B14F-4D97-AF65-F5344CB8AC3E}">
        <p14:creationId xmlns:p14="http://schemas.microsoft.com/office/powerpoint/2010/main" val="1679502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40" y="580770"/>
            <a:ext cx="3792044" cy="4846637"/>
          </a:xfrm>
          <a:prstGeom prst="ellipse">
            <a:avLst/>
          </a:prstGeom>
          <a:ln>
            <a:noFill/>
          </a:ln>
          <a:effectLst>
            <a:softEdge rad="112500"/>
          </a:effectLst>
        </p:spPr>
      </p:pic>
      <p:sp>
        <p:nvSpPr>
          <p:cNvPr id="2" name="Заголовок 1"/>
          <p:cNvSpPr>
            <a:spLocks noGrp="1"/>
          </p:cNvSpPr>
          <p:nvPr>
            <p:ph type="title"/>
          </p:nvPr>
        </p:nvSpPr>
        <p:spPr>
          <a:xfrm>
            <a:off x="3893574" y="365125"/>
            <a:ext cx="7905136" cy="6079920"/>
          </a:xfrm>
        </p:spPr>
        <p:txBody>
          <a:bodyPr>
            <a:noAutofit/>
          </a:bodyPr>
          <a:lstStyle/>
          <a:p>
            <a:r>
              <a:rPr lang="ru-RU" sz="3000" b="1" dirty="0" smtClean="0"/>
              <a:t>Володя Щербацевич. </a:t>
            </a:r>
            <a:r>
              <a:rPr lang="ru-RU" sz="3000" dirty="0" smtClean="0"/>
              <a:t>Жил в Минске. Мама была врачом. Когда пришли фашисты, они выхаживали раненых бойцов и переправляли к партизанам. Несколько раз Володя был ранен. В сентябре внезапно начались облавы, а в домах минчан скрывалось еще много раненых, бежавших из плена. Их выдал свой, он был предателем. Володю арестовали полицаи. Допросы, пытки… Боль была страшной, не было сил подняться с холодного каменного пола. Но Володя ничего не рассказал фашистам. 26 октября 1941 года гитлеровцы казнили Володю и его маму. </a:t>
            </a:r>
            <a:endParaRPr lang="ru-RU" sz="3000" dirty="0"/>
          </a:p>
        </p:txBody>
      </p:sp>
    </p:spTree>
    <p:extLst>
      <p:ext uri="{BB962C8B-B14F-4D97-AF65-F5344CB8AC3E}">
        <p14:creationId xmlns:p14="http://schemas.microsoft.com/office/powerpoint/2010/main" val="42184402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992" y="829843"/>
            <a:ext cx="4414088" cy="4568068"/>
          </a:xfrm>
          <a:prstGeom prst="ellipse">
            <a:avLst/>
          </a:prstGeom>
          <a:ln>
            <a:noFill/>
          </a:ln>
          <a:effectLst>
            <a:softEdge rad="112500"/>
          </a:effectLst>
        </p:spPr>
      </p:pic>
      <p:sp>
        <p:nvSpPr>
          <p:cNvPr id="2" name="Заголовок 1"/>
          <p:cNvSpPr>
            <a:spLocks noGrp="1"/>
          </p:cNvSpPr>
          <p:nvPr>
            <p:ph type="title"/>
          </p:nvPr>
        </p:nvSpPr>
        <p:spPr>
          <a:xfrm>
            <a:off x="1120878" y="206477"/>
            <a:ext cx="7300452" cy="6105832"/>
          </a:xfrm>
        </p:spPr>
        <p:txBody>
          <a:bodyPr>
            <a:noAutofit/>
          </a:bodyPr>
          <a:lstStyle/>
          <a:p>
            <a:r>
              <a:rPr lang="ru-RU" sz="2300" b="1" dirty="0" smtClean="0"/>
              <a:t>Лёня Голиков</a:t>
            </a:r>
            <a:r>
              <a:rPr lang="ru-RU" sz="2300" dirty="0" smtClean="0"/>
              <a:t>. Он не раз ходил в разведку, приносил сведения о расположении фашистских частей. 13 августа 1942 года Леня с партизанами отправился в разведку к шоссе. Выполнив задание, партизаны уходили в лес, он шел последним. В это время вдали показалась немецкая штабная машина. Лёня швырнул гранату. Машину подбросило. Из кабины выскочил гитлеровец с портфелем и побежал. Около 1 км Лёня бежал за ним, наконец, он сразил врага последним патроном. Это был немецкий генерал. Портфель с важными документами Лёня доставил в партизанский штаб. И они немедленно были отправлены в Москву. Из Москвы пришла радиограмма - предлагали представить к высшей награде всех участников операции по захвату важных документов. Но Лёня уже не узнает о своем награждении. Он погиб 24 февраля 1943 г.</a:t>
            </a:r>
            <a:endParaRPr lang="ru-RU" sz="2300" dirty="0"/>
          </a:p>
        </p:txBody>
      </p:sp>
    </p:spTree>
    <p:extLst>
      <p:ext uri="{BB962C8B-B14F-4D97-AF65-F5344CB8AC3E}">
        <p14:creationId xmlns:p14="http://schemas.microsoft.com/office/powerpoint/2010/main" val="868920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471" y="578874"/>
            <a:ext cx="4157910" cy="5405283"/>
          </a:xfrm>
          <a:prstGeom prst="ellipse">
            <a:avLst/>
          </a:prstGeom>
          <a:ln>
            <a:noFill/>
          </a:ln>
          <a:effectLst>
            <a:softEdge rad="112500"/>
          </a:effectLst>
        </p:spPr>
      </p:pic>
      <p:sp>
        <p:nvSpPr>
          <p:cNvPr id="2" name="Заголовок 1"/>
          <p:cNvSpPr>
            <a:spLocks noGrp="1"/>
          </p:cNvSpPr>
          <p:nvPr>
            <p:ph type="title"/>
          </p:nvPr>
        </p:nvSpPr>
        <p:spPr>
          <a:xfrm>
            <a:off x="4188541" y="280220"/>
            <a:ext cx="8141110" cy="6002593"/>
          </a:xfrm>
        </p:spPr>
        <p:txBody>
          <a:bodyPr>
            <a:noAutofit/>
          </a:bodyPr>
          <a:lstStyle/>
          <a:p>
            <a:r>
              <a:rPr lang="ru-RU" sz="2800" b="1" dirty="0" smtClean="0"/>
              <a:t>Саша Бородулин</a:t>
            </a:r>
            <a:r>
              <a:rPr lang="ru-RU" sz="2800" dirty="0" smtClean="0"/>
              <a:t>. Уже зимой 1941-го он носил на гимнастерке орден Красного Знамени. Было за что. Саша вместе с партизанами дрался с гитлеровцами в открытом бою, участвовал в засадах, не раз ходил в разведку. Партизанам не повезло: каратели выследили отряд, взяли в кольцо. Трое суток партизаны уходили от преследования, прорывали окружение. Но каратели вновь и вновь преграждали им путь. Тогда командир отряда вызвал пятерых добровольцев, которые должны были огнем прикрыть отход основных партизанских сил. На призыв командира Саша Бородулин шагнул из строя первым. Отважной пятерке удалось на какое-то время задержать карателей. Но партизаны были обречены. Последним погиб Саша, шагнув навстречу врагам с гранатой в руках.</a:t>
            </a:r>
            <a:endParaRPr lang="ru-RU" sz="2800" dirty="0"/>
          </a:p>
        </p:txBody>
      </p:sp>
    </p:spTree>
    <p:extLst>
      <p:ext uri="{BB962C8B-B14F-4D97-AF65-F5344CB8AC3E}">
        <p14:creationId xmlns:p14="http://schemas.microsoft.com/office/powerpoint/2010/main" val="2251355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865" y="250723"/>
            <a:ext cx="3853044" cy="5427406"/>
          </a:xfrm>
          <a:prstGeom prst="ellipse">
            <a:avLst/>
          </a:prstGeom>
          <a:ln>
            <a:noFill/>
          </a:ln>
          <a:effectLst>
            <a:softEdge rad="112500"/>
          </a:effectLst>
        </p:spPr>
      </p:pic>
      <p:sp>
        <p:nvSpPr>
          <p:cNvPr id="2" name="Заголовок 1"/>
          <p:cNvSpPr>
            <a:spLocks noGrp="1"/>
          </p:cNvSpPr>
          <p:nvPr>
            <p:ph type="title"/>
          </p:nvPr>
        </p:nvSpPr>
        <p:spPr>
          <a:xfrm>
            <a:off x="984209" y="250723"/>
            <a:ext cx="7905136" cy="6223819"/>
          </a:xfrm>
        </p:spPr>
        <p:txBody>
          <a:bodyPr>
            <a:noAutofit/>
          </a:bodyPr>
          <a:lstStyle/>
          <a:p>
            <a:r>
              <a:rPr lang="ru-RU" sz="2600" dirty="0" smtClean="0"/>
              <a:t>Витя Хоменко. Семиклассник Витя Хоменко делал вид, что прислуживает оккупантам, работая в офицерской столовой. Мыл посуду, топил плиту, протирал столы. И запоминал все, о чем говорят офицеры вермахта, расслабленные баварским пивом. Добытые Виктором сведения высоко ценились в подпольной организации “Николаевский центр”. Гитлеровцы приметили смышленого расторопного мальчика и сделали его посыльным при штабе. Естественно, партизанам становилось известным все, что содержалось в документах, которые попадали в руки Хоменко. Витя погиб в декабре 1942 года, замученный врагами, которым стало известно о связях мальчика с партизанами. Несмотря на самые страшные пытки, Витя не выдал врагам расположение партизанской базы, свои связи и пароли. Витя Хоменко посмертно удостоен ордена Отечественной войны I степени.</a:t>
            </a:r>
            <a:endParaRPr lang="ru-RU" sz="2600" dirty="0"/>
          </a:p>
        </p:txBody>
      </p:sp>
    </p:spTree>
    <p:extLst>
      <p:ext uri="{BB962C8B-B14F-4D97-AF65-F5344CB8AC3E}">
        <p14:creationId xmlns:p14="http://schemas.microsoft.com/office/powerpoint/2010/main" val="3655069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1995" y="324465"/>
            <a:ext cx="7732187" cy="6105832"/>
          </a:xfrm>
        </p:spPr>
        <p:txBody>
          <a:bodyPr>
            <a:normAutofit fontScale="90000"/>
          </a:bodyPr>
          <a:lstStyle/>
          <a:p>
            <a:r>
              <a:rPr lang="ru-RU" sz="3200" dirty="0" smtClean="0"/>
              <a:t>В годы войны одна шестилетняя девочка, эвакуированная в Сибирь, написала письмо в газету «Омская правда»:</a:t>
            </a:r>
            <a:br>
              <a:rPr lang="ru-RU" sz="3200" dirty="0" smtClean="0"/>
            </a:br>
            <a:r>
              <a:rPr lang="ru-RU" sz="3200" dirty="0" smtClean="0"/>
              <a:t> «Я собрала на куклу 122 рубля 25 копеек, а теперь отдаю их на танк.  Дорогой дядя редактор! Напишите в своей газете всем маленьким детям, чтобы они тоже свои деньги отдали на танк. И назовём его «Малютка». Когда наш танк разобьёт Гитлера, мы поедем домой…»</a:t>
            </a:r>
            <a:br>
              <a:rPr lang="ru-RU" sz="3200" dirty="0" smtClean="0"/>
            </a:br>
            <a:r>
              <a:rPr lang="ru-RU" sz="3200" dirty="0" smtClean="0"/>
              <a:t>Это письмо девочки вызвало горячий отклик у тысяч ребят. Дети Сибири прислали небольшие переводы на танк. Удалось собрать 179 тысяч рублей. На эти средства и был построен танк «Малютка». На нём сражалась Катя </a:t>
            </a:r>
            <a:r>
              <a:rPr lang="ru-RU" sz="3200" dirty="0" err="1" smtClean="0"/>
              <a:t>Петлюк</a:t>
            </a:r>
            <a:r>
              <a:rPr lang="ru-RU" sz="3200" dirty="0" smtClean="0"/>
              <a:t>.</a:t>
            </a:r>
            <a:br>
              <a:rPr lang="ru-RU" sz="3200" dirty="0" smtClean="0"/>
            </a:br>
            <a:endParaRPr lang="ru-RU" sz="32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10" y="147484"/>
            <a:ext cx="2394440" cy="3712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8" y="3893574"/>
            <a:ext cx="4270577" cy="2536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8847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ln>
                  <a:solidFill>
                    <a:srgbClr val="002060"/>
                  </a:solidFill>
                </a:ln>
                <a:solidFill>
                  <a:srgbClr val="C00000"/>
                </a:solidFill>
                <a:effectLst>
                  <a:outerShdw blurRad="50800" dist="38100" dir="10800000" algn="r" rotWithShape="0">
                    <a:prstClr val="black">
                      <a:alpha val="40000"/>
                    </a:prstClr>
                  </a:outerShdw>
                  <a:reflection blurRad="6350" stA="55000" endA="300" endPos="45500" dir="5400000" sy="-100000" algn="bl" rotWithShape="0"/>
                </a:effectLst>
                <a:latin typeface="Monotype Corsiva" panose="03010101010201010101" pitchFamily="66" charset="0"/>
              </a:rPr>
              <a:t>Почтим минутой молчания память о юных героях…</a:t>
            </a:r>
            <a:endParaRPr lang="ru-RU" b="1" dirty="0">
              <a:ln>
                <a:solidFill>
                  <a:srgbClr val="002060"/>
                </a:solidFill>
              </a:ln>
              <a:solidFill>
                <a:srgbClr val="C00000"/>
              </a:solidFill>
              <a:effectLst>
                <a:outerShdw blurRad="50800" dist="38100" dir="10800000" algn="r" rotWithShape="0">
                  <a:prstClr val="black">
                    <a:alpha val="40000"/>
                  </a:prstClr>
                </a:outerShdw>
                <a:reflection blurRad="6350" stA="55000" endA="300" endPos="45500" dir="5400000" sy="-100000" algn="bl" rotWithShape="0"/>
              </a:effectLst>
              <a:latin typeface="Monotype Corsiva" panose="03010101010201010101" pitchFamily="66" charset="0"/>
            </a:endParaRPr>
          </a:p>
        </p:txBody>
      </p:sp>
      <p:sp>
        <p:nvSpPr>
          <p:cNvPr id="5" name="Прямоугольник 4"/>
          <p:cNvSpPr/>
          <p:nvPr/>
        </p:nvSpPr>
        <p:spPr>
          <a:xfrm>
            <a:off x="1002891" y="2054022"/>
            <a:ext cx="2836607" cy="2677656"/>
          </a:xfrm>
          <a:prstGeom prst="rect">
            <a:avLst/>
          </a:prstGeom>
        </p:spPr>
        <p:txBody>
          <a:bodyPr wrap="square">
            <a:spAutoFit/>
          </a:bodyPr>
          <a:lstStyle/>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Марат </a:t>
            </a:r>
            <a:r>
              <a:rPr lang="ru-RU" sz="2400"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Казей</a:t>
            </a:r>
            <a:endPar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endParaRP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Зина Портнова</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Валя Котик</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Леня Голиков</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Тихон Баран</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Витя Кучерявый</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rPr>
              <a:t>Володя Дубинин</a:t>
            </a:r>
            <a:endParaRPr lang="ru-RU" sz="2400"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Times New Roman" panose="02020603050405020304" pitchFamily="18" charset="0"/>
            </a:endParaRPr>
          </a:p>
        </p:txBody>
      </p:sp>
      <p:sp>
        <p:nvSpPr>
          <p:cNvPr id="6" name="Прямоугольник 5"/>
          <p:cNvSpPr/>
          <p:nvPr/>
        </p:nvSpPr>
        <p:spPr>
          <a:xfrm>
            <a:off x="4249994" y="1909370"/>
            <a:ext cx="3692012" cy="4154984"/>
          </a:xfrm>
          <a:prstGeom prst="rect">
            <a:avLst/>
          </a:prstGeom>
        </p:spPr>
        <p:txBody>
          <a:bodyPr wrap="square">
            <a:spAutoFit/>
          </a:bodyPr>
          <a:lstStyle/>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Лара Михеенко</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Миша Куприн</a:t>
            </a:r>
            <a:b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Зоя Космодемьянская</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Надя Богданова</a:t>
            </a:r>
            <a:b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Галя Комлева</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Юта </a:t>
            </a:r>
            <a:r>
              <a:rPr lang="ru-RU" sz="2400"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Бондаровская</a:t>
            </a:r>
            <a:endPar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Саша Бородулин</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Витя Коробков</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Витя Хоменко</a:t>
            </a:r>
          </a:p>
          <a:p>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Валя </a:t>
            </a:r>
            <a:r>
              <a:rPr lang="ru-RU" sz="2400"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Дончик</a:t>
            </a:r>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Витя Пашкевич</a:t>
            </a:r>
            <a:endParaRPr lang="ru-RU" sz="2400"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Прямоугольник 6"/>
          <p:cNvSpPr/>
          <p:nvPr/>
        </p:nvSpPr>
        <p:spPr>
          <a:xfrm>
            <a:off x="7836310" y="1909370"/>
            <a:ext cx="4045974" cy="4154984"/>
          </a:xfrm>
          <a:prstGeom prst="rect">
            <a:avLst/>
          </a:prstGeom>
        </p:spPr>
        <p:txBody>
          <a:bodyPr wrap="square">
            <a:spAutoFit/>
          </a:bodyPr>
          <a:lstStyle/>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Валя Зенкина</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Лида Матвеева</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Саша Колесников (Сан </a:t>
            </a:r>
            <a:r>
              <a:rPr lang="ru-RU" sz="2400" i="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Саныч</a:t>
            </a:r>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Олег Кошевой</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Любовь Шевцова</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Дмитрий Огурцов</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Виктор Субботин</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Семен Остапенко</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Валера Волков</a:t>
            </a:r>
          </a:p>
          <a:p>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Нина </a:t>
            </a:r>
            <a:r>
              <a:rPr lang="ru-RU" sz="2400" i="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Сагайдах</a:t>
            </a:r>
            <a:r>
              <a:rPr lang="ru-RU" sz="2400"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ru-RU" sz="24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48557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 calcmode="lin" valueType="num">
                                      <p:cBhvr>
                                        <p:cTn id="12" dur="15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3" dur="15000" fill="hold"/>
                                        <p:tgtEl>
                                          <p:spTgt spid="5">
                                            <p:txEl>
                                              <p:pRg st="6" end="6"/>
                                            </p:txEl>
                                          </p:spTgt>
                                        </p:tgtEl>
                                        <p:attrNameLst>
                                          <p:attrName>ppt_y</p:attrName>
                                        </p:attrNameLst>
                                      </p:cBhvr>
                                      <p:tavLst>
                                        <p:tav tm="0">
                                          <p:val>
                                            <p:strVal val="#ppt_y+1"/>
                                          </p:val>
                                        </p:tav>
                                        <p:tav tm="100000">
                                          <p:val>
                                            <p:strVal val="#ppt_y-1"/>
                                          </p:val>
                                        </p:tav>
                                      </p:tavLst>
                                    </p:anim>
                                  </p:childTnLst>
                                </p:cTn>
                              </p:par>
                            </p:childTnLst>
                          </p:cTn>
                        </p:par>
                      </p:childTnLst>
                    </p:cTn>
                  </p:par>
                  <p:par>
                    <p:cTn id="14" fill="hold">
                      <p:stCondLst>
                        <p:cond delay="indefinite"/>
                      </p:stCondLst>
                      <p:childTnLst>
                        <p:par>
                          <p:cTn id="15" fill="hold">
                            <p:stCondLst>
                              <p:cond delay="0"/>
                            </p:stCondLst>
                            <p:childTnLst>
                              <p:par>
                                <p:cTn id="16" presetID="28"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p:cTn id="18" dur="1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5000" fill="hold"/>
                                        <p:tgtEl>
                                          <p:spTgt spid="6">
                                            <p:txEl>
                                              <p:pRg st="2" end="2"/>
                                            </p:txEl>
                                          </p:spTgt>
                                        </p:tgtEl>
                                        <p:attrNameLst>
                                          <p:attrName>ppt_y</p:attrName>
                                        </p:attrNameLst>
                                      </p:cBhvr>
                                      <p:tavLst>
                                        <p:tav tm="0">
                                          <p:val>
                                            <p:strVal val="#ppt_y+1"/>
                                          </p:val>
                                        </p:tav>
                                        <p:tav tm="100000">
                                          <p:val>
                                            <p:strVal val="#ppt_y-1"/>
                                          </p:val>
                                        </p:tav>
                                      </p:tavLst>
                                    </p:anim>
                                  </p:childTnLst>
                                </p:cTn>
                              </p:par>
                            </p:childTnLst>
                          </p:cTn>
                        </p:par>
                      </p:childTnLst>
                    </p:cTn>
                  </p:par>
                  <p:par>
                    <p:cTn id="20" fill="hold">
                      <p:stCondLst>
                        <p:cond delay="indefinite"/>
                      </p:stCondLst>
                      <p:childTnLst>
                        <p:par>
                          <p:cTn id="21" fill="hold">
                            <p:stCondLst>
                              <p:cond delay="0"/>
                            </p:stCondLst>
                            <p:childTnLst>
                              <p:par>
                                <p:cTn id="22" presetID="28"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15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5" dur="15000" fill="hold"/>
                                        <p:tgtEl>
                                          <p:spTgt spid="7">
                                            <p:txEl>
                                              <p:pRg st="5" end="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05783"/>
            <a:ext cx="10515600" cy="3675933"/>
          </a:xfrm>
        </p:spPr>
        <p:txBody>
          <a:bodyPr>
            <a:normAutofit/>
          </a:bodyPr>
          <a:lstStyle/>
          <a:p>
            <a:pPr algn="ctr"/>
            <a:r>
              <a:rPr lang="ru-RU" sz="11500" b="1" dirty="0" smtClean="0">
                <a:ln w="9525">
                  <a:solidFill>
                    <a:sysClr val="windowText" lastClr="000000"/>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Monotype Corsiva" panose="03010101010201010101" pitchFamily="66" charset="0"/>
              </a:rPr>
              <a:t>Спасибо за внимание!</a:t>
            </a:r>
            <a:endParaRPr lang="ru-RU" sz="11500" b="1" dirty="0">
              <a:ln w="9525">
                <a:solidFill>
                  <a:sysClr val="windowText" lastClr="000000"/>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Monotype Corsiva" panose="03010101010201010101" pitchFamily="66" charset="0"/>
            </a:endParaRPr>
          </a:p>
        </p:txBody>
      </p:sp>
    </p:spTree>
    <p:extLst>
      <p:ext uri="{BB962C8B-B14F-4D97-AF65-F5344CB8AC3E}">
        <p14:creationId xmlns:p14="http://schemas.microsoft.com/office/powerpoint/2010/main" val="3075606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62783">
            <a:off x="7646276" y="626061"/>
            <a:ext cx="4803058" cy="2002051"/>
          </a:xfrm>
          <a:scene3d>
            <a:camera prst="isometricOffAxis2Left"/>
            <a:lightRig rig="threePt" dir="t"/>
          </a:scene3d>
        </p:spPr>
        <p:txBody>
          <a:bodyPr>
            <a:noAutofit/>
          </a:bodyPr>
          <a:lstStyle/>
          <a:p>
            <a:r>
              <a:rPr lang="ru-RU" sz="6600" b="1" dirty="0" smtClean="0">
                <a:ln w="10160">
                  <a:solidFill>
                    <a:schemeClr val="tx1"/>
                  </a:solidFill>
                  <a:prstDash val="solid"/>
                </a:ln>
                <a:solidFill>
                  <a:srgbClr val="F75B31"/>
                </a:solidFill>
                <a:effectLst>
                  <a:outerShdw blurRad="38100" dist="22860" dir="5400000" algn="tl" rotWithShape="0">
                    <a:srgbClr val="000000">
                      <a:alpha val="30000"/>
                    </a:srgbClr>
                  </a:outerShdw>
                </a:effectLst>
                <a:latin typeface="MinusmanC" panose="02000505080000020004" pitchFamily="2" charset="0"/>
              </a:rPr>
              <a:t>Это было так…</a:t>
            </a:r>
            <a:endParaRPr lang="ru-RU" sz="6600" b="1" dirty="0">
              <a:ln w="10160">
                <a:solidFill>
                  <a:schemeClr val="tx1"/>
                </a:solidFill>
                <a:prstDash val="solid"/>
              </a:ln>
              <a:solidFill>
                <a:srgbClr val="F75B31"/>
              </a:solidFill>
              <a:effectLst>
                <a:outerShdw blurRad="38100" dist="22860" dir="5400000" algn="tl" rotWithShape="0">
                  <a:srgbClr val="000000">
                    <a:alpha val="30000"/>
                  </a:srgbClr>
                </a:outerShdw>
              </a:effectLst>
              <a:latin typeface="MinusmanC" panose="02000505080000020004" pitchFamily="2"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9712">
            <a:off x="708981" y="765700"/>
            <a:ext cx="3329119" cy="2186121"/>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941" y="368709"/>
            <a:ext cx="4129548" cy="2439875"/>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080" y="3401811"/>
            <a:ext cx="4307465" cy="2949677"/>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5692">
            <a:off x="6563003" y="3000312"/>
            <a:ext cx="4700304" cy="3242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988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n w="13462">
                  <a:solidFill>
                    <a:schemeClr val="accent1">
                      <a:lumMod val="50000"/>
                    </a:schemeClr>
                  </a:solidFill>
                  <a:prstDash val="solid"/>
                </a:ln>
                <a:solidFill>
                  <a:schemeClr val="bg1"/>
                </a:solidFill>
                <a:effectLst>
                  <a:outerShdw dist="38100" dir="2700000" algn="bl" rotWithShape="0">
                    <a:schemeClr val="accent5"/>
                  </a:outerShdw>
                </a:effectLst>
                <a:latin typeface="Comic Sans MS" panose="030F0702030302020204" pitchFamily="66" charset="0"/>
              </a:rPr>
              <a:t>Памятные даты Великой Отечественной войны</a:t>
            </a:r>
            <a:endParaRPr lang="ru-RU" b="1" dirty="0">
              <a:ln w="13462">
                <a:solidFill>
                  <a:schemeClr val="accent1">
                    <a:lumMod val="50000"/>
                  </a:schemeClr>
                </a:solidFill>
                <a:prstDash val="solid"/>
              </a:ln>
              <a:solidFill>
                <a:schemeClr val="bg1"/>
              </a:solidFill>
              <a:effectLst>
                <a:outerShdw dist="38100" dir="2700000" algn="bl" rotWithShape="0">
                  <a:schemeClr val="accent5"/>
                </a:outerShdw>
              </a:effectLst>
              <a:latin typeface="Comic Sans MS" panose="030F0702030302020204" pitchFamily="66"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20" y="11250"/>
            <a:ext cx="10500851" cy="6846750"/>
          </a:xfrm>
          <a:prstGeom prst="rect">
            <a:avLst/>
          </a:prstGeom>
          <a:blipFill>
            <a:blip r:embed="rId4"/>
            <a:stretch>
              <a:fillRect/>
            </a:stretch>
          </a:blipFill>
        </p:spPr>
      </p:pic>
    </p:spTree>
    <p:extLst>
      <p:ext uri="{BB962C8B-B14F-4D97-AF65-F5344CB8AC3E}">
        <p14:creationId xmlns:p14="http://schemas.microsoft.com/office/powerpoint/2010/main" val="2822409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000" b="-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030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15181" y="513019"/>
            <a:ext cx="10515600" cy="5932026"/>
          </a:xfrm>
        </p:spPr>
        <p:txBody>
          <a:bodyPr>
            <a:normAutofit/>
          </a:bodyPr>
          <a:lstStyle/>
          <a:p>
            <a:pPr marL="0" indent="0" algn="ctr">
              <a:buNone/>
            </a:pPr>
            <a:r>
              <a:rPr lang="ru-RU" sz="4000" b="1" dirty="0" smtClean="0">
                <a:solidFill>
                  <a:schemeClr val="tx2">
                    <a:lumMod val="50000"/>
                  </a:schemeClr>
                </a:solidFill>
                <a:latin typeface="Times New Roman" panose="02020603050405020304" pitchFamily="18" charset="0"/>
                <a:cs typeface="Times New Roman" panose="02020603050405020304" pitchFamily="18" charset="0"/>
              </a:rPr>
              <a:t>Фашизм</a:t>
            </a:r>
            <a:r>
              <a:rPr lang="ru-RU" sz="4000" dirty="0" smtClean="0">
                <a:latin typeface="Times New Roman" panose="02020603050405020304" pitchFamily="18" charset="0"/>
                <a:cs typeface="Times New Roman" panose="02020603050405020304" pitchFamily="18" charset="0"/>
              </a:rPr>
              <a:t> - течение, которое несёт за собой насилие, войну, зло, угнетение и уничтожение людей другой расы.</a:t>
            </a:r>
          </a:p>
          <a:p>
            <a:pPr marL="0" indent="0" algn="ctr">
              <a:buNone/>
            </a:pPr>
            <a:endParaRPr lang="ru-RU" sz="4000" dirty="0">
              <a:latin typeface="Times New Roman" panose="02020603050405020304" pitchFamily="18" charset="0"/>
              <a:cs typeface="Times New Roman" panose="02020603050405020304" pitchFamily="18" charset="0"/>
            </a:endParaRPr>
          </a:p>
          <a:p>
            <a:pPr marL="0" indent="0" algn="ctr">
              <a:buNone/>
            </a:pPr>
            <a:endParaRPr lang="ru-RU" sz="4000" dirty="0" smtClean="0">
              <a:latin typeface="Times New Roman" panose="02020603050405020304" pitchFamily="18" charset="0"/>
              <a:cs typeface="Times New Roman" panose="02020603050405020304" pitchFamily="18" charset="0"/>
            </a:endParaRPr>
          </a:p>
          <a:p>
            <a:pPr marL="0" indent="0" algn="ctr">
              <a:buNone/>
            </a:pPr>
            <a:r>
              <a:rPr lang="ru-RU" sz="4000" b="1" dirty="0" smtClean="0">
                <a:solidFill>
                  <a:srgbClr val="002060"/>
                </a:solidFill>
                <a:latin typeface="Times New Roman" panose="02020603050405020304" pitchFamily="18" charset="0"/>
                <a:cs typeface="Times New Roman" panose="02020603050405020304" pitchFamily="18" charset="0"/>
              </a:rPr>
              <a:t>Антифашист</a:t>
            </a:r>
            <a:r>
              <a:rPr lang="ru-RU" sz="4000" dirty="0" smtClean="0">
                <a:latin typeface="Times New Roman" panose="02020603050405020304" pitchFamily="18" charset="0"/>
                <a:cs typeface="Times New Roman" panose="02020603050405020304" pitchFamily="18" charset="0"/>
              </a:rPr>
              <a:t> - человек, несогласный с идеологией фашизма или участвующий в антифашистских акциях.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472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459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261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7656" y="368709"/>
            <a:ext cx="7385079" cy="6046839"/>
          </a:xfrm>
        </p:spPr>
        <p:txBody>
          <a:bodyPr>
            <a:noAutofit/>
          </a:bodyPr>
          <a:lstStyle/>
          <a:p>
            <a:r>
              <a:rPr lang="ru-RU" sz="2700" b="1" dirty="0" smtClean="0"/>
              <a:t>Марат </a:t>
            </a:r>
            <a:r>
              <a:rPr lang="ru-RU" sz="2700" b="1" dirty="0" err="1" smtClean="0"/>
              <a:t>Казей</a:t>
            </a:r>
            <a:r>
              <a:rPr lang="ru-RU" sz="2700" dirty="0" smtClean="0"/>
              <a:t>. Ему было чуть больше 13 лет. Мама Марата помогала партизанам, за это фашисты повесили ее. И он поклялся отомстить врагам. Стал партизанским разведчиком, пробирался во вражеские гарнизоны, высматривал, где расположены немецкие посты, штабы, склады с боеприпасами. Сведения, которые он доставлял в отряд, помогали партизанам наносить врагу большие потери. Однажды в разведке фашисты окружили Марата и хотели взять в плен живым, но Марат понял это. Он отстреливался до последних патронов, когда у Марата осталась одна граната, он подпустил врагов поближе и взорвал себя вместе с ними… Посмертно стал Героем Советского Союза.</a:t>
            </a:r>
            <a:endParaRPr lang="ru-RU" sz="2700" dirty="0"/>
          </a:p>
        </p:txBody>
      </p:sp>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31397" y="368709"/>
            <a:ext cx="3837987" cy="4616246"/>
          </a:xfrm>
          <a:prstGeom prst="ellipse">
            <a:avLst/>
          </a:prstGeom>
          <a:ln>
            <a:noFill/>
          </a:ln>
          <a:effectLst>
            <a:softEdge rad="112500"/>
          </a:effectLst>
        </p:spPr>
      </p:pic>
    </p:spTree>
    <p:extLst>
      <p:ext uri="{BB962C8B-B14F-4D97-AF65-F5344CB8AC3E}">
        <p14:creationId xmlns:p14="http://schemas.microsoft.com/office/powerpoint/2010/main" val="83882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135" y="707923"/>
            <a:ext cx="6002594" cy="5678128"/>
          </a:xfrm>
        </p:spPr>
        <p:txBody>
          <a:bodyPr>
            <a:noAutofit/>
          </a:bodyPr>
          <a:lstStyle/>
          <a:p>
            <a:r>
              <a:rPr lang="ru-RU" sz="2800" b="1" dirty="0" smtClean="0"/>
              <a:t>Зина Портнова. </a:t>
            </a:r>
            <a:r>
              <a:rPr lang="ru-RU" sz="2800" dirty="0" smtClean="0"/>
              <a:t>По заданию подпольной партийной организации Зина выполняла важные поручения: распространяла сводки советского информбюро, собирала и прятала оружие. В январе 1944 г, возвращаясь с задания, она неожиданно натолкнулась на вражескую засаду. Зину схватили, долго и жестоко пытали, а затем расстреляли. Но фашисты не услышали от нее не единого слова признания. Зине было посмертно присвоено звание героя Советского союза.</a:t>
            </a:r>
            <a:endParaRPr lang="ru-RU" sz="28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117" y="162232"/>
            <a:ext cx="4695296" cy="5574890"/>
          </a:xfrm>
          <a:prstGeom prst="ellipse">
            <a:avLst/>
          </a:prstGeom>
          <a:ln>
            <a:noFill/>
          </a:ln>
          <a:effectLst>
            <a:softEdge rad="112500"/>
          </a:effectLst>
        </p:spPr>
      </p:pic>
    </p:spTree>
    <p:extLst>
      <p:ext uri="{BB962C8B-B14F-4D97-AF65-F5344CB8AC3E}">
        <p14:creationId xmlns:p14="http://schemas.microsoft.com/office/powerpoint/2010/main" val="1900654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813</Words>
  <Application>Microsoft Office PowerPoint</Application>
  <PresentationFormat>Широкоэкранный</PresentationFormat>
  <Paragraphs>47</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Calibri</vt:lpstr>
      <vt:lpstr>Calibri Light</vt:lpstr>
      <vt:lpstr>Comic Sans MS</vt:lpstr>
      <vt:lpstr>MinusmanC</vt:lpstr>
      <vt:lpstr>Monotype Corsiva</vt:lpstr>
      <vt:lpstr>Rubius</vt:lpstr>
      <vt:lpstr>Times New Roman</vt:lpstr>
      <vt:lpstr>Тема Office</vt:lpstr>
      <vt:lpstr>Воспитательное мероприятие</vt:lpstr>
      <vt:lpstr>Это было так…</vt:lpstr>
      <vt:lpstr>Памятные даты Великой Отечественной войны</vt:lpstr>
      <vt:lpstr>Презентация PowerPoint</vt:lpstr>
      <vt:lpstr>Презентация PowerPoint</vt:lpstr>
      <vt:lpstr>Презентация PowerPoint</vt:lpstr>
      <vt:lpstr>Презентация PowerPoint</vt:lpstr>
      <vt:lpstr>Марат Казей. Ему было чуть больше 13 лет. Мама Марата помогала партизанам, за это фашисты повесили ее. И он поклялся отомстить врагам. Стал партизанским разведчиком, пробирался во вражеские гарнизоны, высматривал, где расположены немецкие посты, штабы, склады с боеприпасами. Сведения, которые он доставлял в отряд, помогали партизанам наносить врагу большие потери. Однажды в разведке фашисты окружили Марата и хотели взять в плен живым, но Марат понял это. Он отстреливался до последних патронов, когда у Марата осталась одна граната, он подпустил врагов поближе и взорвал себя вместе с ними… Посмертно стал Героем Советского Союза.</vt:lpstr>
      <vt:lpstr>Зина Портнова. По заданию подпольной партийной организации Зина выполняла важные поручения: распространяла сводки советского информбюро, собирала и прятала оружие. В январе 1944 г, возвращаясь с задания, она неожиданно натолкнулась на вражескую засаду. Зину схватили, долго и жестоко пытали, а затем расстреляли. Но фашисты не услышали от нее не единого слова признания. Зине было посмертно присвоено звание героя Советского союза.</vt:lpstr>
      <vt:lpstr>Володя Щербацевич. Жил в Минске. Мама была врачом. Когда пришли фашисты, они выхаживали раненых бойцов и переправляли к партизанам. Несколько раз Володя был ранен. В сентябре внезапно начались облавы, а в домах минчан скрывалось еще много раненых, бежавших из плена. Их выдал свой, он был предателем. Володю арестовали полицаи. Допросы, пытки… Боль была страшной, не было сил подняться с холодного каменного пола. Но Володя ничего не рассказал фашистам. 26 октября 1941 года гитлеровцы казнили Володю и его маму. </vt:lpstr>
      <vt:lpstr>Лёня Голиков. Он не раз ходил в разведку, приносил сведения о расположении фашистских частей. 13 августа 1942 года Леня с партизанами отправился в разведку к шоссе. Выполнив задание, партизаны уходили в лес, он шел последним. В это время вдали показалась немецкая штабная машина. Лёня швырнул гранату. Машину подбросило. Из кабины выскочил гитлеровец с портфелем и побежал. Около 1 км Лёня бежал за ним, наконец, он сразил врага последним патроном. Это был немецкий генерал. Портфель с важными документами Лёня доставил в партизанский штаб. И они немедленно были отправлены в Москву. Из Москвы пришла радиограмма - предлагали представить к высшей награде всех участников операции по захвату важных документов. Но Лёня уже не узнает о своем награждении. Он погиб 24 февраля 1943 г.</vt:lpstr>
      <vt:lpstr>Саша Бородулин. Уже зимой 1941-го он носил на гимнастерке орден Красного Знамени. Было за что. Саша вместе с партизанами дрался с гитлеровцами в открытом бою, участвовал в засадах, не раз ходил в разведку. Партизанам не повезло: каратели выследили отряд, взяли в кольцо. Трое суток партизаны уходили от преследования, прорывали окружение. Но каратели вновь и вновь преграждали им путь. Тогда командир отряда вызвал пятерых добровольцев, которые должны были огнем прикрыть отход основных партизанских сил. На призыв командира Саша Бородулин шагнул из строя первым. Отважной пятерке удалось на какое-то время задержать карателей. Но партизаны были обречены. Последним погиб Саша, шагнув навстречу врагам с гранатой в руках.</vt:lpstr>
      <vt:lpstr>Витя Хоменко. Семиклассник Витя Хоменко делал вид, что прислуживает оккупантам, работая в офицерской столовой. Мыл посуду, топил плиту, протирал столы. И запоминал все, о чем говорят офицеры вермахта, расслабленные баварским пивом. Добытые Виктором сведения высоко ценились в подпольной организации “Николаевский центр”. Гитлеровцы приметили смышленого расторопного мальчика и сделали его посыльным при штабе. Естественно, партизанам становилось известным все, что содержалось в документах, которые попадали в руки Хоменко. Витя погиб в декабре 1942 года, замученный врагами, которым стало известно о связях мальчика с партизанами. Несмотря на самые страшные пытки, Витя не выдал врагам расположение партизанской базы, свои связи и пароли. Витя Хоменко посмертно удостоен ордена Отечественной войны I степени.</vt:lpstr>
      <vt:lpstr>В годы войны одна шестилетняя девочка, эвакуированная в Сибирь, написала письмо в газету «Омская правда»:  «Я собрала на куклу 122 рубля 25 копеек, а теперь отдаю их на танк.  Дорогой дядя редактор! Напишите в своей газете всем маленьким детям, чтобы они тоже свои деньги отдали на танк. И назовём его «Малютка». Когда наш танк разобьёт Гитлера, мы поедем домой…» Это письмо девочки вызвало горячий отклик у тысяч ребят. Дети Сибири прислали небольшие переводы на танк. Удалось собрать 179 тысяч рублей. На эти средства и был построен танк «Малютка». На нём сражалась Катя Петлюк. </vt:lpstr>
      <vt:lpstr>Почтим минутой молчания память о юных героях…</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War Azaza</dc:creator>
  <cp:lastModifiedBy>War Azaza</cp:lastModifiedBy>
  <cp:revision>25</cp:revision>
  <dcterms:created xsi:type="dcterms:W3CDTF">2023-02-08T22:18:48Z</dcterms:created>
  <dcterms:modified xsi:type="dcterms:W3CDTF">2023-02-19T10:40:29Z</dcterms:modified>
</cp:coreProperties>
</file>